
<file path=[Content_Types].xml><?xml version="1.0" encoding="utf-8"?>
<Types xmlns="http://schemas.openxmlformats.org/package/2006/content-types">
  <Override PartName="/ppt/slides/slide47.xml" ContentType="application/vnd.openxmlformats-officedocument.presentationml.slide+xml"/>
  <Override PartName="/ppt/slides/slide58.xml" ContentType="application/vnd.openxmlformats-officedocument.presentationml.slide+xml"/>
  <Override PartName="/ppt/slides/slide94.xml" ContentType="application/vnd.openxmlformats-officedocument.presentationml.slide+xml"/>
  <Override PartName="/ppt/slides/slide142.xml" ContentType="application/vnd.openxmlformats-officedocument.presentationml.slide+xml"/>
  <Override PartName="/ppt/slides/slide229.xml" ContentType="application/vnd.openxmlformats-officedocument.presentationml.slide+xml"/>
  <Override PartName="/ppt/slides/slide276.xml" ContentType="application/vnd.openxmlformats-officedocument.presentationml.slide+xml"/>
  <Override PartName="/ppt/notesSlides/notesSlide2.xml" ContentType="application/vnd.openxmlformats-officedocument.presentationml.notesSlide+xml"/>
  <Override PartName="/ppt/slides/slide36.xml" ContentType="application/vnd.openxmlformats-officedocument.presentationml.slide+xml"/>
  <Override PartName="/ppt/slides/slide83.xml" ContentType="application/vnd.openxmlformats-officedocument.presentationml.slide+xml"/>
  <Override PartName="/ppt/slides/slide120.xml" ContentType="application/vnd.openxmlformats-officedocument.presentationml.slide+xml"/>
  <Override PartName="/ppt/slides/slide131.xml" ContentType="application/vnd.openxmlformats-officedocument.presentationml.slide+xml"/>
  <Override PartName="/ppt/slides/slide218.xml" ContentType="application/vnd.openxmlformats-officedocument.presentationml.slide+xml"/>
  <Override PartName="/ppt/slides/slide265.xml" ContentType="application/vnd.openxmlformats-officedocument.presentationml.slide+xml"/>
  <Override PartName="/ppt/slides/slide25.xml" ContentType="application/vnd.openxmlformats-officedocument.presentationml.slide+xml"/>
  <Override PartName="/ppt/slides/slide72.xml" ContentType="application/vnd.openxmlformats-officedocument.presentationml.slide+xml"/>
  <Override PartName="/ppt/slides/slide207.xml" ContentType="application/vnd.openxmlformats-officedocument.presentationml.slide+xml"/>
  <Override PartName="/ppt/slides/slide254.xml" ContentType="application/vnd.openxmlformats-officedocument.presentationml.slide+xml"/>
  <Override PartName="/ppt/slideLayouts/slideLayout2.xml" ContentType="application/vnd.openxmlformats-officedocument.presentationml.slideLayout+xml"/>
  <Default Extension="xml" ContentType="application/xml"/>
  <Override PartName="/ppt/slides/slide14.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slides/slide232.xml" ContentType="application/vnd.openxmlformats-officedocument.presentationml.slide+xml"/>
  <Override PartName="/ppt/slides/slide243.xml" ContentType="application/vnd.openxmlformats-officedocument.presentationml.slide+xml"/>
  <Override PartName="/ppt/slides/slide290.xml" ContentType="application/vnd.openxmlformats-officedocument.presentationml.slide+xml"/>
  <Override PartName="/ppt/notesMasters/notesMaster1.xml" ContentType="application/vnd.openxmlformats-officedocument.presentationml.notesMaster+xml"/>
  <Override PartName="/ppt/notesSlides/notesSlide16.xml" ContentType="application/vnd.openxmlformats-officedocument.presentationml.notesSlide+xml"/>
  <Override PartName="/ppt/slides/slide169.xml" ContentType="application/vnd.openxmlformats-officedocument.presentationml.slide+xml"/>
  <Override PartName="/ppt/slides/slide221.xml" ContentType="application/vnd.openxmlformats-officedocument.presentationml.slide+xml"/>
  <Override PartName="/ppt/tableStyles.xml" ContentType="application/vnd.openxmlformats-officedocument.presentationml.tableStyles+xml"/>
  <Override PartName="/ppt/slides/slide147.xml" ContentType="application/vnd.openxmlformats-officedocument.presentationml.slide+xml"/>
  <Override PartName="/ppt/slides/slide158.xml" ContentType="application/vnd.openxmlformats-officedocument.presentationml.slide+xml"/>
  <Override PartName="/ppt/slides/slide194.xml" ContentType="application/vnd.openxmlformats-officedocument.presentationml.slide+xml"/>
  <Override PartName="/ppt/slides/slide210.xml" ContentType="application/vnd.openxmlformats-officedocument.presentationml.slide+xml"/>
  <Override PartName="/ppt/slides/slide99.xml" ContentType="application/vnd.openxmlformats-officedocument.presentationml.slide+xml"/>
  <Override PartName="/ppt/slides/slide136.xml" ContentType="application/vnd.openxmlformats-officedocument.presentationml.slide+xml"/>
  <Override PartName="/ppt/slides/slide183.xml" ContentType="application/vnd.openxmlformats-officedocument.presentationml.slide+xml"/>
  <Override PartName="/ppt/notesSlides/notesSlide7.xml" ContentType="application/vnd.openxmlformats-officedocument.presentationml.notesSlide+xml"/>
  <Override PartName="/ppt/slides/slide77.xml" ContentType="application/vnd.openxmlformats-officedocument.presentationml.slide+xml"/>
  <Override PartName="/ppt/slides/slide88.xml" ContentType="application/vnd.openxmlformats-officedocument.presentationml.slide+xml"/>
  <Override PartName="/ppt/slides/slide125.xml" ContentType="application/vnd.openxmlformats-officedocument.presentationml.slide+xml"/>
  <Override PartName="/ppt/slides/slide172.xml" ContentType="application/vnd.openxmlformats-officedocument.presentationml.slide+xml"/>
  <Override PartName="/ppt/slides/slide259.xml" ContentType="application/vnd.openxmlformats-officedocument.presentationml.slide+xml"/>
  <Override PartName="/ppt/slides/slide5.xml" ContentType="application/vnd.openxmlformats-officedocument.presentationml.slide+xml"/>
  <Override PartName="/ppt/slides/slide19.xml" ContentType="application/vnd.openxmlformats-officedocument.presentationml.slide+xml"/>
  <Override PartName="/ppt/slides/slide66.xml" ContentType="application/vnd.openxmlformats-officedocument.presentationml.slide+xml"/>
  <Override PartName="/ppt/slides/slide103.xml" ContentType="application/vnd.openxmlformats-officedocument.presentationml.slide+xml"/>
  <Override PartName="/ppt/slides/slide114.xml" ContentType="application/vnd.openxmlformats-officedocument.presentationml.slide+xml"/>
  <Override PartName="/ppt/slides/slide150.xml" ContentType="application/vnd.openxmlformats-officedocument.presentationml.slide+xml"/>
  <Override PartName="/ppt/slides/slide161.xml" ContentType="application/vnd.openxmlformats-officedocument.presentationml.slide+xml"/>
  <Override PartName="/ppt/slides/slide248.xml" ContentType="application/vnd.openxmlformats-officedocument.presentationml.slide+xml"/>
  <Override PartName="/ppt/slideLayouts/slideLayout7.xml" ContentType="application/vnd.openxmlformats-officedocument.presentationml.slideLayout+xml"/>
  <Default Extension="png" ContentType="image/png"/>
  <Override PartName="/ppt/slides/slide55.xml" ContentType="application/vnd.openxmlformats-officedocument.presentationml.slide+xml"/>
  <Override PartName="/ppt/slides/slide237.xml" ContentType="application/vnd.openxmlformats-officedocument.presentationml.slide+xml"/>
  <Override PartName="/ppt/slides/slide284.xml" ContentType="application/vnd.openxmlformats-officedocument.presentationml.slide+xml"/>
  <Override PartName="/ppt/theme/theme2.xml" ContentType="application/vnd.openxmlformats-officedocument.theme+xml"/>
  <Override PartName="/ppt/slides/slide33.xml" ContentType="application/vnd.openxmlformats-officedocument.presentationml.slide+xml"/>
  <Override PartName="/ppt/slides/slide44.xml" ContentType="application/vnd.openxmlformats-officedocument.presentationml.slide+xml"/>
  <Override PartName="/ppt/slides/slide80.xml" ContentType="application/vnd.openxmlformats-officedocument.presentationml.slide+xml"/>
  <Override PartName="/ppt/slides/slide91.xml" ContentType="application/vnd.openxmlformats-officedocument.presentationml.slide+xml"/>
  <Override PartName="/ppt/slides/slide215.xml" ContentType="application/vnd.openxmlformats-officedocument.presentationml.slide+xml"/>
  <Override PartName="/ppt/slides/slide226.xml" ContentType="application/vnd.openxmlformats-officedocument.presentationml.slide+xml"/>
  <Override PartName="/ppt/slides/slide262.xml" ContentType="application/vnd.openxmlformats-officedocument.presentationml.slide+xml"/>
  <Override PartName="/ppt/slides/slide273.xml" ContentType="application/vnd.openxmlformats-officedocument.presentationml.slide+xml"/>
  <Override PartName="/ppt/presentation.xml" ContentType="application/vnd.openxmlformats-officedocument.presentationml.presentation.main+xml"/>
  <Override PartName="/ppt/slides/slide22.xml" ContentType="application/vnd.openxmlformats-officedocument.presentationml.slide+xml"/>
  <Override PartName="/ppt/slides/slide199.xml" ContentType="application/vnd.openxmlformats-officedocument.presentationml.slide+xml"/>
  <Override PartName="/ppt/slides/slide204.xml" ContentType="application/vnd.openxmlformats-officedocument.presentationml.slide+xml"/>
  <Override PartName="/ppt/slides/slide251.xml" ContentType="application/vnd.openxmlformats-officedocument.presentationml.slide+xml"/>
  <Override PartName="/docProps/app.xml" ContentType="application/vnd.openxmlformats-officedocument.extended-properties+xml"/>
  <Override PartName="/ppt/slides/slide11.xml" ContentType="application/vnd.openxmlformats-officedocument.presentationml.slide+xml"/>
  <Override PartName="/ppt/slides/slide188.xml" ContentType="application/vnd.openxmlformats-officedocument.presentationml.slide+xml"/>
  <Override PartName="/ppt/slides/slide240.xml" ContentType="application/vnd.openxmlformats-officedocument.presentationml.slide+xml"/>
  <Override PartName="/ppt/notesSlides/notesSlide13.xml" ContentType="application/vnd.openxmlformats-officedocument.presentationml.notesSlide+xml"/>
  <Override PartName="/ppt/slides/slide119.xml" ContentType="application/vnd.openxmlformats-officedocument.presentationml.slide+xml"/>
  <Override PartName="/ppt/slides/slide166.xml" ContentType="application/vnd.openxmlformats-officedocument.presentationml.slide+xml"/>
  <Override PartName="/ppt/slides/slide177.xml" ContentType="application/vnd.openxmlformats-officedocument.presentationml.slide+xml"/>
  <Override PartName="/ppt/slideLayouts/slideLayout10.xml" ContentType="application/vnd.openxmlformats-officedocument.presentationml.slideLayout+xml"/>
  <Override PartName="/ppt/slides/slide108.xml" ContentType="application/vnd.openxmlformats-officedocument.presentationml.slide+xml"/>
  <Override PartName="/ppt/slides/slide155.xml" ContentType="application/vnd.openxmlformats-officedocument.presentationml.slide+xml"/>
  <Override PartName="/ppt/slides/slide49.xml" ContentType="application/vnd.openxmlformats-officedocument.presentationml.slide+xml"/>
  <Override PartName="/ppt/slides/slide96.xml" ContentType="application/vnd.openxmlformats-officedocument.presentationml.slide+xml"/>
  <Override PartName="/ppt/slides/slide144.xml" ContentType="application/vnd.openxmlformats-officedocument.presentationml.slide+xml"/>
  <Override PartName="/ppt/slides/slide191.xml" ContentType="application/vnd.openxmlformats-officedocument.presentationml.slide+xml"/>
  <Override PartName="/ppt/slides/slide278.xml" ContentType="application/vnd.openxmlformats-officedocument.presentationml.slide+xml"/>
  <Override PartName="/ppt/slides/slide289.xml" ContentType="application/vnd.openxmlformats-officedocument.presentationml.slide+xml"/>
  <Override PartName="/ppt/notesSlides/notesSlide4.xml" ContentType="application/vnd.openxmlformats-officedocument.presentationml.notesSlide+xml"/>
  <Override PartName="/ppt/slides/slide38.xml" ContentType="application/vnd.openxmlformats-officedocument.presentationml.slide+xml"/>
  <Override PartName="/ppt/slides/slide85.xml" ContentType="application/vnd.openxmlformats-officedocument.presentationml.slide+xml"/>
  <Override PartName="/ppt/slides/slide122.xml" ContentType="application/vnd.openxmlformats-officedocument.presentationml.slide+xml"/>
  <Override PartName="/ppt/slides/slide133.xml" ContentType="application/vnd.openxmlformats-officedocument.presentationml.slide+xml"/>
  <Override PartName="/ppt/slides/slide180.xml" ContentType="application/vnd.openxmlformats-officedocument.presentationml.slide+xml"/>
  <Override PartName="/ppt/slides/slide267.xml" ContentType="application/vnd.openxmlformats-officedocument.presentationml.slide+xml"/>
  <Override PartName="/ppt/slides/slide27.xml" ContentType="application/vnd.openxmlformats-officedocument.presentationml.slide+xml"/>
  <Override PartName="/ppt/slides/slide74.xml" ContentType="application/vnd.openxmlformats-officedocument.presentationml.slide+xml"/>
  <Override PartName="/ppt/slides/slide111.xml" ContentType="application/vnd.openxmlformats-officedocument.presentationml.slide+xml"/>
  <Override PartName="/ppt/slides/slide209.xml" ContentType="application/vnd.openxmlformats-officedocument.presentationml.slide+xml"/>
  <Override PartName="/ppt/slides/slide256.xml" ContentType="application/vnd.openxmlformats-officedocument.presentationml.slide+xml"/>
  <Override PartName="/ppt/slideLayouts/slideLayout4.xml" ContentType="application/vnd.openxmlformats-officedocument.presentationml.slideLayout+xml"/>
  <Override PartName="/ppt/slides/slide2.xml" ContentType="application/vnd.openxmlformats-officedocument.presentationml.slide+xml"/>
  <Override PartName="/ppt/slides/slide16.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100.xml" ContentType="application/vnd.openxmlformats-officedocument.presentationml.slide+xml"/>
  <Override PartName="/ppt/slides/slide234.xml" ContentType="application/vnd.openxmlformats-officedocument.presentationml.slide+xml"/>
  <Override PartName="/ppt/slides/slide245.xml" ContentType="application/vnd.openxmlformats-officedocument.presentationml.slide+xml"/>
  <Override PartName="/ppt/slides/slide281.xml" ContentType="application/vnd.openxmlformats-officedocument.presentationml.slide+xml"/>
  <Override PartName="/ppt/slides/slide41.xml" ContentType="application/vnd.openxmlformats-officedocument.presentationml.slide+xml"/>
  <Override PartName="/ppt/slides/slide223.xml" ContentType="application/vnd.openxmlformats-officedocument.presentationml.slide+xml"/>
  <Override PartName="/ppt/slides/slide270.xml" ContentType="application/vnd.openxmlformats-officedocument.presentationml.slide+xml"/>
  <Override PartName="/ppt/slides/slide30.xml" ContentType="application/vnd.openxmlformats-officedocument.presentationml.slide+xml"/>
  <Override PartName="/ppt/slides/slide149.xml" ContentType="application/vnd.openxmlformats-officedocument.presentationml.slide+xml"/>
  <Override PartName="/ppt/slides/slide196.xml" ContentType="application/vnd.openxmlformats-officedocument.presentationml.slide+xml"/>
  <Override PartName="/ppt/slides/slide212.xml" ContentType="application/vnd.openxmlformats-officedocument.presentationml.slide+xml"/>
  <Override PartName="/ppt/slides/slide138.xml" ContentType="application/vnd.openxmlformats-officedocument.presentationml.slide+xml"/>
  <Override PartName="/ppt/slides/slide185.xml" ContentType="application/vnd.openxmlformats-officedocument.presentationml.slide+xml"/>
  <Override PartName="/ppt/slides/slide201.xml" ContentType="application/vnd.openxmlformats-officedocument.presentationml.slide+xml"/>
  <Override PartName="/ppt/notesSlides/notesSlide9.xml" ContentType="application/vnd.openxmlformats-officedocument.presentationml.notesSlide+xml"/>
  <Override PartName="/ppt/slides/slide79.xml" ContentType="application/vnd.openxmlformats-officedocument.presentationml.slide+xml"/>
  <Override PartName="/ppt/slides/slide127.xml" ContentType="application/vnd.openxmlformats-officedocument.presentationml.slide+xml"/>
  <Override PartName="/ppt/slides/slide174.xml" ContentType="application/vnd.openxmlformats-officedocument.presentationml.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68.xml" ContentType="application/vnd.openxmlformats-officedocument.presentationml.slide+xml"/>
  <Override PartName="/ppt/slides/slide116.xml" ContentType="application/vnd.openxmlformats-officedocument.presentationml.slide+xml"/>
  <Override PartName="/ppt/slides/slide163.xml" ContentType="application/vnd.openxmlformats-officedocument.presentationml.slide+xml"/>
  <Override PartName="/ppt/slideLayouts/slideLayout9.xml" ContentType="application/vnd.openxmlformats-officedocument.presentationml.slideLayout+xml"/>
  <Override PartName="/ppt/slides/slide28.xml" ContentType="application/vnd.openxmlformats-officedocument.presentationml.slide+xml"/>
  <Override PartName="/ppt/slides/slide39.xml" ContentType="application/vnd.openxmlformats-officedocument.presentationml.slide+xml"/>
  <Override PartName="/ppt/slides/slide57.xml" ContentType="application/vnd.openxmlformats-officedocument.presentationml.slide+xml"/>
  <Override PartName="/ppt/slides/slide75.xml" ContentType="application/vnd.openxmlformats-officedocument.presentationml.slide+xml"/>
  <Override PartName="/ppt/slides/slide86.xml" ContentType="application/vnd.openxmlformats-officedocument.presentationml.slide+xml"/>
  <Override PartName="/ppt/slides/slide105.xml" ContentType="application/vnd.openxmlformats-officedocument.presentationml.slide+xml"/>
  <Override PartName="/ppt/slides/slide123.xml" ContentType="application/vnd.openxmlformats-officedocument.presentationml.slide+xml"/>
  <Override PartName="/ppt/slides/slide141.xml" ContentType="application/vnd.openxmlformats-officedocument.presentationml.slide+xml"/>
  <Override PartName="/ppt/slides/slide152.xml" ContentType="application/vnd.openxmlformats-officedocument.presentationml.slide+xml"/>
  <Override PartName="/ppt/slides/slide170.xml" ContentType="application/vnd.openxmlformats-officedocument.presentationml.slide+xml"/>
  <Override PartName="/ppt/slides/slide239.xml" ContentType="application/vnd.openxmlformats-officedocument.presentationml.slide+xml"/>
  <Override PartName="/ppt/slides/slide257.xml" ContentType="application/vnd.openxmlformats-officedocument.presentationml.slide+xml"/>
  <Override PartName="/ppt/slides/slide268.xml" ContentType="application/vnd.openxmlformats-officedocument.presentationml.slide+xml"/>
  <Override PartName="/ppt/slides/slide286.xml" ContentType="application/vnd.openxmlformats-officedocument.presentationml.slide+xml"/>
  <Override PartName="/ppt/notesSlides/notesSlide1.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s/slide64.xml" ContentType="application/vnd.openxmlformats-officedocument.presentationml.slide+xml"/>
  <Override PartName="/ppt/slides/slide93.xml" ContentType="application/vnd.openxmlformats-officedocument.presentationml.slide+xml"/>
  <Override PartName="/ppt/slides/slide101.xml" ContentType="application/vnd.openxmlformats-officedocument.presentationml.slide+xml"/>
  <Override PartName="/ppt/slides/slide112.xml" ContentType="application/vnd.openxmlformats-officedocument.presentationml.slide+xml"/>
  <Override PartName="/ppt/slides/slide130.xml" ContentType="application/vnd.openxmlformats-officedocument.presentationml.slide+xml"/>
  <Override PartName="/ppt/slides/slide217.xml" ContentType="application/vnd.openxmlformats-officedocument.presentationml.slide+xml"/>
  <Override PartName="/ppt/slides/slide228.xml" ContentType="application/vnd.openxmlformats-officedocument.presentationml.slide+xml"/>
  <Override PartName="/ppt/slides/slide246.xml" ContentType="application/vnd.openxmlformats-officedocument.presentationml.slide+xml"/>
  <Override PartName="/ppt/slides/slide264.xml" ContentType="application/vnd.openxmlformats-officedocument.presentationml.slide+xml"/>
  <Override PartName="/ppt/slides/slide275.xml" ContentType="application/vnd.openxmlformats-officedocument.presentationml.slide+xml"/>
  <Override PartName="/ppt/slideLayouts/slideLayout5.xml" ContentType="application/vnd.openxmlformats-officedocument.presentationml.slideLayout+xml"/>
  <Override PartName="/ppt/slides/slide24.xml" ContentType="application/vnd.openxmlformats-officedocument.presentationml.slide+xml"/>
  <Override PartName="/ppt/slides/slide35.xml" ContentType="application/vnd.openxmlformats-officedocument.presentationml.slide+xml"/>
  <Override PartName="/ppt/slides/slide53.xml" ContentType="application/vnd.openxmlformats-officedocument.presentationml.slide+xml"/>
  <Override PartName="/ppt/slides/slide71.xml" ContentType="application/vnd.openxmlformats-officedocument.presentationml.slide+xml"/>
  <Override PartName="/ppt/slides/slide82.xml" ContentType="application/vnd.openxmlformats-officedocument.presentationml.slide+xml"/>
  <Override PartName="/ppt/slides/slide206.xml" ContentType="application/vnd.openxmlformats-officedocument.presentationml.slide+xml"/>
  <Override PartName="/ppt/slides/slide235.xml" ContentType="application/vnd.openxmlformats-officedocument.presentationml.slide+xml"/>
  <Override PartName="/ppt/slides/slide253.xml" ContentType="application/vnd.openxmlformats-officedocument.presentationml.slide+xml"/>
  <Override PartName="/ppt/slides/slide282.xml" ContentType="application/vnd.openxmlformats-officedocument.presentationml.slide+xml"/>
  <Default Extension="jpeg" ContentType="image/jpeg"/>
  <Override PartName="/ppt/slides/slide13.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60.xml" ContentType="application/vnd.openxmlformats-officedocument.presentationml.slide+xml"/>
  <Override PartName="/ppt/slides/slide213.xml" ContentType="application/vnd.openxmlformats-officedocument.presentationml.slide+xml"/>
  <Override PartName="/ppt/slides/slide224.xml" ContentType="application/vnd.openxmlformats-officedocument.presentationml.slide+xml"/>
  <Override PartName="/ppt/slides/slide242.xml" ContentType="application/vnd.openxmlformats-officedocument.presentationml.slide+xml"/>
  <Override PartName="/ppt/slides/slide260.xml" ContentType="application/vnd.openxmlformats-officedocument.presentationml.slide+xml"/>
  <Override PartName="/ppt/slides/slide271.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slides/slide20.xml" ContentType="application/vnd.openxmlformats-officedocument.presentationml.slide+xml"/>
  <Override PartName="/ppt/slides/slide168.xml" ContentType="application/vnd.openxmlformats-officedocument.presentationml.slide+xml"/>
  <Override PartName="/ppt/slides/slide179.xml" ContentType="application/vnd.openxmlformats-officedocument.presentationml.slide+xml"/>
  <Override PartName="/ppt/slides/slide197.xml" ContentType="application/vnd.openxmlformats-officedocument.presentationml.slide+xml"/>
  <Override PartName="/ppt/slides/slide202.xml" ContentType="application/vnd.openxmlformats-officedocument.presentationml.slide+xml"/>
  <Override PartName="/ppt/slides/slide231.xml" ContentType="application/vnd.openxmlformats-officedocument.presentationml.slide+xml"/>
  <Override PartName="/ppt/slides/slide139.xml" ContentType="application/vnd.openxmlformats-officedocument.presentationml.slide+xml"/>
  <Override PartName="/ppt/slides/slide157.xml" ContentType="application/vnd.openxmlformats-officedocument.presentationml.slide+xml"/>
  <Override PartName="/ppt/slides/slide186.xml" ContentType="application/vnd.openxmlformats-officedocument.presentationml.slide+xml"/>
  <Override PartName="/ppt/slides/slide220.xml" ContentType="application/vnd.openxmlformats-officedocument.presentationml.slide+xml"/>
  <Override PartName="/ppt/notesSlides/notesSlide11.xml" ContentType="application/vnd.openxmlformats-officedocument.presentationml.notesSlide+xml"/>
  <Override PartName="/ppt/slides/slide98.xml" ContentType="application/vnd.openxmlformats-officedocument.presentationml.slide+xml"/>
  <Override PartName="/ppt/slides/slide117.xml" ContentType="application/vnd.openxmlformats-officedocument.presentationml.slide+xml"/>
  <Override PartName="/ppt/slides/slide128.xml" ContentType="application/vnd.openxmlformats-officedocument.presentationml.slide+xml"/>
  <Override PartName="/ppt/slides/slide146.xml" ContentType="application/vnd.openxmlformats-officedocument.presentationml.slide+xml"/>
  <Override PartName="/ppt/slides/slide164.xml" ContentType="application/vnd.openxmlformats-officedocument.presentationml.slide+xml"/>
  <Override PartName="/ppt/slides/slide175.xml" ContentType="application/vnd.openxmlformats-officedocument.presentationml.slide+xml"/>
  <Override PartName="/ppt/slides/slide193.xml" ContentType="application/vnd.openxmlformats-officedocument.presentationml.slide+xml"/>
  <Override PartName="/ppt/notesSlides/notesSlide6.xml" ContentType="application/vnd.openxmlformats-officedocument.presentationml.notesSlide+xml"/>
  <Override PartName="/ppt/slides/slide8.xml" ContentType="application/vnd.openxmlformats-officedocument.presentationml.slide+xml"/>
  <Override PartName="/ppt/slides/slide69.xml" ContentType="application/vnd.openxmlformats-officedocument.presentationml.slide+xml"/>
  <Override PartName="/ppt/slides/slide87.xml" ContentType="application/vnd.openxmlformats-officedocument.presentationml.slide+xml"/>
  <Override PartName="/ppt/slides/slide106.xml" ContentType="application/vnd.openxmlformats-officedocument.presentationml.slide+xml"/>
  <Override PartName="/ppt/slides/slide124.xml" ContentType="application/vnd.openxmlformats-officedocument.presentationml.slide+xml"/>
  <Override PartName="/ppt/slides/slide135.xml" ContentType="application/vnd.openxmlformats-officedocument.presentationml.slide+xml"/>
  <Override PartName="/ppt/slides/slide153.xml" ContentType="application/vnd.openxmlformats-officedocument.presentationml.slide+xml"/>
  <Override PartName="/ppt/slides/slide171.xml" ContentType="application/vnd.openxmlformats-officedocument.presentationml.slide+xml"/>
  <Override PartName="/ppt/slides/slide182.xml" ContentType="application/vnd.openxmlformats-officedocument.presentationml.slide+xml"/>
  <Override PartName="/ppt/slides/slide269.xml" ContentType="application/vnd.openxmlformats-officedocument.presentationml.slide+xml"/>
  <Override PartName="/ppt/slides/slide287.xml" ContentType="application/vnd.openxmlformats-officedocument.presentationml.slide+xml"/>
  <Override PartName="/ppt/slides/slide29.xml" ContentType="application/vnd.openxmlformats-officedocument.presentationml.slide+xml"/>
  <Override PartName="/ppt/slides/slide76.xml" ContentType="application/vnd.openxmlformats-officedocument.presentationml.slide+xml"/>
  <Override PartName="/ppt/slides/slide113.xml" ContentType="application/vnd.openxmlformats-officedocument.presentationml.slide+xml"/>
  <Override PartName="/ppt/slides/slide160.xml" ContentType="application/vnd.openxmlformats-officedocument.presentationml.slide+xml"/>
  <Override PartName="/ppt/slides/slide258.xml" ContentType="application/vnd.openxmlformats-officedocument.presentationml.slide+xml"/>
  <Override PartName="/ppt/slides/slide4.xml" ContentType="application/vnd.openxmlformats-officedocument.presentationml.slide+xml"/>
  <Override PartName="/ppt/slides/slide18.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s/slide102.xml" ContentType="application/vnd.openxmlformats-officedocument.presentationml.slide+xml"/>
  <Override PartName="/ppt/slides/slide236.xml" ContentType="application/vnd.openxmlformats-officedocument.presentationml.slide+xml"/>
  <Override PartName="/ppt/slides/slide247.xml" ContentType="application/vnd.openxmlformats-officedocument.presentationml.slide+xml"/>
  <Override PartName="/ppt/slides/slide283.xml" ContentType="application/vnd.openxmlformats-officedocument.presentationml.slide+xml"/>
  <Override PartName="/ppt/slideLayouts/slideLayout6.xml" ContentType="application/vnd.openxmlformats-officedocument.presentationml.slideLayout+xml"/>
  <Override PartName="/ppt/slides/slide43.xml" ContentType="application/vnd.openxmlformats-officedocument.presentationml.slide+xml"/>
  <Override PartName="/ppt/slides/slide90.xml" ContentType="application/vnd.openxmlformats-officedocument.presentationml.slide+xml"/>
  <Override PartName="/ppt/slides/slide225.xml" ContentType="application/vnd.openxmlformats-officedocument.presentationml.slide+xml"/>
  <Override PartName="/ppt/slides/slide272.xml" ContentType="application/vnd.openxmlformats-officedocument.presentationml.slide+xml"/>
  <Override PartName="/ppt/theme/theme1.xml" ContentType="application/vnd.openxmlformats-officedocument.theme+xml"/>
  <Override PartName="/ppt/slides/slide32.xml" ContentType="application/vnd.openxmlformats-officedocument.presentationml.slide+xml"/>
  <Override PartName="/ppt/slides/slide214.xml" ContentType="application/vnd.openxmlformats-officedocument.presentationml.slide+xml"/>
  <Override PartName="/ppt/slides/slide261.xml" ContentType="application/vnd.openxmlformats-officedocument.presentationml.slide+xml"/>
  <Override PartName="/ppt/slides/slide10.xml" ContentType="application/vnd.openxmlformats-officedocument.presentationml.slide+xml"/>
  <Override PartName="/ppt/slides/slide21.xml" ContentType="application/vnd.openxmlformats-officedocument.presentationml.slide+xml"/>
  <Override PartName="/ppt/slides/slide187.xml" ContentType="application/vnd.openxmlformats-officedocument.presentationml.slide+xml"/>
  <Override PartName="/ppt/slides/slide198.xml" ContentType="application/vnd.openxmlformats-officedocument.presentationml.slide+xml"/>
  <Override PartName="/ppt/slides/slide203.xml" ContentType="application/vnd.openxmlformats-officedocument.presentationml.slide+xml"/>
  <Override PartName="/ppt/slides/slide250.xml" ContentType="application/vnd.openxmlformats-officedocument.presentationml.slide+xml"/>
  <Override PartName="/ppt/slides/slide129.xml" ContentType="application/vnd.openxmlformats-officedocument.presentationml.slide+xml"/>
  <Override PartName="/ppt/slides/slide176.xml" ContentType="application/vnd.openxmlformats-officedocument.presentationml.slide+xml"/>
  <Override PartName="/ppt/notesSlides/notesSlide12.xml" ContentType="application/vnd.openxmlformats-officedocument.presentationml.notesSlide+xml"/>
  <Override PartName="/ppt/slides/slide118.xml" ContentType="application/vnd.openxmlformats-officedocument.presentationml.slide+xml"/>
  <Override PartName="/ppt/slides/slide165.xml" ContentType="application/vnd.openxmlformats-officedocument.presentationml.slide+xml"/>
  <Override PartName="/ppt/slides/slide9.xml" ContentType="application/vnd.openxmlformats-officedocument.presentationml.slide+xml"/>
  <Override PartName="/ppt/slides/slide59.xml" ContentType="application/vnd.openxmlformats-officedocument.presentationml.slide+xml"/>
  <Override PartName="/ppt/slides/slide107.xml" ContentType="application/vnd.openxmlformats-officedocument.presentationml.slide+xml"/>
  <Override PartName="/ppt/slides/slide143.xml" ContentType="application/vnd.openxmlformats-officedocument.presentationml.slide+xml"/>
  <Override PartName="/ppt/slides/slide154.xml" ContentType="application/vnd.openxmlformats-officedocument.presentationml.slide+xml"/>
  <Override PartName="/ppt/slides/slide190.xml" ContentType="application/vnd.openxmlformats-officedocument.presentationml.slide+xml"/>
  <Override PartName="/ppt/slides/slide288.xml" ContentType="application/vnd.openxmlformats-officedocument.presentationml.slide+xml"/>
  <Override PartName="/ppt/viewProps.xml" ContentType="application/vnd.openxmlformats-officedocument.presentationml.viewProps+xml"/>
  <Override PartName="/ppt/slides/slide48.xml" ContentType="application/vnd.openxmlformats-officedocument.presentationml.slide+xml"/>
  <Override PartName="/ppt/slides/slide95.xml" ContentType="application/vnd.openxmlformats-officedocument.presentationml.slide+xml"/>
  <Override PartName="/ppt/slides/slide132.xml" ContentType="application/vnd.openxmlformats-officedocument.presentationml.slide+xml"/>
  <Override PartName="/ppt/slides/slide277.xml" ContentType="application/vnd.openxmlformats-officedocument.presentationml.slide+xml"/>
  <Override PartName="/ppt/notesSlides/notesSlide3.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slides/slide121.xml" ContentType="application/vnd.openxmlformats-officedocument.presentationml.slide+xml"/>
  <Override PartName="/ppt/slides/slide208.xml" ContentType="application/vnd.openxmlformats-officedocument.presentationml.slide+xml"/>
  <Override PartName="/ppt/slides/slide219.xml" ContentType="application/vnd.openxmlformats-officedocument.presentationml.slide+xml"/>
  <Override PartName="/ppt/slides/slide255.xml" ContentType="application/vnd.openxmlformats-officedocument.presentationml.slide+xml"/>
  <Override PartName="/ppt/slides/slide266.xml" ContentType="application/vnd.openxmlformats-officedocument.presentationml.slide+xml"/>
  <Override PartName="/ppt/presProps.xml" ContentType="application/vnd.openxmlformats-officedocument.presentationml.presProps+xml"/>
  <Override PartName="/ppt/slides/slide1.xml" ContentType="application/vnd.openxmlformats-officedocument.presentationml.slide+xml"/>
  <Override PartName="/ppt/slides/slide15.xml" ContentType="application/vnd.openxmlformats-officedocument.presentationml.slide+xml"/>
  <Override PartName="/ppt/slides/slide62.xml" ContentType="application/vnd.openxmlformats-officedocument.presentationml.slide+xml"/>
  <Override PartName="/ppt/slides/slide110.xml" ContentType="application/vnd.openxmlformats-officedocument.presentationml.slide+xml"/>
  <Override PartName="/ppt/slides/slide244.xml" ContentType="application/vnd.openxmlformats-officedocument.presentationml.slide+xml"/>
  <Override PartName="/ppt/slideLayouts/slideLayout3.xml" ContentType="application/vnd.openxmlformats-officedocument.presentationml.slideLayout+xml"/>
  <Override PartName="/ppt/slides/slide51.xml" ContentType="application/vnd.openxmlformats-officedocument.presentationml.slide+xml"/>
  <Override PartName="/ppt/slides/slide233.xml" ContentType="application/vnd.openxmlformats-officedocument.presentationml.slide+xml"/>
  <Override PartName="/ppt/slides/slide280.xml" ContentType="application/vnd.openxmlformats-officedocument.presentationml.slide+xml"/>
  <Override PartName="/ppt/slides/slide40.xml" ContentType="application/vnd.openxmlformats-officedocument.presentationml.slide+xml"/>
  <Override PartName="/ppt/slides/slide159.xml" ContentType="application/vnd.openxmlformats-officedocument.presentationml.slide+xml"/>
  <Override PartName="/ppt/slides/slide211.xml" ContentType="application/vnd.openxmlformats-officedocument.presentationml.slide+xml"/>
  <Override PartName="/ppt/slides/slide222.xml" ContentType="application/vnd.openxmlformats-officedocument.presentationml.slide+xml"/>
  <Override PartName="/ppt/slides/slide148.xml" ContentType="application/vnd.openxmlformats-officedocument.presentationml.slide+xml"/>
  <Override PartName="/ppt/slides/slide195.xml" ContentType="application/vnd.openxmlformats-officedocument.presentationml.slide+xml"/>
  <Override PartName="/ppt/slides/slide200.xml" ContentType="application/vnd.openxmlformats-officedocument.presentationml.slide+xml"/>
  <Override PartName="/ppt/notesSlides/notesSlide8.xml" ContentType="application/vnd.openxmlformats-officedocument.presentationml.notesSlide+xml"/>
  <Override PartName="/ppt/slides/slide89.xml" ContentType="application/vnd.openxmlformats-officedocument.presentationml.slide+xml"/>
  <Override PartName="/ppt/slides/slide126.xml" ContentType="application/vnd.openxmlformats-officedocument.presentationml.slide+xml"/>
  <Override PartName="/ppt/slides/slide137.xml" ContentType="application/vnd.openxmlformats-officedocument.presentationml.slide+xml"/>
  <Override PartName="/ppt/slides/slide173.xml" ContentType="application/vnd.openxmlformats-officedocument.presentationml.slide+xml"/>
  <Override PartName="/ppt/slides/slide184.xml" ContentType="application/vnd.openxmlformats-officedocument.presentationml.slide+xml"/>
  <Override PartName="/ppt/slides/slide78.xml" ContentType="application/vnd.openxmlformats-officedocument.presentationml.slide+xml"/>
  <Override PartName="/ppt/slides/slide115.xml" ContentType="application/vnd.openxmlformats-officedocument.presentationml.slide+xml"/>
  <Override PartName="/ppt/slides/slide162.xml" ContentType="application/vnd.openxmlformats-officedocument.presentationml.slide+xml"/>
  <Override PartName="/docProps/core.xml" ContentType="application/vnd.openxmlformats-package.core-properties+xml"/>
  <Override PartName="/ppt/slides/slide6.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s/slide104.xml" ContentType="application/vnd.openxmlformats-officedocument.presentationml.slide+xml"/>
  <Override PartName="/ppt/slides/slide151.xml" ContentType="application/vnd.openxmlformats-officedocument.presentationml.slide+xml"/>
  <Override PartName="/ppt/slides/slide238.xml" ContentType="application/vnd.openxmlformats-officedocument.presentationml.slide+xml"/>
  <Override PartName="/ppt/slides/slide249.xml" ContentType="application/vnd.openxmlformats-officedocument.presentationml.slide+xml"/>
  <Override PartName="/ppt/slides/slide285.xml" ContentType="application/vnd.openxmlformats-officedocument.presentationml.slide+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s/slide45.xml" ContentType="application/vnd.openxmlformats-officedocument.presentationml.slide+xml"/>
  <Override PartName="/ppt/slides/slide92.xml" ContentType="application/vnd.openxmlformats-officedocument.presentationml.slide+xml"/>
  <Override PartName="/ppt/slides/slide140.xml" ContentType="application/vnd.openxmlformats-officedocument.presentationml.slide+xml"/>
  <Override PartName="/ppt/slides/slide227.xml" ContentType="application/vnd.openxmlformats-officedocument.presentationml.slide+xml"/>
  <Override PartName="/ppt/slides/slide274.xml" ContentType="application/vnd.openxmlformats-officedocument.presentationml.slide+xml"/>
  <Override PartName="/ppt/slides/slide34.xml" ContentType="application/vnd.openxmlformats-officedocument.presentationml.slide+xml"/>
  <Override PartName="/ppt/slides/slide81.xml" ContentType="application/vnd.openxmlformats-officedocument.presentationml.slide+xml"/>
  <Override PartName="/ppt/slides/slide216.xml" ContentType="application/vnd.openxmlformats-officedocument.presentationml.slide+xml"/>
  <Override PartName="/ppt/slides/slide263.xml" ContentType="application/vnd.openxmlformats-officedocument.presentationml.slide+xml"/>
  <Default Extension="rels" ContentType="application/vnd.openxmlformats-package.relationships+xml"/>
  <Override PartName="/ppt/slides/slide23.xml" ContentType="application/vnd.openxmlformats-officedocument.presentationml.slide+xml"/>
  <Override PartName="/ppt/slides/slide70.xml" ContentType="application/vnd.openxmlformats-officedocument.presentationml.slide+xml"/>
  <Override PartName="/ppt/slides/slide189.xml" ContentType="application/vnd.openxmlformats-officedocument.presentationml.slide+xml"/>
  <Override PartName="/ppt/slides/slide205.xml" ContentType="application/vnd.openxmlformats-officedocument.presentationml.slide+xml"/>
  <Override PartName="/ppt/slides/slide241.xml" ContentType="application/vnd.openxmlformats-officedocument.presentationml.slide+xml"/>
  <Override PartName="/ppt/slides/slide252.xml" ContentType="application/vnd.openxmlformats-officedocument.presentationml.slide+xml"/>
  <Override PartName="/ppt/slides/slide12.xml" ContentType="application/vnd.openxmlformats-officedocument.presentationml.slide+xml"/>
  <Override PartName="/ppt/slides/slide178.xml" ContentType="application/vnd.openxmlformats-officedocument.presentationml.slide+xml"/>
  <Override PartName="/ppt/slides/slide230.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slides/slide167.xml" ContentType="application/vnd.openxmlformats-officedocument.presentationml.slide+xml"/>
  <Override PartName="/ppt/slides/slide109.xml" ContentType="application/vnd.openxmlformats-officedocument.presentationml.slide+xml"/>
  <Override PartName="/ppt/slides/slide145.xml" ContentType="application/vnd.openxmlformats-officedocument.presentationml.slide+xml"/>
  <Override PartName="/ppt/slides/slide156.xml" ContentType="application/vnd.openxmlformats-officedocument.presentationml.slide+xml"/>
  <Override PartName="/ppt/slides/slide192.xml" ContentType="application/vnd.openxmlformats-officedocument.presentationml.slide+xml"/>
  <Override PartName="/ppt/slides/slide97.xml" ContentType="application/vnd.openxmlformats-officedocument.presentationml.slide+xml"/>
  <Override PartName="/ppt/slides/slide134.xml" ContentType="application/vnd.openxmlformats-officedocument.presentationml.slide+xml"/>
  <Override PartName="/ppt/slides/slide181.xml" ContentType="application/vnd.openxmlformats-officedocument.presentationml.slide+xml"/>
  <Override PartName="/ppt/slides/slide279.xml" ContentType="application/vnd.openxmlformats-officedocument.presentationml.slide+xml"/>
  <Override PartName="/ppt/notesSlides/notesSlide5.xml" ContentType="application/vnd.openxmlformats-officedocument.presentationml.notesSlide+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92"/>
  </p:notesMasterIdLst>
  <p:sldIdLst>
    <p:sldId id="257" r:id="rId2"/>
    <p:sldId id="668" r:id="rId3"/>
    <p:sldId id="670" r:id="rId4"/>
    <p:sldId id="666" r:id="rId5"/>
    <p:sldId id="667" r:id="rId6"/>
    <p:sldId id="669" r:id="rId7"/>
    <p:sldId id="475" r:id="rId8"/>
    <p:sldId id="663" r:id="rId9"/>
    <p:sldId id="480" r:id="rId10"/>
    <p:sldId id="481" r:id="rId11"/>
    <p:sldId id="482" r:id="rId12"/>
    <p:sldId id="483" r:id="rId13"/>
    <p:sldId id="584" r:id="rId14"/>
    <p:sldId id="585" r:id="rId15"/>
    <p:sldId id="586" r:id="rId16"/>
    <p:sldId id="587" r:id="rId17"/>
    <p:sldId id="431" r:id="rId18"/>
    <p:sldId id="589" r:id="rId19"/>
    <p:sldId id="276" r:id="rId20"/>
    <p:sldId id="277" r:id="rId21"/>
    <p:sldId id="279" r:id="rId22"/>
    <p:sldId id="278" r:id="rId23"/>
    <p:sldId id="590" r:id="rId24"/>
    <p:sldId id="423" r:id="rId25"/>
    <p:sldId id="424" r:id="rId26"/>
    <p:sldId id="684" r:id="rId27"/>
    <p:sldId id="465" r:id="rId28"/>
    <p:sldId id="687" r:id="rId29"/>
    <p:sldId id="686" r:id="rId30"/>
    <p:sldId id="448" r:id="rId31"/>
    <p:sldId id="447" r:id="rId32"/>
    <p:sldId id="699" r:id="rId33"/>
    <p:sldId id="449" r:id="rId34"/>
    <p:sldId id="450" r:id="rId35"/>
    <p:sldId id="452" r:id="rId36"/>
    <p:sldId id="437" r:id="rId37"/>
    <p:sldId id="438" r:id="rId38"/>
    <p:sldId id="439" r:id="rId39"/>
    <p:sldId id="440" r:id="rId40"/>
    <p:sldId id="441" r:id="rId41"/>
    <p:sldId id="442" r:id="rId42"/>
    <p:sldId id="443" r:id="rId43"/>
    <p:sldId id="444" r:id="rId44"/>
    <p:sldId id="445" r:id="rId45"/>
    <p:sldId id="446" r:id="rId46"/>
    <p:sldId id="478" r:id="rId47"/>
    <p:sldId id="466" r:id="rId48"/>
    <p:sldId id="582" r:id="rId49"/>
    <p:sldId id="583" r:id="rId50"/>
    <p:sldId id="474" r:id="rId51"/>
    <p:sldId id="471" r:id="rId52"/>
    <p:sldId id="473" r:id="rId53"/>
    <p:sldId id="485" r:id="rId54"/>
    <p:sldId id="470" r:id="rId55"/>
    <p:sldId id="484" r:id="rId56"/>
    <p:sldId id="427" r:id="rId57"/>
    <p:sldId id="467" r:id="rId58"/>
    <p:sldId id="468" r:id="rId59"/>
    <p:sldId id="688" r:id="rId60"/>
    <p:sldId id="689" r:id="rId61"/>
    <p:sldId id="513" r:id="rId62"/>
    <p:sldId id="514" r:id="rId63"/>
    <p:sldId id="671" r:id="rId64"/>
    <p:sldId id="546" r:id="rId65"/>
    <p:sldId id="541" r:id="rId66"/>
    <p:sldId id="516" r:id="rId67"/>
    <p:sldId id="517" r:id="rId68"/>
    <p:sldId id="542" r:id="rId69"/>
    <p:sldId id="531" r:id="rId70"/>
    <p:sldId id="559" r:id="rId71"/>
    <p:sldId id="560" r:id="rId72"/>
    <p:sldId id="522" r:id="rId73"/>
    <p:sldId id="547" r:id="rId74"/>
    <p:sldId id="521" r:id="rId75"/>
    <p:sldId id="548" r:id="rId76"/>
    <p:sldId id="549" r:id="rId77"/>
    <p:sldId id="525" r:id="rId78"/>
    <p:sldId id="550" r:id="rId79"/>
    <p:sldId id="551" r:id="rId80"/>
    <p:sldId id="524" r:id="rId81"/>
    <p:sldId id="552" r:id="rId82"/>
    <p:sldId id="553" r:id="rId83"/>
    <p:sldId id="519" r:id="rId84"/>
    <p:sldId id="520" r:id="rId85"/>
    <p:sldId id="562" r:id="rId86"/>
    <p:sldId id="540" r:id="rId87"/>
    <p:sldId id="566" r:id="rId88"/>
    <p:sldId id="567" r:id="rId89"/>
    <p:sldId id="539" r:id="rId90"/>
    <p:sldId id="534" r:id="rId91"/>
    <p:sldId id="563" r:id="rId92"/>
    <p:sldId id="564" r:id="rId93"/>
    <p:sldId id="533" r:id="rId94"/>
    <p:sldId id="568" r:id="rId95"/>
    <p:sldId id="570" r:id="rId96"/>
    <p:sldId id="569" r:id="rId97"/>
    <p:sldId id="588" r:id="rId98"/>
    <p:sldId id="538" r:id="rId99"/>
    <p:sldId id="554" r:id="rId100"/>
    <p:sldId id="555" r:id="rId101"/>
    <p:sldId id="558" r:id="rId102"/>
    <p:sldId id="556" r:id="rId103"/>
    <p:sldId id="557" r:id="rId104"/>
    <p:sldId id="532" r:id="rId105"/>
    <p:sldId id="561" r:id="rId106"/>
    <p:sldId id="518" r:id="rId107"/>
    <p:sldId id="530" r:id="rId108"/>
    <p:sldId id="523" r:id="rId109"/>
    <p:sldId id="571" r:id="rId110"/>
    <p:sldId id="537" r:id="rId111"/>
    <p:sldId id="536" r:id="rId112"/>
    <p:sldId id="572" r:id="rId113"/>
    <p:sldId id="526" r:id="rId114"/>
    <p:sldId id="573" r:id="rId115"/>
    <p:sldId id="528" r:id="rId116"/>
    <p:sldId id="574" r:id="rId117"/>
    <p:sldId id="529" r:id="rId118"/>
    <p:sldId id="565" r:id="rId119"/>
    <p:sldId id="527" r:id="rId120"/>
    <p:sldId id="544" r:id="rId121"/>
    <p:sldId id="543" r:id="rId122"/>
    <p:sldId id="581" r:id="rId123"/>
    <p:sldId id="535" r:id="rId124"/>
    <p:sldId id="575" r:id="rId125"/>
    <p:sldId id="454" r:id="rId126"/>
    <p:sldId id="310" r:id="rId127"/>
    <p:sldId id="311" r:id="rId128"/>
    <p:sldId id="312" r:id="rId129"/>
    <p:sldId id="313" r:id="rId130"/>
    <p:sldId id="314" r:id="rId131"/>
    <p:sldId id="315" r:id="rId132"/>
    <p:sldId id="318" r:id="rId133"/>
    <p:sldId id="319" r:id="rId134"/>
    <p:sldId id="316" r:id="rId135"/>
    <p:sldId id="321" r:id="rId136"/>
    <p:sldId id="320" r:id="rId137"/>
    <p:sldId id="317" r:id="rId138"/>
    <p:sldId id="322" r:id="rId139"/>
    <p:sldId id="323" r:id="rId140"/>
    <p:sldId id="601" r:id="rId141"/>
    <p:sldId id="325" r:id="rId142"/>
    <p:sldId id="612" r:id="rId143"/>
    <p:sldId id="613" r:id="rId144"/>
    <p:sldId id="629" r:id="rId145"/>
    <p:sldId id="630" r:id="rId146"/>
    <p:sldId id="631" r:id="rId147"/>
    <p:sldId id="646" r:id="rId148"/>
    <p:sldId id="647" r:id="rId149"/>
    <p:sldId id="648" r:id="rId150"/>
    <p:sldId id="356" r:id="rId151"/>
    <p:sldId id="355" r:id="rId152"/>
    <p:sldId id="357" r:id="rId153"/>
    <p:sldId id="358" r:id="rId154"/>
    <p:sldId id="360" r:id="rId155"/>
    <p:sldId id="359" r:id="rId156"/>
    <p:sldId id="361" r:id="rId157"/>
    <p:sldId id="363" r:id="rId158"/>
    <p:sldId id="362" r:id="rId159"/>
    <p:sldId id="364" r:id="rId160"/>
    <p:sldId id="365" r:id="rId161"/>
    <p:sldId id="366" r:id="rId162"/>
    <p:sldId id="367" r:id="rId163"/>
    <p:sldId id="368" r:id="rId164"/>
    <p:sldId id="369" r:id="rId165"/>
    <p:sldId id="602" r:id="rId166"/>
    <p:sldId id="681" r:id="rId167"/>
    <p:sldId id="614" r:id="rId168"/>
    <p:sldId id="615" r:id="rId169"/>
    <p:sldId id="616" r:id="rId170"/>
    <p:sldId id="632" r:id="rId171"/>
    <p:sldId id="633" r:id="rId172"/>
    <p:sldId id="634" r:id="rId173"/>
    <p:sldId id="649" r:id="rId174"/>
    <p:sldId id="650" r:id="rId175"/>
    <p:sldId id="651" r:id="rId176"/>
    <p:sldId id="381" r:id="rId177"/>
    <p:sldId id="382" r:id="rId178"/>
    <p:sldId id="383" r:id="rId179"/>
    <p:sldId id="384" r:id="rId180"/>
    <p:sldId id="385" r:id="rId181"/>
    <p:sldId id="386" r:id="rId182"/>
    <p:sldId id="387" r:id="rId183"/>
    <p:sldId id="388" r:id="rId184"/>
    <p:sldId id="389" r:id="rId185"/>
    <p:sldId id="390" r:id="rId186"/>
    <p:sldId id="391" r:id="rId187"/>
    <p:sldId id="392" r:id="rId188"/>
    <p:sldId id="393" r:id="rId189"/>
    <p:sldId id="394" r:id="rId190"/>
    <p:sldId id="395" r:id="rId191"/>
    <p:sldId id="396" r:id="rId192"/>
    <p:sldId id="397" r:id="rId193"/>
    <p:sldId id="398" r:id="rId194"/>
    <p:sldId id="399" r:id="rId195"/>
    <p:sldId id="400" r:id="rId196"/>
    <p:sldId id="592" r:id="rId197"/>
    <p:sldId id="593" r:id="rId198"/>
    <p:sldId id="594" r:id="rId199"/>
    <p:sldId id="595" r:id="rId200"/>
    <p:sldId id="596" r:id="rId201"/>
    <p:sldId id="604" r:id="rId202"/>
    <p:sldId id="611" r:id="rId203"/>
    <p:sldId id="617" r:id="rId204"/>
    <p:sldId id="618" r:id="rId205"/>
    <p:sldId id="619" r:id="rId206"/>
    <p:sldId id="620" r:id="rId207"/>
    <p:sldId id="621" r:id="rId208"/>
    <p:sldId id="635" r:id="rId209"/>
    <p:sldId id="636" r:id="rId210"/>
    <p:sldId id="637" r:id="rId211"/>
    <p:sldId id="638" r:id="rId212"/>
    <p:sldId id="639" r:id="rId213"/>
    <p:sldId id="652" r:id="rId214"/>
    <p:sldId id="653" r:id="rId215"/>
    <p:sldId id="654" r:id="rId216"/>
    <p:sldId id="655" r:id="rId217"/>
    <p:sldId id="656" r:id="rId218"/>
    <p:sldId id="338" r:id="rId219"/>
    <p:sldId id="682" r:id="rId220"/>
    <p:sldId id="339" r:id="rId221"/>
    <p:sldId id="301" r:id="rId222"/>
    <p:sldId id="337" r:id="rId223"/>
    <p:sldId id="340" r:id="rId224"/>
    <p:sldId id="303" r:id="rId225"/>
    <p:sldId id="341" r:id="rId226"/>
    <p:sldId id="342" r:id="rId227"/>
    <p:sldId id="302" r:id="rId228"/>
    <p:sldId id="343" r:id="rId229"/>
    <p:sldId id="344" r:id="rId230"/>
    <p:sldId id="304" r:id="rId231"/>
    <p:sldId id="597" r:id="rId232"/>
    <p:sldId id="598" r:id="rId233"/>
    <p:sldId id="600" r:id="rId234"/>
    <p:sldId id="606" r:id="rId235"/>
    <p:sldId id="607" r:id="rId236"/>
    <p:sldId id="608" r:id="rId237"/>
    <p:sldId id="622" r:id="rId238"/>
    <p:sldId id="625" r:id="rId239"/>
    <p:sldId id="623" r:id="rId240"/>
    <p:sldId id="640" r:id="rId241"/>
    <p:sldId id="641" r:id="rId242"/>
    <p:sldId id="642" r:id="rId243"/>
    <p:sldId id="657" r:id="rId244"/>
    <p:sldId id="658" r:id="rId245"/>
    <p:sldId id="659" r:id="rId246"/>
    <p:sldId id="436" r:id="rId247"/>
    <p:sldId id="435" r:id="rId248"/>
    <p:sldId id="677" r:id="rId249"/>
    <p:sldId id="690" r:id="rId250"/>
    <p:sldId id="691" r:id="rId251"/>
    <p:sldId id="700" r:id="rId252"/>
    <p:sldId id="692" r:id="rId253"/>
    <p:sldId id="693" r:id="rId254"/>
    <p:sldId id="701" r:id="rId255"/>
    <p:sldId id="694" r:id="rId256"/>
    <p:sldId id="695" r:id="rId257"/>
    <p:sldId id="696" r:id="rId258"/>
    <p:sldId id="697" r:id="rId259"/>
    <p:sldId id="487" r:id="rId260"/>
    <p:sldId id="490" r:id="rId261"/>
    <p:sldId id="491" r:id="rId262"/>
    <p:sldId id="492" r:id="rId263"/>
    <p:sldId id="494" r:id="rId264"/>
    <p:sldId id="495" r:id="rId265"/>
    <p:sldId id="496" r:id="rId266"/>
    <p:sldId id="497" r:id="rId267"/>
    <p:sldId id="499" r:id="rId268"/>
    <p:sldId id="498" r:id="rId269"/>
    <p:sldId id="599" r:id="rId270"/>
    <p:sldId id="609" r:id="rId271"/>
    <p:sldId id="610" r:id="rId272"/>
    <p:sldId id="624" r:id="rId273"/>
    <p:sldId id="626" r:id="rId274"/>
    <p:sldId id="627" r:id="rId275"/>
    <p:sldId id="628" r:id="rId276"/>
    <p:sldId id="643" r:id="rId277"/>
    <p:sldId id="644" r:id="rId278"/>
    <p:sldId id="645" r:id="rId279"/>
    <p:sldId id="660" r:id="rId280"/>
    <p:sldId id="661" r:id="rId281"/>
    <p:sldId id="662" r:id="rId282"/>
    <p:sldId id="678" r:id="rId283"/>
    <p:sldId id="679" r:id="rId284"/>
    <p:sldId id="680" r:id="rId285"/>
    <p:sldId id="591" r:id="rId286"/>
    <p:sldId id="685" r:id="rId287"/>
    <p:sldId id="673" r:id="rId288"/>
    <p:sldId id="674" r:id="rId289"/>
    <p:sldId id="672" r:id="rId290"/>
    <p:sldId id="453" r:id="rId291"/>
  </p:sldIdLst>
  <p:sldSz cx="9144000" cy="6858000" type="screen4x3"/>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398797"/>
    <a:srgbClr val="FF0000"/>
    <a:srgbClr val="B460E2"/>
    <a:srgbClr val="FFA7E2"/>
    <a:srgbClr val="8C5CE2"/>
    <a:srgbClr val="2EB4B1"/>
    <a:srgbClr val="FFB7FF"/>
    <a:srgbClr val="9F8AB8"/>
    <a:srgbClr val="FF99FF"/>
    <a:srgbClr val="9933FF"/>
  </p:clrMru>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ABFCF23-3B69-468F-B69F-88F6DE6A72F2}" styleName="Style moyen 1 - Accentuation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7DF18680-E054-41AD-8BC1-D1AEF772440D}" styleName="Style moyen 2 - Accentuation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775DCB02-9BB8-47FD-8907-85C794F793BA}" styleName="Style à thème 1 - Accentuation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5FD0F851-EC5A-4D38-B0AD-8093EC10F338}" styleName="Style léger 1 - Accentuation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BDBED569-4797-4DF1-A0F4-6AAB3CD982D8}" styleName="Style léger 3 - Accentuation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2D5ABB26-0587-4C30-8999-92F81FD0307C}" styleName="Aucun style, aucune grille">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3B4B98B0-60AC-42C2-AFA5-B58CD77FA1E5}" styleName="Style léger 1 - Accentuation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8959" autoAdjust="0"/>
    <p:restoredTop sz="99824" autoAdjust="0"/>
  </p:normalViewPr>
  <p:slideViewPr>
    <p:cSldViewPr snapToObjects="1">
      <p:cViewPr varScale="1">
        <p:scale>
          <a:sx n="75" d="100"/>
          <a:sy n="75" d="100"/>
        </p:scale>
        <p:origin x="-264" y="-84"/>
      </p:cViewPr>
      <p:guideLst>
        <p:guide orient="horz" pos="2160"/>
        <p:guide pos="2880"/>
      </p:guideLst>
    </p:cSldViewPr>
  </p:slideViewPr>
  <p:outlineViewPr>
    <p:cViewPr>
      <p:scale>
        <a:sx n="33" d="100"/>
        <a:sy n="33" d="100"/>
      </p:scale>
      <p:origin x="0" y="7878"/>
    </p:cViewPr>
  </p:outlineViewPr>
  <p:notesTextViewPr>
    <p:cViewPr>
      <p:scale>
        <a:sx n="100" d="100"/>
        <a:sy n="100" d="100"/>
      </p:scale>
      <p:origin x="0" y="0"/>
    </p:cViewPr>
  </p:notesTextViewPr>
  <p:sorterViewPr>
    <p:cViewPr>
      <p:scale>
        <a:sx n="66" d="100"/>
        <a:sy n="66" d="100"/>
      </p:scale>
      <p:origin x="0" y="50886"/>
    </p:cViewPr>
  </p:sorterViewPr>
  <p:notesViewPr>
    <p:cSldViewPr snapToObjects="1">
      <p:cViewPr varScale="1">
        <p:scale>
          <a:sx n="56" d="100"/>
          <a:sy n="56" d="100"/>
        </p:scale>
        <p:origin x="-1860" y="-102"/>
      </p:cViewPr>
      <p:guideLst>
        <p:guide orient="horz" pos="2880"/>
        <p:guide pos="2160"/>
      </p:guideLst>
    </p:cSldViewPr>
  </p:notesViewPr>
  <p:gridSpacing cx="73736200" cy="7373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slide" Target="slides/slide246.xml"/><Relationship Id="rId107" Type="http://schemas.openxmlformats.org/officeDocument/2006/relationships/slide" Target="slides/slide106.xml"/><Relationship Id="rId268" Type="http://schemas.openxmlformats.org/officeDocument/2006/relationships/slide" Target="slides/slide267.xml"/><Relationship Id="rId289" Type="http://schemas.openxmlformats.org/officeDocument/2006/relationships/slide" Target="slides/slide288.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58" Type="http://schemas.openxmlformats.org/officeDocument/2006/relationships/slide" Target="slides/slide257.xml"/><Relationship Id="rId279" Type="http://schemas.openxmlformats.org/officeDocument/2006/relationships/slide" Target="slides/slide278.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290" Type="http://schemas.openxmlformats.org/officeDocument/2006/relationships/slide" Target="slides/slide289.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slide" Target="slides/slide247.xml"/><Relationship Id="rId269" Type="http://schemas.openxmlformats.org/officeDocument/2006/relationships/slide" Target="slides/slide268.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280" Type="http://schemas.openxmlformats.org/officeDocument/2006/relationships/slide" Target="slides/slide279.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291" Type="http://schemas.openxmlformats.org/officeDocument/2006/relationships/slide" Target="slides/slide290.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slide" Target="slides/slide280.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13" Type="http://schemas.openxmlformats.org/officeDocument/2006/relationships/slide" Target="slides/slide212.xml"/><Relationship Id="rId218" Type="http://schemas.openxmlformats.org/officeDocument/2006/relationships/slide" Target="slides/slide217.xml"/><Relationship Id="rId234" Type="http://schemas.openxmlformats.org/officeDocument/2006/relationships/slide" Target="slides/slide233.xml"/><Relationship Id="rId239" Type="http://schemas.openxmlformats.org/officeDocument/2006/relationships/slide" Target="slides/slide238.xml"/><Relationship Id="rId2" Type="http://schemas.openxmlformats.org/officeDocument/2006/relationships/slide" Target="slides/slide1.xml"/><Relationship Id="rId29" Type="http://schemas.openxmlformats.org/officeDocument/2006/relationships/slide" Target="slides/slide28.xml"/><Relationship Id="rId250" Type="http://schemas.openxmlformats.org/officeDocument/2006/relationships/slide" Target="slides/slide249.xml"/><Relationship Id="rId255" Type="http://schemas.openxmlformats.org/officeDocument/2006/relationships/slide" Target="slides/slide254.xml"/><Relationship Id="rId271" Type="http://schemas.openxmlformats.org/officeDocument/2006/relationships/slide" Target="slides/slide270.xml"/><Relationship Id="rId276" Type="http://schemas.openxmlformats.org/officeDocument/2006/relationships/slide" Target="slides/slide275.xml"/><Relationship Id="rId292" Type="http://schemas.openxmlformats.org/officeDocument/2006/relationships/notesMaster" Target="notesMasters/notesMaster1.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229" Type="http://schemas.openxmlformats.org/officeDocument/2006/relationships/slide" Target="slides/slide228.xml"/><Relationship Id="rId19" Type="http://schemas.openxmlformats.org/officeDocument/2006/relationships/slide" Target="slides/slide18.xml"/><Relationship Id="rId224" Type="http://schemas.openxmlformats.org/officeDocument/2006/relationships/slide" Target="slides/slide223.xml"/><Relationship Id="rId240" Type="http://schemas.openxmlformats.org/officeDocument/2006/relationships/slide" Target="slides/slide239.xml"/><Relationship Id="rId245" Type="http://schemas.openxmlformats.org/officeDocument/2006/relationships/slide" Target="slides/slide244.xml"/><Relationship Id="rId261" Type="http://schemas.openxmlformats.org/officeDocument/2006/relationships/slide" Target="slides/slide260.xml"/><Relationship Id="rId266" Type="http://schemas.openxmlformats.org/officeDocument/2006/relationships/slide" Target="slides/slide265.xml"/><Relationship Id="rId287" Type="http://schemas.openxmlformats.org/officeDocument/2006/relationships/slide" Target="slides/slide286.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282" Type="http://schemas.openxmlformats.org/officeDocument/2006/relationships/slide" Target="slides/slide28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30" Type="http://schemas.openxmlformats.org/officeDocument/2006/relationships/slide" Target="slides/slide229.xml"/><Relationship Id="rId235" Type="http://schemas.openxmlformats.org/officeDocument/2006/relationships/slide" Target="slides/slide234.xml"/><Relationship Id="rId251" Type="http://schemas.openxmlformats.org/officeDocument/2006/relationships/slide" Target="slides/slide250.xml"/><Relationship Id="rId256" Type="http://schemas.openxmlformats.org/officeDocument/2006/relationships/slide" Target="slides/slide255.xml"/><Relationship Id="rId277" Type="http://schemas.openxmlformats.org/officeDocument/2006/relationships/slide" Target="slides/slide276.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72" Type="http://schemas.openxmlformats.org/officeDocument/2006/relationships/slide" Target="slides/slide271.xml"/><Relationship Id="rId29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241" Type="http://schemas.openxmlformats.org/officeDocument/2006/relationships/slide" Target="slides/slide240.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262" Type="http://schemas.openxmlformats.org/officeDocument/2006/relationships/slide" Target="slides/slide261.xml"/><Relationship Id="rId283" Type="http://schemas.openxmlformats.org/officeDocument/2006/relationships/slide" Target="slides/slide28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viewProps" Target="viewProps.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theme" Target="theme/theme1.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tableStyles" Target="tableStyles.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5A68CDE-08C9-4B8C-817F-D855F3E2B6C8}" type="datetimeFigureOut">
              <a:rPr lang="fr-FR" smtClean="0"/>
              <a:pPr/>
              <a:t>13/04/2018</a:t>
            </a:fld>
            <a:endParaRPr lang="fr-FR"/>
          </a:p>
        </p:txBody>
      </p:sp>
      <p:sp>
        <p:nvSpPr>
          <p:cNvPr id="4" name="Espace réservé de l'image des diapositives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Espace réservé du pied de page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C4D1C102-8F26-496F-8730-09BB3C1D2ABE}" type="slidenum">
              <a:rPr lang="fr-FR" smtClean="0"/>
              <a:pPr/>
              <a:t>‹N°›</a:t>
            </a:fld>
            <a:endParaRPr lang="fr-FR"/>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C4D1C102-8F26-496F-8730-09BB3C1D2ABE}" type="slidenum">
              <a:rPr lang="fr-FR" smtClean="0"/>
              <a:pPr/>
              <a:t>1</a:t>
            </a:fld>
            <a:endParaRPr lang="fr-F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C4D1C102-8F26-496F-8730-09BB3C1D2ABE}" type="slidenum">
              <a:rPr lang="fr-FR" smtClean="0"/>
              <a:pPr/>
              <a:t>255</a:t>
            </a:fld>
            <a:endParaRPr lang="fr-F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C4D1C102-8F26-496F-8730-09BB3C1D2ABE}" type="slidenum">
              <a:rPr lang="fr-FR" smtClean="0"/>
              <a:pPr/>
              <a:t>256</a:t>
            </a:fld>
            <a:endParaRPr lang="fr-F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C4D1C102-8F26-496F-8730-09BB3C1D2ABE}" type="slidenum">
              <a:rPr lang="fr-FR" smtClean="0"/>
              <a:pPr/>
              <a:t>257</a:t>
            </a:fld>
            <a:endParaRPr lang="fr-F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C4D1C102-8F26-496F-8730-09BB3C1D2ABE}" type="slidenum">
              <a:rPr lang="fr-FR" smtClean="0"/>
              <a:pPr/>
              <a:t>258</a:t>
            </a:fld>
            <a:endParaRPr lang="fr-F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C4D1C102-8F26-496F-8730-09BB3C1D2ABE}" type="slidenum">
              <a:rPr lang="fr-FR" smtClean="0"/>
              <a:pPr/>
              <a:t>282</a:t>
            </a:fld>
            <a:endParaRPr lang="fr-F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C4D1C102-8F26-496F-8730-09BB3C1D2ABE}" type="slidenum">
              <a:rPr lang="fr-FR" smtClean="0"/>
              <a:pPr/>
              <a:t>283</a:t>
            </a:fld>
            <a:endParaRPr lang="fr-F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C4D1C102-8F26-496F-8730-09BB3C1D2ABE}" type="slidenum">
              <a:rPr lang="fr-FR" smtClean="0"/>
              <a:pPr/>
              <a:t>284</a:t>
            </a:fld>
            <a:endParaRPr lang="fr-F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C4D1C102-8F26-496F-8730-09BB3C1D2ABE}" type="slidenum">
              <a:rPr lang="fr-FR" smtClean="0"/>
              <a:pPr/>
              <a:t>247</a:t>
            </a:fld>
            <a:endParaRPr lang="fr-F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C4D1C102-8F26-496F-8730-09BB3C1D2ABE}" type="slidenum">
              <a:rPr lang="fr-FR" smtClean="0"/>
              <a:pPr/>
              <a:t>248</a:t>
            </a:fld>
            <a:endParaRPr lang="fr-F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C4D1C102-8F26-496F-8730-09BB3C1D2ABE}" type="slidenum">
              <a:rPr lang="fr-FR" smtClean="0"/>
              <a:pPr/>
              <a:t>249</a:t>
            </a:fld>
            <a:endParaRPr lang="fr-F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C4D1C102-8F26-496F-8730-09BB3C1D2ABE}" type="slidenum">
              <a:rPr lang="fr-FR" smtClean="0"/>
              <a:pPr/>
              <a:t>250</a:t>
            </a:fld>
            <a:endParaRPr lang="fr-F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C4D1C102-8F26-496F-8730-09BB3C1D2ABE}" type="slidenum">
              <a:rPr lang="fr-FR" smtClean="0"/>
              <a:pPr/>
              <a:t>251</a:t>
            </a:fld>
            <a:endParaRPr lang="fr-F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C4D1C102-8F26-496F-8730-09BB3C1D2ABE}" type="slidenum">
              <a:rPr lang="fr-FR" smtClean="0"/>
              <a:pPr/>
              <a:t>252</a:t>
            </a:fld>
            <a:endParaRPr lang="fr-F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C4D1C102-8F26-496F-8730-09BB3C1D2ABE}" type="slidenum">
              <a:rPr lang="fr-FR" smtClean="0"/>
              <a:pPr/>
              <a:t>253</a:t>
            </a:fld>
            <a:endParaRPr lang="fr-F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C4D1C102-8F26-496F-8730-09BB3C1D2ABE}" type="slidenum">
              <a:rPr lang="fr-FR" smtClean="0"/>
              <a:pPr/>
              <a:t>254</a:t>
            </a:fld>
            <a:endParaRPr lang="fr-F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fr-BE"/>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Cliquez pour modifier le style des sous-titres du masque</a:t>
            </a:r>
            <a:endParaRPr lang="fr-BE"/>
          </a:p>
        </p:txBody>
      </p:sp>
      <p:sp>
        <p:nvSpPr>
          <p:cNvPr id="4" name="Espace réservé de la date 3"/>
          <p:cNvSpPr>
            <a:spLocks noGrp="1"/>
          </p:cNvSpPr>
          <p:nvPr>
            <p:ph type="dt" sz="half" idx="10"/>
          </p:nvPr>
        </p:nvSpPr>
        <p:spPr/>
        <p:txBody>
          <a:bodyPr/>
          <a:lstStyle/>
          <a:p>
            <a:fld id="{AA309A6D-C09C-4548-B29A-6CF363A7E532}" type="datetimeFigureOut">
              <a:rPr lang="fr-FR" smtClean="0"/>
              <a:pPr/>
              <a:t>13/04/2018</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e la date 3"/>
          <p:cNvSpPr>
            <a:spLocks noGrp="1"/>
          </p:cNvSpPr>
          <p:nvPr>
            <p:ph type="dt" sz="half" idx="10"/>
          </p:nvPr>
        </p:nvSpPr>
        <p:spPr/>
        <p:txBody>
          <a:bodyPr/>
          <a:lstStyle/>
          <a:p>
            <a:fld id="{AA309A6D-C09C-4548-B29A-6CF363A7E532}" type="datetimeFigureOut">
              <a:rPr lang="fr-FR" smtClean="0"/>
              <a:pPr/>
              <a:t>13/04/2018</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e la date 3"/>
          <p:cNvSpPr>
            <a:spLocks noGrp="1"/>
          </p:cNvSpPr>
          <p:nvPr>
            <p:ph type="dt" sz="half" idx="10"/>
          </p:nvPr>
        </p:nvSpPr>
        <p:spPr/>
        <p:txBody>
          <a:bodyPr/>
          <a:lstStyle/>
          <a:p>
            <a:fld id="{AA309A6D-C09C-4548-B29A-6CF363A7E532}" type="datetimeFigureOut">
              <a:rPr lang="fr-FR" smtClean="0"/>
              <a:pPr/>
              <a:t>13/04/2018</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e la date 3"/>
          <p:cNvSpPr>
            <a:spLocks noGrp="1"/>
          </p:cNvSpPr>
          <p:nvPr>
            <p:ph type="dt" sz="half" idx="10"/>
          </p:nvPr>
        </p:nvSpPr>
        <p:spPr/>
        <p:txBody>
          <a:bodyPr/>
          <a:lstStyle/>
          <a:p>
            <a:fld id="{AA309A6D-C09C-4548-B29A-6CF363A7E532}" type="datetimeFigureOut">
              <a:rPr lang="fr-FR" smtClean="0"/>
              <a:pPr/>
              <a:t>13/04/2018</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Cliquez pour modifier les styles du texte du masque</a:t>
            </a:r>
          </a:p>
        </p:txBody>
      </p:sp>
      <p:sp>
        <p:nvSpPr>
          <p:cNvPr id="4" name="Espace réservé de la date 3"/>
          <p:cNvSpPr>
            <a:spLocks noGrp="1"/>
          </p:cNvSpPr>
          <p:nvPr>
            <p:ph type="dt" sz="half" idx="10"/>
          </p:nvPr>
        </p:nvSpPr>
        <p:spPr/>
        <p:txBody>
          <a:bodyPr/>
          <a:lstStyle/>
          <a:p>
            <a:fld id="{AA309A6D-C09C-4548-B29A-6CF363A7E532}" type="datetimeFigureOut">
              <a:rPr lang="fr-FR" smtClean="0"/>
              <a:pPr/>
              <a:t>13/04/2018</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e la date 4"/>
          <p:cNvSpPr>
            <a:spLocks noGrp="1"/>
          </p:cNvSpPr>
          <p:nvPr>
            <p:ph type="dt" sz="half" idx="10"/>
          </p:nvPr>
        </p:nvSpPr>
        <p:spPr/>
        <p:txBody>
          <a:bodyPr/>
          <a:lstStyle/>
          <a:p>
            <a:fld id="{AA309A6D-C09C-4548-B29A-6CF363A7E532}" type="datetimeFigureOut">
              <a:rPr lang="fr-FR" smtClean="0"/>
              <a:pPr/>
              <a:t>13/04/2018</a:t>
            </a:fld>
            <a:endParaRPr lang="fr-BE"/>
          </a:p>
        </p:txBody>
      </p:sp>
      <p:sp>
        <p:nvSpPr>
          <p:cNvPr id="6" name="Espace réservé du pied de page 5"/>
          <p:cNvSpPr>
            <a:spLocks noGrp="1"/>
          </p:cNvSpPr>
          <p:nvPr>
            <p:ph type="ftr" sz="quarter" idx="11"/>
          </p:nvPr>
        </p:nvSpPr>
        <p:spPr/>
        <p:txBody>
          <a:bodyPr/>
          <a:lstStyle/>
          <a:p>
            <a:endParaRPr lang="fr-BE"/>
          </a:p>
        </p:txBody>
      </p:sp>
      <p:sp>
        <p:nvSpPr>
          <p:cNvPr id="7" name="Espace réservé du numéro de diapositive 6"/>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Espace réservé de la date 6"/>
          <p:cNvSpPr>
            <a:spLocks noGrp="1"/>
          </p:cNvSpPr>
          <p:nvPr>
            <p:ph type="dt" sz="half" idx="10"/>
          </p:nvPr>
        </p:nvSpPr>
        <p:spPr/>
        <p:txBody>
          <a:bodyPr/>
          <a:lstStyle/>
          <a:p>
            <a:fld id="{AA309A6D-C09C-4548-B29A-6CF363A7E532}" type="datetimeFigureOut">
              <a:rPr lang="fr-FR" smtClean="0"/>
              <a:pPr/>
              <a:t>13/04/2018</a:t>
            </a:fld>
            <a:endParaRPr lang="fr-BE"/>
          </a:p>
        </p:txBody>
      </p:sp>
      <p:sp>
        <p:nvSpPr>
          <p:cNvPr id="8" name="Espace réservé du pied de page 7"/>
          <p:cNvSpPr>
            <a:spLocks noGrp="1"/>
          </p:cNvSpPr>
          <p:nvPr>
            <p:ph type="ftr" sz="quarter" idx="11"/>
          </p:nvPr>
        </p:nvSpPr>
        <p:spPr/>
        <p:txBody>
          <a:bodyPr/>
          <a:lstStyle/>
          <a:p>
            <a:endParaRPr lang="fr-BE"/>
          </a:p>
        </p:txBody>
      </p:sp>
      <p:sp>
        <p:nvSpPr>
          <p:cNvPr id="9" name="Espace réservé du numéro de diapositive 8"/>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e la date 2"/>
          <p:cNvSpPr>
            <a:spLocks noGrp="1"/>
          </p:cNvSpPr>
          <p:nvPr>
            <p:ph type="dt" sz="half" idx="10"/>
          </p:nvPr>
        </p:nvSpPr>
        <p:spPr/>
        <p:txBody>
          <a:bodyPr/>
          <a:lstStyle/>
          <a:p>
            <a:fld id="{AA309A6D-C09C-4548-B29A-6CF363A7E532}" type="datetimeFigureOut">
              <a:rPr lang="fr-FR" smtClean="0"/>
              <a:pPr/>
              <a:t>13/04/2018</a:t>
            </a:fld>
            <a:endParaRPr lang="fr-BE"/>
          </a:p>
        </p:txBody>
      </p:sp>
      <p:sp>
        <p:nvSpPr>
          <p:cNvPr id="4" name="Espace réservé du pied de page 3"/>
          <p:cNvSpPr>
            <a:spLocks noGrp="1"/>
          </p:cNvSpPr>
          <p:nvPr>
            <p:ph type="ftr" sz="quarter" idx="11"/>
          </p:nvPr>
        </p:nvSpPr>
        <p:spPr/>
        <p:txBody>
          <a:bodyPr/>
          <a:lstStyle/>
          <a:p>
            <a:endParaRPr lang="fr-BE"/>
          </a:p>
        </p:txBody>
      </p:sp>
      <p:sp>
        <p:nvSpPr>
          <p:cNvPr id="5" name="Espace réservé du numéro de diapositive 4"/>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AA309A6D-C09C-4548-B29A-6CF363A7E532}" type="datetimeFigureOut">
              <a:rPr lang="fr-FR" smtClean="0"/>
              <a:pPr/>
              <a:t>13/04/2018</a:t>
            </a:fld>
            <a:endParaRPr lang="fr-BE"/>
          </a:p>
        </p:txBody>
      </p:sp>
      <p:sp>
        <p:nvSpPr>
          <p:cNvPr id="3" name="Espace réservé du pied de page 2"/>
          <p:cNvSpPr>
            <a:spLocks noGrp="1"/>
          </p:cNvSpPr>
          <p:nvPr>
            <p:ph type="ftr" sz="quarter" idx="11"/>
          </p:nvPr>
        </p:nvSpPr>
        <p:spPr/>
        <p:txBody>
          <a:bodyPr/>
          <a:lstStyle/>
          <a:p>
            <a:endParaRPr lang="fr-BE"/>
          </a:p>
        </p:txBody>
      </p:sp>
      <p:sp>
        <p:nvSpPr>
          <p:cNvPr id="4" name="Espace réservé du numéro de diapositive 3"/>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p:txBody>
          <a:bodyPr/>
          <a:lstStyle/>
          <a:p>
            <a:fld id="{AA309A6D-C09C-4548-B29A-6CF363A7E532}" type="datetimeFigureOut">
              <a:rPr lang="fr-FR" smtClean="0"/>
              <a:pPr/>
              <a:t>13/04/2018</a:t>
            </a:fld>
            <a:endParaRPr lang="fr-BE"/>
          </a:p>
        </p:txBody>
      </p:sp>
      <p:sp>
        <p:nvSpPr>
          <p:cNvPr id="6" name="Espace réservé du pied de page 5"/>
          <p:cNvSpPr>
            <a:spLocks noGrp="1"/>
          </p:cNvSpPr>
          <p:nvPr>
            <p:ph type="ftr" sz="quarter" idx="11"/>
          </p:nvPr>
        </p:nvSpPr>
        <p:spPr/>
        <p:txBody>
          <a:bodyPr/>
          <a:lstStyle/>
          <a:p>
            <a:endParaRPr lang="fr-BE"/>
          </a:p>
        </p:txBody>
      </p:sp>
      <p:sp>
        <p:nvSpPr>
          <p:cNvPr id="7" name="Espace réservé du numéro de diapositive 6"/>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BE"/>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p:txBody>
          <a:bodyPr/>
          <a:lstStyle/>
          <a:p>
            <a:fld id="{AA309A6D-C09C-4548-B29A-6CF363A7E532}" type="datetimeFigureOut">
              <a:rPr lang="fr-FR" smtClean="0"/>
              <a:pPr/>
              <a:t>13/04/2018</a:t>
            </a:fld>
            <a:endParaRPr lang="fr-BE"/>
          </a:p>
        </p:txBody>
      </p:sp>
      <p:sp>
        <p:nvSpPr>
          <p:cNvPr id="6" name="Espace réservé du pied de page 5"/>
          <p:cNvSpPr>
            <a:spLocks noGrp="1"/>
          </p:cNvSpPr>
          <p:nvPr>
            <p:ph type="ftr" sz="quarter" idx="11"/>
          </p:nvPr>
        </p:nvSpPr>
        <p:spPr/>
        <p:txBody>
          <a:bodyPr/>
          <a:lstStyle/>
          <a:p>
            <a:endParaRPr lang="fr-BE"/>
          </a:p>
        </p:txBody>
      </p:sp>
      <p:sp>
        <p:nvSpPr>
          <p:cNvPr id="7" name="Espace réservé du numéro de diapositive 6"/>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A309A6D-C09C-4548-B29A-6CF363A7E532}" type="datetimeFigureOut">
              <a:rPr lang="fr-FR" smtClean="0"/>
              <a:pPr/>
              <a:t>13/04/2018</a:t>
            </a:fld>
            <a:endParaRPr lang="fr-BE"/>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BE"/>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F4668DC-857F-487D-BFFA-8C0CA5037977}" type="slidenum">
              <a:rPr lang="fr-BE" smtClean="0"/>
              <a:pPr/>
              <a:t>‹N°›</a:t>
            </a:fld>
            <a:endParaRPr lang="fr-BE"/>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2.jpeg"/></Relationships>
</file>

<file path=ppt/slides/_rels/slide10.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8.jpeg"/><Relationship Id="rId7" Type="http://schemas.openxmlformats.org/officeDocument/2006/relationships/image" Target="../media/image20.jpeg"/><Relationship Id="rId2" Type="http://schemas.openxmlformats.org/officeDocument/2006/relationships/image" Target="../media/image12.jpeg"/><Relationship Id="rId1" Type="http://schemas.openxmlformats.org/officeDocument/2006/relationships/slideLayout" Target="../slideLayouts/slideLayout2.xml"/><Relationship Id="rId6" Type="http://schemas.openxmlformats.org/officeDocument/2006/relationships/image" Target="../media/image16.jpeg"/><Relationship Id="rId5" Type="http://schemas.openxmlformats.org/officeDocument/2006/relationships/image" Target="../media/image19.jpeg"/><Relationship Id="rId4" Type="http://schemas.openxmlformats.org/officeDocument/2006/relationships/image" Target="../media/image14.jpeg"/><Relationship Id="rId9" Type="http://schemas.openxmlformats.org/officeDocument/2006/relationships/image" Target="../media/image8.jpeg"/></Relationships>
</file>

<file path=ppt/slides/_rels/slide100.xml.rels><?xml version="1.0" encoding="UTF-8" standalone="yes"?>
<Relationships xmlns="http://schemas.openxmlformats.org/package/2006/relationships"><Relationship Id="rId8" Type="http://schemas.openxmlformats.org/officeDocument/2006/relationships/image" Target="../media/image237.jpeg"/><Relationship Id="rId3" Type="http://schemas.openxmlformats.org/officeDocument/2006/relationships/image" Target="../media/image232.jpeg"/><Relationship Id="rId7" Type="http://schemas.openxmlformats.org/officeDocument/2006/relationships/image" Target="../media/image236.jpeg"/><Relationship Id="rId2" Type="http://schemas.openxmlformats.org/officeDocument/2006/relationships/image" Target="../media/image223.jpeg"/><Relationship Id="rId1" Type="http://schemas.openxmlformats.org/officeDocument/2006/relationships/slideLayout" Target="../slideLayouts/slideLayout7.xml"/><Relationship Id="rId6" Type="http://schemas.openxmlformats.org/officeDocument/2006/relationships/image" Target="../media/image235.jpeg"/><Relationship Id="rId5" Type="http://schemas.openxmlformats.org/officeDocument/2006/relationships/image" Target="../media/image234.jpeg"/><Relationship Id="rId10" Type="http://schemas.openxmlformats.org/officeDocument/2006/relationships/image" Target="../media/image69.jpeg"/><Relationship Id="rId4" Type="http://schemas.openxmlformats.org/officeDocument/2006/relationships/image" Target="../media/image233.jpeg"/><Relationship Id="rId9" Type="http://schemas.openxmlformats.org/officeDocument/2006/relationships/slide" Target="slide3.xml"/></Relationships>
</file>

<file path=ppt/slides/_rels/slide101.xml.rels><?xml version="1.0" encoding="UTF-8" standalone="yes"?>
<Relationships xmlns="http://schemas.openxmlformats.org/package/2006/relationships"><Relationship Id="rId8" Type="http://schemas.openxmlformats.org/officeDocument/2006/relationships/image" Target="../media/image69.jpeg"/><Relationship Id="rId3" Type="http://schemas.openxmlformats.org/officeDocument/2006/relationships/image" Target="../media/image238.jpeg"/><Relationship Id="rId7" Type="http://schemas.openxmlformats.org/officeDocument/2006/relationships/slide" Target="slide3.xml"/><Relationship Id="rId2" Type="http://schemas.openxmlformats.org/officeDocument/2006/relationships/image" Target="../media/image223.jpeg"/><Relationship Id="rId1" Type="http://schemas.openxmlformats.org/officeDocument/2006/relationships/slideLayout" Target="../slideLayouts/slideLayout7.xml"/><Relationship Id="rId6" Type="http://schemas.openxmlformats.org/officeDocument/2006/relationships/image" Target="../media/image240.jpeg"/><Relationship Id="rId5" Type="http://schemas.openxmlformats.org/officeDocument/2006/relationships/image" Target="../media/image239.jpeg"/><Relationship Id="rId4" Type="http://schemas.openxmlformats.org/officeDocument/2006/relationships/image" Target="../media/image57.jpeg"/></Relationships>
</file>

<file path=ppt/slides/_rels/slide102.xml.rels><?xml version="1.0" encoding="UTF-8" standalone="yes"?>
<Relationships xmlns="http://schemas.openxmlformats.org/package/2006/relationships"><Relationship Id="rId8" Type="http://schemas.openxmlformats.org/officeDocument/2006/relationships/image" Target="../media/image69.jpeg"/><Relationship Id="rId3" Type="http://schemas.openxmlformats.org/officeDocument/2006/relationships/image" Target="../media/image241.jpeg"/><Relationship Id="rId7" Type="http://schemas.openxmlformats.org/officeDocument/2006/relationships/slide" Target="slide3.xml"/><Relationship Id="rId2" Type="http://schemas.openxmlformats.org/officeDocument/2006/relationships/image" Target="../media/image223.jpeg"/><Relationship Id="rId1" Type="http://schemas.openxmlformats.org/officeDocument/2006/relationships/slideLayout" Target="../slideLayouts/slideLayout7.xml"/><Relationship Id="rId6" Type="http://schemas.openxmlformats.org/officeDocument/2006/relationships/image" Target="../media/image244.jpeg"/><Relationship Id="rId5" Type="http://schemas.openxmlformats.org/officeDocument/2006/relationships/image" Target="../media/image243.jpeg"/><Relationship Id="rId4" Type="http://schemas.openxmlformats.org/officeDocument/2006/relationships/image" Target="../media/image242.jpeg"/></Relationships>
</file>

<file path=ppt/slides/_rels/slide103.xml.rels><?xml version="1.0" encoding="UTF-8" standalone="yes"?>
<Relationships xmlns="http://schemas.openxmlformats.org/package/2006/relationships"><Relationship Id="rId8" Type="http://schemas.openxmlformats.org/officeDocument/2006/relationships/image" Target="../media/image69.jpeg"/><Relationship Id="rId3" Type="http://schemas.openxmlformats.org/officeDocument/2006/relationships/image" Target="../media/image245.jpeg"/><Relationship Id="rId7" Type="http://schemas.openxmlformats.org/officeDocument/2006/relationships/slide" Target="slide3.xml"/><Relationship Id="rId2" Type="http://schemas.openxmlformats.org/officeDocument/2006/relationships/image" Target="../media/image223.jpeg"/><Relationship Id="rId1" Type="http://schemas.openxmlformats.org/officeDocument/2006/relationships/slideLayout" Target="../slideLayouts/slideLayout7.xml"/><Relationship Id="rId6" Type="http://schemas.openxmlformats.org/officeDocument/2006/relationships/image" Target="../media/image248.jpeg"/><Relationship Id="rId5" Type="http://schemas.openxmlformats.org/officeDocument/2006/relationships/image" Target="../media/image247.jpeg"/><Relationship Id="rId4" Type="http://schemas.openxmlformats.org/officeDocument/2006/relationships/image" Target="../media/image246.jpeg"/></Relationships>
</file>

<file path=ppt/slides/_rels/slide104.xml.rels><?xml version="1.0" encoding="UTF-8" standalone="yes"?>
<Relationships xmlns="http://schemas.openxmlformats.org/package/2006/relationships"><Relationship Id="rId3" Type="http://schemas.openxmlformats.org/officeDocument/2006/relationships/slide" Target="slide105.xml"/><Relationship Id="rId2" Type="http://schemas.openxmlformats.org/officeDocument/2006/relationships/image" Target="../media/image249.jpeg"/><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3.xml"/><Relationship Id="rId4" Type="http://schemas.openxmlformats.org/officeDocument/2006/relationships/slide" Target="slide104.xml"/></Relationships>
</file>

<file path=ppt/slides/_rels/slide105.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250.jpeg"/><Relationship Id="rId7" Type="http://schemas.openxmlformats.org/officeDocument/2006/relationships/image" Target="../media/image254.jpeg"/><Relationship Id="rId2" Type="http://schemas.openxmlformats.org/officeDocument/2006/relationships/image" Target="../media/image249.jpeg"/><Relationship Id="rId1" Type="http://schemas.openxmlformats.org/officeDocument/2006/relationships/slideLayout" Target="../slideLayouts/slideLayout7.xml"/><Relationship Id="rId6" Type="http://schemas.openxmlformats.org/officeDocument/2006/relationships/image" Target="../media/image253.jpeg"/><Relationship Id="rId5" Type="http://schemas.openxmlformats.org/officeDocument/2006/relationships/image" Target="../media/image252.jpeg"/><Relationship Id="rId4" Type="http://schemas.openxmlformats.org/officeDocument/2006/relationships/image" Target="../media/image251.jpeg"/><Relationship Id="rId9" Type="http://schemas.openxmlformats.org/officeDocument/2006/relationships/image" Target="../media/image69.jpeg"/></Relationships>
</file>

<file path=ppt/slides/_rels/slide106.xml.rels><?xml version="1.0" encoding="UTF-8" standalone="yes"?>
<Relationships xmlns="http://schemas.openxmlformats.org/package/2006/relationships"><Relationship Id="rId8" Type="http://schemas.openxmlformats.org/officeDocument/2006/relationships/image" Target="../media/image69.jpeg"/><Relationship Id="rId3" Type="http://schemas.openxmlformats.org/officeDocument/2006/relationships/image" Target="../media/image256.jpeg"/><Relationship Id="rId7" Type="http://schemas.openxmlformats.org/officeDocument/2006/relationships/slide" Target="slide3.xml"/><Relationship Id="rId2" Type="http://schemas.openxmlformats.org/officeDocument/2006/relationships/image" Target="../media/image255.jpeg"/><Relationship Id="rId1" Type="http://schemas.openxmlformats.org/officeDocument/2006/relationships/slideLayout" Target="../slideLayouts/slideLayout7.xml"/><Relationship Id="rId6" Type="http://schemas.openxmlformats.org/officeDocument/2006/relationships/image" Target="../media/image258.png"/><Relationship Id="rId5" Type="http://schemas.openxmlformats.org/officeDocument/2006/relationships/slide" Target="slide106.xml"/><Relationship Id="rId4" Type="http://schemas.openxmlformats.org/officeDocument/2006/relationships/image" Target="../media/image257.jpeg"/></Relationships>
</file>

<file path=ppt/slides/_rels/slide107.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260.jpeg"/><Relationship Id="rId7" Type="http://schemas.openxmlformats.org/officeDocument/2006/relationships/image" Target="../media/image258.png"/><Relationship Id="rId2" Type="http://schemas.openxmlformats.org/officeDocument/2006/relationships/image" Target="../media/image259.jpeg"/><Relationship Id="rId1" Type="http://schemas.openxmlformats.org/officeDocument/2006/relationships/slideLayout" Target="../slideLayouts/slideLayout7.xml"/><Relationship Id="rId6" Type="http://schemas.openxmlformats.org/officeDocument/2006/relationships/image" Target="../media/image262.jpeg"/><Relationship Id="rId5" Type="http://schemas.openxmlformats.org/officeDocument/2006/relationships/image" Target="../media/image261.jpeg"/><Relationship Id="rId4" Type="http://schemas.openxmlformats.org/officeDocument/2006/relationships/slide" Target="slide107.xml"/><Relationship Id="rId9" Type="http://schemas.openxmlformats.org/officeDocument/2006/relationships/image" Target="../media/image69.jpeg"/></Relationships>
</file>

<file path=ppt/slides/_rels/slide108.xml.rels><?xml version="1.0" encoding="UTF-8" standalone="yes"?>
<Relationships xmlns="http://schemas.openxmlformats.org/package/2006/relationships"><Relationship Id="rId3" Type="http://schemas.openxmlformats.org/officeDocument/2006/relationships/slide" Target="slide109.xml"/><Relationship Id="rId7" Type="http://schemas.openxmlformats.org/officeDocument/2006/relationships/image" Target="../media/image69.jpeg"/><Relationship Id="rId2" Type="http://schemas.openxmlformats.org/officeDocument/2006/relationships/image" Target="../media/image263.jpeg"/><Relationship Id="rId1" Type="http://schemas.openxmlformats.org/officeDocument/2006/relationships/slideLayout" Target="../slideLayouts/slideLayout7.xml"/><Relationship Id="rId6" Type="http://schemas.openxmlformats.org/officeDocument/2006/relationships/slide" Target="slide3.xml"/><Relationship Id="rId5" Type="http://schemas.openxmlformats.org/officeDocument/2006/relationships/image" Target="../media/image258.png"/><Relationship Id="rId4" Type="http://schemas.openxmlformats.org/officeDocument/2006/relationships/slide" Target="slide108.xml"/></Relationships>
</file>

<file path=ppt/slides/_rels/slide109.xml.rels><?xml version="1.0" encoding="UTF-8" standalone="yes"?>
<Relationships xmlns="http://schemas.openxmlformats.org/package/2006/relationships"><Relationship Id="rId8" Type="http://schemas.openxmlformats.org/officeDocument/2006/relationships/image" Target="../media/image69.jpeg"/><Relationship Id="rId3" Type="http://schemas.openxmlformats.org/officeDocument/2006/relationships/image" Target="../media/image264.jpeg"/><Relationship Id="rId7" Type="http://schemas.openxmlformats.org/officeDocument/2006/relationships/slide" Target="slide3.xml"/><Relationship Id="rId2" Type="http://schemas.openxmlformats.org/officeDocument/2006/relationships/image" Target="../media/image263.jpeg"/><Relationship Id="rId1" Type="http://schemas.openxmlformats.org/officeDocument/2006/relationships/slideLayout" Target="../slideLayouts/slideLayout7.xml"/><Relationship Id="rId6" Type="http://schemas.openxmlformats.org/officeDocument/2006/relationships/slide" Target="slide108.xml"/><Relationship Id="rId5" Type="http://schemas.openxmlformats.org/officeDocument/2006/relationships/image" Target="../media/image266.jpeg"/><Relationship Id="rId4" Type="http://schemas.openxmlformats.org/officeDocument/2006/relationships/image" Target="../media/image265.jpeg"/></Relationships>
</file>

<file path=ppt/slides/_rels/slide11.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21.jpeg"/><Relationship Id="rId7" Type="http://schemas.openxmlformats.org/officeDocument/2006/relationships/image" Target="../media/image23.jpeg"/><Relationship Id="rId2" Type="http://schemas.openxmlformats.org/officeDocument/2006/relationships/image" Target="../media/image12.jpeg"/><Relationship Id="rId1" Type="http://schemas.openxmlformats.org/officeDocument/2006/relationships/slideLayout" Target="../slideLayouts/slideLayout2.xml"/><Relationship Id="rId6" Type="http://schemas.openxmlformats.org/officeDocument/2006/relationships/image" Target="../media/image16.jpeg"/><Relationship Id="rId5" Type="http://schemas.openxmlformats.org/officeDocument/2006/relationships/image" Target="../media/image22.jpeg"/><Relationship Id="rId4" Type="http://schemas.openxmlformats.org/officeDocument/2006/relationships/image" Target="../media/image14.jpeg"/><Relationship Id="rId9" Type="http://schemas.openxmlformats.org/officeDocument/2006/relationships/image" Target="../media/image8.jpeg"/></Relationships>
</file>

<file path=ppt/slides/_rels/slide110.xml.rels><?xml version="1.0" encoding="UTF-8" standalone="yes"?>
<Relationships xmlns="http://schemas.openxmlformats.org/package/2006/relationships"><Relationship Id="rId8" Type="http://schemas.openxmlformats.org/officeDocument/2006/relationships/image" Target="../media/image69.jpeg"/><Relationship Id="rId3" Type="http://schemas.openxmlformats.org/officeDocument/2006/relationships/image" Target="../media/image268.jpeg"/><Relationship Id="rId7" Type="http://schemas.openxmlformats.org/officeDocument/2006/relationships/slide" Target="slide3.xml"/><Relationship Id="rId2" Type="http://schemas.openxmlformats.org/officeDocument/2006/relationships/image" Target="../media/image267.jpeg"/><Relationship Id="rId1" Type="http://schemas.openxmlformats.org/officeDocument/2006/relationships/slideLayout" Target="../slideLayouts/slideLayout7.xml"/><Relationship Id="rId6" Type="http://schemas.openxmlformats.org/officeDocument/2006/relationships/image" Target="../media/image258.png"/><Relationship Id="rId5" Type="http://schemas.openxmlformats.org/officeDocument/2006/relationships/image" Target="../media/image269.jpeg"/><Relationship Id="rId4" Type="http://schemas.openxmlformats.org/officeDocument/2006/relationships/slide" Target="slide110.xml"/></Relationships>
</file>

<file path=ppt/slides/_rels/slide111.xml.rels><?xml version="1.0" encoding="UTF-8" standalone="yes"?>
<Relationships xmlns="http://schemas.openxmlformats.org/package/2006/relationships"><Relationship Id="rId3" Type="http://schemas.openxmlformats.org/officeDocument/2006/relationships/slide" Target="slide111.xml"/><Relationship Id="rId2" Type="http://schemas.openxmlformats.org/officeDocument/2006/relationships/image" Target="../media/image270.jpeg"/><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3.xml"/><Relationship Id="rId4" Type="http://schemas.openxmlformats.org/officeDocument/2006/relationships/slide" Target="slide112.xml"/></Relationships>
</file>

<file path=ppt/slides/_rels/slide112.xml.rels><?xml version="1.0" encoding="UTF-8" standalone="yes"?>
<Relationships xmlns="http://schemas.openxmlformats.org/package/2006/relationships"><Relationship Id="rId3" Type="http://schemas.openxmlformats.org/officeDocument/2006/relationships/image" Target="../media/image271.jpeg"/><Relationship Id="rId7" Type="http://schemas.openxmlformats.org/officeDocument/2006/relationships/image" Target="../media/image69.jpeg"/><Relationship Id="rId2" Type="http://schemas.openxmlformats.org/officeDocument/2006/relationships/image" Target="../media/image270.jpeg"/><Relationship Id="rId1" Type="http://schemas.openxmlformats.org/officeDocument/2006/relationships/slideLayout" Target="../slideLayouts/slideLayout7.xml"/><Relationship Id="rId6" Type="http://schemas.openxmlformats.org/officeDocument/2006/relationships/slide" Target="slide3.xml"/><Relationship Id="rId5" Type="http://schemas.openxmlformats.org/officeDocument/2006/relationships/image" Target="../media/image273.jpeg"/><Relationship Id="rId4" Type="http://schemas.openxmlformats.org/officeDocument/2006/relationships/image" Target="../media/image272.jpeg"/></Relationships>
</file>

<file path=ppt/slides/_rels/slide113.xml.rels><?xml version="1.0" encoding="UTF-8" standalone="yes"?>
<Relationships xmlns="http://schemas.openxmlformats.org/package/2006/relationships"><Relationship Id="rId3" Type="http://schemas.openxmlformats.org/officeDocument/2006/relationships/slide" Target="slide113.xml"/><Relationship Id="rId2" Type="http://schemas.openxmlformats.org/officeDocument/2006/relationships/image" Target="../media/image274.jpeg"/><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3.xml"/><Relationship Id="rId4" Type="http://schemas.openxmlformats.org/officeDocument/2006/relationships/slide" Target="slide114.xml"/></Relationships>
</file>

<file path=ppt/slides/_rels/slide114.xml.rels><?xml version="1.0" encoding="UTF-8" standalone="yes"?>
<Relationships xmlns="http://schemas.openxmlformats.org/package/2006/relationships"><Relationship Id="rId8" Type="http://schemas.openxmlformats.org/officeDocument/2006/relationships/image" Target="../media/image69.jpeg"/><Relationship Id="rId3" Type="http://schemas.openxmlformats.org/officeDocument/2006/relationships/image" Target="../media/image275.jpeg"/><Relationship Id="rId7" Type="http://schemas.openxmlformats.org/officeDocument/2006/relationships/slide" Target="slide3.xml"/><Relationship Id="rId2" Type="http://schemas.openxmlformats.org/officeDocument/2006/relationships/image" Target="../media/image274.jpeg"/><Relationship Id="rId1" Type="http://schemas.openxmlformats.org/officeDocument/2006/relationships/slideLayout" Target="../slideLayouts/slideLayout7.xml"/><Relationship Id="rId6" Type="http://schemas.openxmlformats.org/officeDocument/2006/relationships/image" Target="../media/image278.jpeg"/><Relationship Id="rId5" Type="http://schemas.openxmlformats.org/officeDocument/2006/relationships/image" Target="../media/image277.jpeg"/><Relationship Id="rId4" Type="http://schemas.openxmlformats.org/officeDocument/2006/relationships/image" Target="../media/image276.jpeg"/></Relationships>
</file>

<file path=ppt/slides/_rels/slide115.xml.rels><?xml version="1.0" encoding="UTF-8" standalone="yes"?>
<Relationships xmlns="http://schemas.openxmlformats.org/package/2006/relationships"><Relationship Id="rId3" Type="http://schemas.openxmlformats.org/officeDocument/2006/relationships/slide" Target="slide115.xml"/><Relationship Id="rId2" Type="http://schemas.openxmlformats.org/officeDocument/2006/relationships/image" Target="../media/image27.jpeg"/><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3.xml"/><Relationship Id="rId4" Type="http://schemas.openxmlformats.org/officeDocument/2006/relationships/slide" Target="slide116.xml"/></Relationships>
</file>

<file path=ppt/slides/_rels/slide116.xml.rels><?xml version="1.0" encoding="UTF-8" standalone="yes"?>
<Relationships xmlns="http://schemas.openxmlformats.org/package/2006/relationships"><Relationship Id="rId8" Type="http://schemas.openxmlformats.org/officeDocument/2006/relationships/image" Target="../media/image47.jpeg"/><Relationship Id="rId3" Type="http://schemas.openxmlformats.org/officeDocument/2006/relationships/image" Target="../media/image279.jpeg"/><Relationship Id="rId7" Type="http://schemas.openxmlformats.org/officeDocument/2006/relationships/image" Target="../media/image282.jpeg"/><Relationship Id="rId2" Type="http://schemas.openxmlformats.org/officeDocument/2006/relationships/image" Target="../media/image12.jpeg"/><Relationship Id="rId1" Type="http://schemas.openxmlformats.org/officeDocument/2006/relationships/slideLayout" Target="../slideLayouts/slideLayout7.xml"/><Relationship Id="rId6" Type="http://schemas.openxmlformats.org/officeDocument/2006/relationships/image" Target="../media/image46.jpeg"/><Relationship Id="rId11" Type="http://schemas.openxmlformats.org/officeDocument/2006/relationships/image" Target="../media/image69.jpeg"/><Relationship Id="rId5" Type="http://schemas.openxmlformats.org/officeDocument/2006/relationships/image" Target="../media/image281.jpeg"/><Relationship Id="rId10" Type="http://schemas.openxmlformats.org/officeDocument/2006/relationships/slide" Target="slide3.xml"/><Relationship Id="rId4" Type="http://schemas.openxmlformats.org/officeDocument/2006/relationships/image" Target="../media/image280.jpeg"/><Relationship Id="rId9" Type="http://schemas.openxmlformats.org/officeDocument/2006/relationships/image" Target="../media/image283.jpeg"/></Relationships>
</file>

<file path=ppt/slides/_rels/slide117.xml.rels><?xml version="1.0" encoding="UTF-8" standalone="yes"?>
<Relationships xmlns="http://schemas.openxmlformats.org/package/2006/relationships"><Relationship Id="rId3" Type="http://schemas.openxmlformats.org/officeDocument/2006/relationships/slide" Target="slide117.xml"/><Relationship Id="rId2" Type="http://schemas.openxmlformats.org/officeDocument/2006/relationships/image" Target="../media/image284.jpeg"/><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3.xml"/><Relationship Id="rId4" Type="http://schemas.openxmlformats.org/officeDocument/2006/relationships/slide" Target="slide118.xml"/></Relationships>
</file>

<file path=ppt/slides/_rels/slide118.xml.rels><?xml version="1.0" encoding="UTF-8" standalone="yes"?>
<Relationships xmlns="http://schemas.openxmlformats.org/package/2006/relationships"><Relationship Id="rId3" Type="http://schemas.openxmlformats.org/officeDocument/2006/relationships/image" Target="../media/image285.jpeg"/><Relationship Id="rId7" Type="http://schemas.openxmlformats.org/officeDocument/2006/relationships/image" Target="../media/image69.jpeg"/><Relationship Id="rId2" Type="http://schemas.openxmlformats.org/officeDocument/2006/relationships/image" Target="../media/image284.jpeg"/><Relationship Id="rId1" Type="http://schemas.openxmlformats.org/officeDocument/2006/relationships/slideLayout" Target="../slideLayouts/slideLayout7.xml"/><Relationship Id="rId6" Type="http://schemas.openxmlformats.org/officeDocument/2006/relationships/slide" Target="slide3.xml"/><Relationship Id="rId5" Type="http://schemas.openxmlformats.org/officeDocument/2006/relationships/image" Target="../media/image287.jpeg"/><Relationship Id="rId4" Type="http://schemas.openxmlformats.org/officeDocument/2006/relationships/image" Target="../media/image286.jpeg"/></Relationships>
</file>

<file path=ppt/slides/_rels/slide119.xml.rels><?xml version="1.0" encoding="UTF-8" standalone="yes"?>
<Relationships xmlns="http://schemas.openxmlformats.org/package/2006/relationships"><Relationship Id="rId8" Type="http://schemas.openxmlformats.org/officeDocument/2006/relationships/image" Target="../media/image69.jpeg"/><Relationship Id="rId3" Type="http://schemas.openxmlformats.org/officeDocument/2006/relationships/image" Target="../media/image289.jpeg"/><Relationship Id="rId7" Type="http://schemas.openxmlformats.org/officeDocument/2006/relationships/slide" Target="slide3.xml"/><Relationship Id="rId2" Type="http://schemas.openxmlformats.org/officeDocument/2006/relationships/image" Target="../media/image288.jpeg"/><Relationship Id="rId1" Type="http://schemas.openxmlformats.org/officeDocument/2006/relationships/slideLayout" Target="../slideLayouts/slideLayout7.xml"/><Relationship Id="rId6" Type="http://schemas.openxmlformats.org/officeDocument/2006/relationships/image" Target="../media/image291.jpeg"/><Relationship Id="rId5" Type="http://schemas.openxmlformats.org/officeDocument/2006/relationships/image" Target="../media/image290.jpeg"/><Relationship Id="rId4" Type="http://schemas.openxmlformats.org/officeDocument/2006/relationships/slide" Target="slide119.xml"/></Relationships>
</file>

<file path=ppt/slides/_rels/slide12.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24.jpeg"/><Relationship Id="rId7" Type="http://schemas.openxmlformats.org/officeDocument/2006/relationships/image" Target="../media/image26.jpeg"/><Relationship Id="rId2" Type="http://schemas.openxmlformats.org/officeDocument/2006/relationships/image" Target="../media/image12.jpeg"/><Relationship Id="rId1" Type="http://schemas.openxmlformats.org/officeDocument/2006/relationships/slideLayout" Target="../slideLayouts/slideLayout2.xml"/><Relationship Id="rId6" Type="http://schemas.openxmlformats.org/officeDocument/2006/relationships/image" Target="../media/image16.jpeg"/><Relationship Id="rId5" Type="http://schemas.openxmlformats.org/officeDocument/2006/relationships/image" Target="../media/image25.jpeg"/><Relationship Id="rId4" Type="http://schemas.openxmlformats.org/officeDocument/2006/relationships/image" Target="../media/image14.jpeg"/><Relationship Id="rId9" Type="http://schemas.openxmlformats.org/officeDocument/2006/relationships/image" Target="../media/image8.jpeg"/></Relationships>
</file>

<file path=ppt/slides/_rels/slide120.xml.rels><?xml version="1.0" encoding="UTF-8" standalone="yes"?>
<Relationships xmlns="http://schemas.openxmlformats.org/package/2006/relationships"><Relationship Id="rId8" Type="http://schemas.openxmlformats.org/officeDocument/2006/relationships/image" Target="../media/image69.jpeg"/><Relationship Id="rId3" Type="http://schemas.openxmlformats.org/officeDocument/2006/relationships/image" Target="../media/image293.jpeg"/><Relationship Id="rId7" Type="http://schemas.openxmlformats.org/officeDocument/2006/relationships/slide" Target="slide3.xml"/><Relationship Id="rId2" Type="http://schemas.openxmlformats.org/officeDocument/2006/relationships/image" Target="../media/image292.jpeg"/><Relationship Id="rId1" Type="http://schemas.openxmlformats.org/officeDocument/2006/relationships/slideLayout" Target="../slideLayouts/slideLayout7.xml"/><Relationship Id="rId6" Type="http://schemas.openxmlformats.org/officeDocument/2006/relationships/image" Target="../media/image261.jpeg"/><Relationship Id="rId5" Type="http://schemas.openxmlformats.org/officeDocument/2006/relationships/image" Target="../media/image290.jpeg"/><Relationship Id="rId4" Type="http://schemas.openxmlformats.org/officeDocument/2006/relationships/slide" Target="slide120.xml"/></Relationships>
</file>

<file path=ppt/slides/_rels/slide121.xml.rels><?xml version="1.0" encoding="UTF-8" standalone="yes"?>
<Relationships xmlns="http://schemas.openxmlformats.org/package/2006/relationships"><Relationship Id="rId3" Type="http://schemas.openxmlformats.org/officeDocument/2006/relationships/slide" Target="slide121.xml"/><Relationship Id="rId2" Type="http://schemas.openxmlformats.org/officeDocument/2006/relationships/image" Target="../media/image294.jpeg"/><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3.xml"/><Relationship Id="rId4" Type="http://schemas.openxmlformats.org/officeDocument/2006/relationships/slide" Target="slide122.xml"/></Relationships>
</file>

<file path=ppt/slides/_rels/slide122.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image" Target="../media/image294.jpeg"/><Relationship Id="rId1" Type="http://schemas.openxmlformats.org/officeDocument/2006/relationships/slideLayout" Target="../slideLayouts/slideLayout7.xml"/><Relationship Id="rId5" Type="http://schemas.openxmlformats.org/officeDocument/2006/relationships/image" Target="../media/image69.jpeg"/><Relationship Id="rId4" Type="http://schemas.openxmlformats.org/officeDocument/2006/relationships/slide" Target="slide3.xml"/></Relationships>
</file>

<file path=ppt/slides/_rels/slide123.xml.rels><?xml version="1.0" encoding="UTF-8" standalone="yes"?>
<Relationships xmlns="http://schemas.openxmlformats.org/package/2006/relationships"><Relationship Id="rId3" Type="http://schemas.openxmlformats.org/officeDocument/2006/relationships/slide" Target="slide123.xml"/><Relationship Id="rId2" Type="http://schemas.openxmlformats.org/officeDocument/2006/relationships/image" Target="../media/image296.jpeg"/><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3.xml"/><Relationship Id="rId4" Type="http://schemas.openxmlformats.org/officeDocument/2006/relationships/slide" Target="slide124.xml"/></Relationships>
</file>

<file path=ppt/slides/_rels/slide124.xml.rels><?xml version="1.0" encoding="UTF-8" standalone="yes"?>
<Relationships xmlns="http://schemas.openxmlformats.org/package/2006/relationships"><Relationship Id="rId8" Type="http://schemas.openxmlformats.org/officeDocument/2006/relationships/image" Target="../media/image303.jpeg"/><Relationship Id="rId3" Type="http://schemas.openxmlformats.org/officeDocument/2006/relationships/image" Target="../media/image298.jpeg"/><Relationship Id="rId7" Type="http://schemas.openxmlformats.org/officeDocument/2006/relationships/image" Target="../media/image302.jpeg"/><Relationship Id="rId2" Type="http://schemas.openxmlformats.org/officeDocument/2006/relationships/image" Target="../media/image297.jpeg"/><Relationship Id="rId1" Type="http://schemas.openxmlformats.org/officeDocument/2006/relationships/slideLayout" Target="../slideLayouts/slideLayout7.xml"/><Relationship Id="rId6" Type="http://schemas.openxmlformats.org/officeDocument/2006/relationships/image" Target="../media/image301.jpeg"/><Relationship Id="rId5" Type="http://schemas.openxmlformats.org/officeDocument/2006/relationships/image" Target="../media/image300.jpeg"/><Relationship Id="rId10" Type="http://schemas.openxmlformats.org/officeDocument/2006/relationships/image" Target="../media/image69.jpeg"/><Relationship Id="rId4" Type="http://schemas.openxmlformats.org/officeDocument/2006/relationships/image" Target="../media/image299.jpeg"/><Relationship Id="rId9" Type="http://schemas.openxmlformats.org/officeDocument/2006/relationships/slide" Target="slide3.xml"/></Relationships>
</file>

<file path=ppt/slides/_rels/slide12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04.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2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04.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27.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04.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28.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05.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29.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05.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30.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05.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3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06.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3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06.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3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06.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3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07.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3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07.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3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07.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37.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08.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38.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08.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39.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08.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2.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40.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0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4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0.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4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0.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4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0.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4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1.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4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1.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4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1.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47.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2.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48.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2.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49.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2.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2.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50.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3.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5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3.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5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3.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5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4.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5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4.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5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4.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5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5.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57.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5.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58.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5.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59.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6.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2.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60.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6.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6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6.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6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7.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6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7.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6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7.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6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8.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6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8.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67.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68.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69.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1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27.jpeg"/><Relationship Id="rId1" Type="http://schemas.openxmlformats.org/officeDocument/2006/relationships/slideLayout" Target="../slideLayouts/slideLayout7.xml"/><Relationship Id="rId5" Type="http://schemas.openxmlformats.org/officeDocument/2006/relationships/image" Target="../media/image8.jpeg"/><Relationship Id="rId4" Type="http://schemas.openxmlformats.org/officeDocument/2006/relationships/slide" Target="slide2.xml"/></Relationships>
</file>

<file path=ppt/slides/_rels/slide170.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0.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7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0.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7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0.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7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1.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7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1.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7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1.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7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2.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77.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2.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78.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2.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79.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2.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8.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Layout" Target="../slideLayouts/slideLayout7.xml"/><Relationship Id="rId6" Type="http://schemas.openxmlformats.org/officeDocument/2006/relationships/image" Target="../media/image8.jpeg"/><Relationship Id="rId5" Type="http://schemas.openxmlformats.org/officeDocument/2006/relationships/slide" Target="slide2.xml"/><Relationship Id="rId4" Type="http://schemas.openxmlformats.org/officeDocument/2006/relationships/image" Target="../media/image7.jpeg"/></Relationships>
</file>

<file path=ppt/slides/_rels/slide180.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2.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8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3.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8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3.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8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3.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8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3.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8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3.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8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4.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87.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4.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88.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4.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89.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4.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9.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Layout" Target="../slideLayouts/slideLayout7.xml"/><Relationship Id="rId6" Type="http://schemas.openxmlformats.org/officeDocument/2006/relationships/image" Target="../media/image8.jpeg"/><Relationship Id="rId5" Type="http://schemas.openxmlformats.org/officeDocument/2006/relationships/slide" Target="slide2.xml"/><Relationship Id="rId4" Type="http://schemas.openxmlformats.org/officeDocument/2006/relationships/image" Target="../media/image7.jpeg"/></Relationships>
</file>

<file path=ppt/slides/_rels/slide190.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4.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9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5.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9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5.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9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5.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9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5.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9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5.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9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6.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97.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6.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98.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6.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199.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6.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xml.rels><?xml version="1.0" encoding="UTF-8" standalone="yes"?>
<Relationships xmlns="http://schemas.openxmlformats.org/package/2006/relationships"><Relationship Id="rId8" Type="http://schemas.openxmlformats.org/officeDocument/2006/relationships/slide" Target="slide9.xml"/><Relationship Id="rId13" Type="http://schemas.openxmlformats.org/officeDocument/2006/relationships/slide" Target="slide36.xml"/><Relationship Id="rId18" Type="http://schemas.openxmlformats.org/officeDocument/2006/relationships/slide" Target="slide50.xml"/><Relationship Id="rId3" Type="http://schemas.openxmlformats.org/officeDocument/2006/relationships/image" Target="../media/image4.jpeg"/><Relationship Id="rId21" Type="http://schemas.openxmlformats.org/officeDocument/2006/relationships/slide" Target="slide56.xml"/><Relationship Id="rId7" Type="http://schemas.openxmlformats.org/officeDocument/2006/relationships/slide" Target="slide13.xml"/><Relationship Id="rId12" Type="http://schemas.openxmlformats.org/officeDocument/2006/relationships/slide" Target="slide24.xml"/><Relationship Id="rId17" Type="http://schemas.openxmlformats.org/officeDocument/2006/relationships/slide" Target="slide49.xml"/><Relationship Id="rId2" Type="http://schemas.openxmlformats.org/officeDocument/2006/relationships/image" Target="../media/image3.jpeg"/><Relationship Id="rId16" Type="http://schemas.openxmlformats.org/officeDocument/2006/relationships/slide" Target="slide48.xml"/><Relationship Id="rId20" Type="http://schemas.openxmlformats.org/officeDocument/2006/relationships/slide" Target="slide55.xml"/><Relationship Id="rId1" Type="http://schemas.openxmlformats.org/officeDocument/2006/relationships/slideLayout" Target="../slideLayouts/slideLayout2.xml"/><Relationship Id="rId6" Type="http://schemas.openxmlformats.org/officeDocument/2006/relationships/slide" Target="slide32.xml"/><Relationship Id="rId11" Type="http://schemas.openxmlformats.org/officeDocument/2006/relationships/slide" Target="slide23.xml"/><Relationship Id="rId5" Type="http://schemas.openxmlformats.org/officeDocument/2006/relationships/slide" Target="slide30.xml"/><Relationship Id="rId15" Type="http://schemas.openxmlformats.org/officeDocument/2006/relationships/slide" Target="slide47.xml"/><Relationship Id="rId23" Type="http://schemas.openxmlformats.org/officeDocument/2006/relationships/slide" Target="slide60.xml"/><Relationship Id="rId10" Type="http://schemas.openxmlformats.org/officeDocument/2006/relationships/slide" Target="slide17.xml"/><Relationship Id="rId19" Type="http://schemas.openxmlformats.org/officeDocument/2006/relationships/slide" Target="slide51.xml"/><Relationship Id="rId4" Type="http://schemas.openxmlformats.org/officeDocument/2006/relationships/slide" Target="slide25.xml"/><Relationship Id="rId9" Type="http://schemas.openxmlformats.org/officeDocument/2006/relationships/slide" Target="slide7.xml"/><Relationship Id="rId14" Type="http://schemas.openxmlformats.org/officeDocument/2006/relationships/slide" Target="slide46.xml"/><Relationship Id="rId22" Type="http://schemas.openxmlformats.org/officeDocument/2006/relationships/slide" Target="slide57.xml"/></Relationships>
</file>

<file path=ppt/slides/_rels/slide20.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Layout" Target="../slideLayouts/slideLayout7.xml"/><Relationship Id="rId6" Type="http://schemas.openxmlformats.org/officeDocument/2006/relationships/image" Target="../media/image8.jpeg"/><Relationship Id="rId5" Type="http://schemas.openxmlformats.org/officeDocument/2006/relationships/slide" Target="slide2.xml"/><Relationship Id="rId4" Type="http://schemas.openxmlformats.org/officeDocument/2006/relationships/image" Target="../media/image7.jpeg"/></Relationships>
</file>

<file path=ppt/slides/_rels/slide200.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6.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0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7.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0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7.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0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8.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0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8.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0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8.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0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8.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07.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8.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08.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09.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1.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Layout" Target="../slideLayouts/slideLayout7.xml"/><Relationship Id="rId6" Type="http://schemas.openxmlformats.org/officeDocument/2006/relationships/image" Target="../media/image8.jpeg"/><Relationship Id="rId5" Type="http://schemas.openxmlformats.org/officeDocument/2006/relationships/slide" Target="slide2.xml"/><Relationship Id="rId4" Type="http://schemas.openxmlformats.org/officeDocument/2006/relationships/image" Target="../media/image7.jpeg"/></Relationships>
</file>

<file path=ppt/slides/_rels/slide210.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1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1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2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1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0.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1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0.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1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0.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1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0.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17.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0.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18.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1.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19.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1.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2.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Layout" Target="../slideLayouts/slideLayout7.xml"/><Relationship Id="rId6" Type="http://schemas.openxmlformats.org/officeDocument/2006/relationships/image" Target="../media/image8.jpeg"/><Relationship Id="rId5" Type="http://schemas.openxmlformats.org/officeDocument/2006/relationships/slide" Target="slide2.xml"/><Relationship Id="rId4" Type="http://schemas.openxmlformats.org/officeDocument/2006/relationships/image" Target="../media/image7.jpeg"/></Relationships>
</file>

<file path=ppt/slides/_rels/slide220.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1.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2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1.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2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2.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2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3.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2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3.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2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4.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2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4.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27.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4.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28.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5.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29.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5.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30.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5.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3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6.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3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6.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3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6.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3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7.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3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7.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3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7.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37.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8.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38.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8.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39.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8.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40.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4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4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3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43.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40.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4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40.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4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40.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4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341.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247.xml.rels><?xml version="1.0" encoding="UTF-8" standalone="yes"?>
<Relationships xmlns="http://schemas.openxmlformats.org/package/2006/relationships"><Relationship Id="rId3" Type="http://schemas.openxmlformats.org/officeDocument/2006/relationships/image" Target="../media/image341.jpeg"/><Relationship Id="rId2" Type="http://schemas.openxmlformats.org/officeDocument/2006/relationships/notesSlide" Target="../notesSlides/notesSlide2.xml"/><Relationship Id="rId1" Type="http://schemas.openxmlformats.org/officeDocument/2006/relationships/slideLayout" Target="../slideLayouts/slideLayout7.xml"/><Relationship Id="rId5" Type="http://schemas.openxmlformats.org/officeDocument/2006/relationships/image" Target="../media/image8.jpeg"/><Relationship Id="rId4" Type="http://schemas.openxmlformats.org/officeDocument/2006/relationships/slide" Target="slide4.xml"/></Relationships>
</file>

<file path=ppt/slides/_rels/slide248.xml.rels><?xml version="1.0" encoding="UTF-8" standalone="yes"?>
<Relationships xmlns="http://schemas.openxmlformats.org/package/2006/relationships"><Relationship Id="rId3" Type="http://schemas.openxmlformats.org/officeDocument/2006/relationships/image" Target="../media/image342.jpeg"/><Relationship Id="rId2" Type="http://schemas.openxmlformats.org/officeDocument/2006/relationships/notesSlide" Target="../notesSlides/notesSlide3.xml"/><Relationship Id="rId1" Type="http://schemas.openxmlformats.org/officeDocument/2006/relationships/slideLayout" Target="../slideLayouts/slideLayout7.xml"/><Relationship Id="rId5" Type="http://schemas.openxmlformats.org/officeDocument/2006/relationships/image" Target="../media/image69.jpeg"/><Relationship Id="rId4" Type="http://schemas.openxmlformats.org/officeDocument/2006/relationships/slide" Target="slide5.xml"/></Relationships>
</file>

<file path=ppt/slides/_rels/slide249.xml.rels><?xml version="1.0" encoding="UTF-8" standalone="yes"?>
<Relationships xmlns="http://schemas.openxmlformats.org/package/2006/relationships"><Relationship Id="rId3" Type="http://schemas.openxmlformats.org/officeDocument/2006/relationships/image" Target="../media/image343.jpeg"/><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5.xml"/><Relationship Id="rId4" Type="http://schemas.openxmlformats.org/officeDocument/2006/relationships/image" Target="../media/image333.jpeg"/></Relationships>
</file>

<file path=ppt/slides/_rels/slide2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jpeg"/><Relationship Id="rId1" Type="http://schemas.openxmlformats.org/officeDocument/2006/relationships/slideLayout" Target="../slideLayouts/slideLayout2.xml"/><Relationship Id="rId4" Type="http://schemas.openxmlformats.org/officeDocument/2006/relationships/image" Target="../media/image8.jpeg"/></Relationships>
</file>

<file path=ppt/slides/_rels/slide250.xml.rels><?xml version="1.0" encoding="UTF-8" standalone="yes"?>
<Relationships xmlns="http://schemas.openxmlformats.org/package/2006/relationships"><Relationship Id="rId3" Type="http://schemas.openxmlformats.org/officeDocument/2006/relationships/image" Target="../media/image344.jpeg"/><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5.xml"/><Relationship Id="rId4" Type="http://schemas.openxmlformats.org/officeDocument/2006/relationships/image" Target="../media/image333.jpeg"/></Relationships>
</file>

<file path=ppt/slides/_rels/slide251.xml.rels><?xml version="1.0" encoding="UTF-8" standalone="yes"?>
<Relationships xmlns="http://schemas.openxmlformats.org/package/2006/relationships"><Relationship Id="rId3" Type="http://schemas.openxmlformats.org/officeDocument/2006/relationships/image" Target="../media/image344.jpeg"/><Relationship Id="rId2" Type="http://schemas.openxmlformats.org/officeDocument/2006/relationships/notesSlide" Target="../notesSlides/notesSlide6.xml"/><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5.xml"/><Relationship Id="rId4" Type="http://schemas.openxmlformats.org/officeDocument/2006/relationships/image" Target="../media/image333.jpeg"/></Relationships>
</file>

<file path=ppt/slides/_rels/slide252.xml.rels><?xml version="1.0" encoding="UTF-8" standalone="yes"?>
<Relationships xmlns="http://schemas.openxmlformats.org/package/2006/relationships"><Relationship Id="rId3" Type="http://schemas.openxmlformats.org/officeDocument/2006/relationships/image" Target="../media/image345.jpeg"/><Relationship Id="rId2" Type="http://schemas.openxmlformats.org/officeDocument/2006/relationships/notesSlide" Target="../notesSlides/notesSlide7.xml"/><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5.xml"/><Relationship Id="rId4" Type="http://schemas.openxmlformats.org/officeDocument/2006/relationships/image" Target="../media/image333.jpeg"/></Relationships>
</file>

<file path=ppt/slides/_rels/slide253.xml.rels><?xml version="1.0" encoding="UTF-8" standalone="yes"?>
<Relationships xmlns="http://schemas.openxmlformats.org/package/2006/relationships"><Relationship Id="rId3" Type="http://schemas.openxmlformats.org/officeDocument/2006/relationships/image" Target="../media/image346.jpeg"/><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5.xml"/><Relationship Id="rId4" Type="http://schemas.openxmlformats.org/officeDocument/2006/relationships/image" Target="../media/image333.jpeg"/></Relationships>
</file>

<file path=ppt/slides/_rels/slide254.xml.rels><?xml version="1.0" encoding="UTF-8" standalone="yes"?>
<Relationships xmlns="http://schemas.openxmlformats.org/package/2006/relationships"><Relationship Id="rId3" Type="http://schemas.openxmlformats.org/officeDocument/2006/relationships/image" Target="../media/image346.jpeg"/><Relationship Id="rId2" Type="http://schemas.openxmlformats.org/officeDocument/2006/relationships/notesSlide" Target="../notesSlides/notesSlide9.xml"/><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5.xml"/><Relationship Id="rId4" Type="http://schemas.openxmlformats.org/officeDocument/2006/relationships/image" Target="../media/image333.jpeg"/></Relationships>
</file>

<file path=ppt/slides/_rels/slide255.xml.rels><?xml version="1.0" encoding="UTF-8" standalone="yes"?>
<Relationships xmlns="http://schemas.openxmlformats.org/package/2006/relationships"><Relationship Id="rId3" Type="http://schemas.openxmlformats.org/officeDocument/2006/relationships/image" Target="../media/image347.jpeg"/><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5.xml"/><Relationship Id="rId4" Type="http://schemas.openxmlformats.org/officeDocument/2006/relationships/image" Target="../media/image333.jpeg"/></Relationships>
</file>

<file path=ppt/slides/_rels/slide256.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notesSlide" Target="../notesSlides/notesSlide11.xml"/><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5.xml"/><Relationship Id="rId4" Type="http://schemas.openxmlformats.org/officeDocument/2006/relationships/image" Target="../media/image333.jpeg"/></Relationships>
</file>

<file path=ppt/slides/_rels/slide257.xml.rels><?xml version="1.0" encoding="UTF-8" standalone="yes"?>
<Relationships xmlns="http://schemas.openxmlformats.org/package/2006/relationships"><Relationship Id="rId3" Type="http://schemas.openxmlformats.org/officeDocument/2006/relationships/image" Target="../media/image349.jpeg"/><Relationship Id="rId2" Type="http://schemas.openxmlformats.org/officeDocument/2006/relationships/notesSlide" Target="../notesSlides/notesSlide12.xml"/><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5.xml"/><Relationship Id="rId4" Type="http://schemas.openxmlformats.org/officeDocument/2006/relationships/image" Target="../media/image333.jpeg"/></Relationships>
</file>

<file path=ppt/slides/_rels/slide258.xml.rels><?xml version="1.0" encoding="UTF-8" standalone="yes"?>
<Relationships xmlns="http://schemas.openxmlformats.org/package/2006/relationships"><Relationship Id="rId3" Type="http://schemas.openxmlformats.org/officeDocument/2006/relationships/image" Target="../media/image350.jpeg"/><Relationship Id="rId2" Type="http://schemas.openxmlformats.org/officeDocument/2006/relationships/notesSlide" Target="../notesSlides/notesSlide13.xml"/><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5.xml"/><Relationship Id="rId4" Type="http://schemas.openxmlformats.org/officeDocument/2006/relationships/image" Target="../media/image333.jpeg"/></Relationships>
</file>

<file path=ppt/slides/_rels/slide259.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1.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jpeg"/><Relationship Id="rId1" Type="http://schemas.openxmlformats.org/officeDocument/2006/relationships/slideLayout" Target="../slideLayouts/slideLayout2.xml"/><Relationship Id="rId4" Type="http://schemas.openxmlformats.org/officeDocument/2006/relationships/image" Target="../media/image8.jpeg"/></Relationships>
</file>

<file path=ppt/slides/_rels/slide260.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1.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61.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1.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62.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2.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63.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2.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64.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3.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65.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3.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66.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4.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67.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4.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68.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4.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69.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5.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7.xml.rels><?xml version="1.0" encoding="UTF-8" standalone="yes"?>
<Relationships xmlns="http://schemas.openxmlformats.org/package/2006/relationships"><Relationship Id="rId8" Type="http://schemas.openxmlformats.org/officeDocument/2006/relationships/image" Target="../media/image7.jpeg"/><Relationship Id="rId3" Type="http://schemas.openxmlformats.org/officeDocument/2006/relationships/slide" Target="slide2.xml"/><Relationship Id="rId7" Type="http://schemas.openxmlformats.org/officeDocument/2006/relationships/image" Target="../media/image32.jpeg"/><Relationship Id="rId2" Type="http://schemas.openxmlformats.org/officeDocument/2006/relationships/image" Target="../media/image28.jpeg"/><Relationship Id="rId1" Type="http://schemas.openxmlformats.org/officeDocument/2006/relationships/slideLayout" Target="../slideLayouts/slideLayout7.xml"/><Relationship Id="rId6" Type="http://schemas.openxmlformats.org/officeDocument/2006/relationships/image" Target="../media/image31.jpeg"/><Relationship Id="rId5" Type="http://schemas.openxmlformats.org/officeDocument/2006/relationships/image" Target="../media/image30.jpeg"/><Relationship Id="rId4" Type="http://schemas.openxmlformats.org/officeDocument/2006/relationships/image" Target="../media/image8.jpeg"/></Relationships>
</file>

<file path=ppt/slides/_rels/slide270.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6.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71.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6.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72.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7.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73.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7.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74.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7.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75.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7.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76.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8.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77.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8.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78.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8.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79.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9.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8.xml.rels><?xml version="1.0" encoding="UTF-8" standalone="yes"?>
<Relationships xmlns="http://schemas.openxmlformats.org/package/2006/relationships"><Relationship Id="rId8" Type="http://schemas.openxmlformats.org/officeDocument/2006/relationships/image" Target="../media/image7.jpeg"/><Relationship Id="rId3" Type="http://schemas.openxmlformats.org/officeDocument/2006/relationships/image" Target="../media/image33.jpeg"/><Relationship Id="rId7" Type="http://schemas.openxmlformats.org/officeDocument/2006/relationships/image" Target="../media/image8.jpeg"/><Relationship Id="rId2" Type="http://schemas.openxmlformats.org/officeDocument/2006/relationships/image" Target="../media/image28.jpeg"/><Relationship Id="rId1" Type="http://schemas.openxmlformats.org/officeDocument/2006/relationships/slideLayout" Target="../slideLayouts/slideLayout7.xml"/><Relationship Id="rId6" Type="http://schemas.openxmlformats.org/officeDocument/2006/relationships/slide" Target="slide2.xml"/><Relationship Id="rId5" Type="http://schemas.openxmlformats.org/officeDocument/2006/relationships/image" Target="../media/image35.jpeg"/><Relationship Id="rId4" Type="http://schemas.openxmlformats.org/officeDocument/2006/relationships/image" Target="../media/image34.jpeg"/></Relationships>
</file>

<file path=ppt/slides/_rels/slide280.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9.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81.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59.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82.xml.rels><?xml version="1.0" encoding="UTF-8" standalone="yes"?>
<Relationships xmlns="http://schemas.openxmlformats.org/package/2006/relationships"><Relationship Id="rId3" Type="http://schemas.openxmlformats.org/officeDocument/2006/relationships/image" Target="../media/image360.jpeg"/><Relationship Id="rId2" Type="http://schemas.openxmlformats.org/officeDocument/2006/relationships/notesSlide" Target="../notesSlides/notesSlide14.xml"/><Relationship Id="rId1" Type="http://schemas.openxmlformats.org/officeDocument/2006/relationships/slideLayout" Target="../slideLayouts/slideLayout7.xml"/><Relationship Id="rId5" Type="http://schemas.openxmlformats.org/officeDocument/2006/relationships/image" Target="../media/image69.jpeg"/><Relationship Id="rId4" Type="http://schemas.openxmlformats.org/officeDocument/2006/relationships/slide" Target="slide5.xml"/></Relationships>
</file>

<file path=ppt/slides/_rels/slide283.xml.rels><?xml version="1.0" encoding="UTF-8" standalone="yes"?>
<Relationships xmlns="http://schemas.openxmlformats.org/package/2006/relationships"><Relationship Id="rId3" Type="http://schemas.openxmlformats.org/officeDocument/2006/relationships/image" Target="../media/image360.jpeg"/><Relationship Id="rId2" Type="http://schemas.openxmlformats.org/officeDocument/2006/relationships/notesSlide" Target="../notesSlides/notesSlide15.xml"/><Relationship Id="rId1" Type="http://schemas.openxmlformats.org/officeDocument/2006/relationships/slideLayout" Target="../slideLayouts/slideLayout7.xml"/><Relationship Id="rId5" Type="http://schemas.openxmlformats.org/officeDocument/2006/relationships/image" Target="../media/image69.jpeg"/><Relationship Id="rId4" Type="http://schemas.openxmlformats.org/officeDocument/2006/relationships/slide" Target="slide5.xml"/></Relationships>
</file>

<file path=ppt/slides/_rels/slide284.xml.rels><?xml version="1.0" encoding="UTF-8" standalone="yes"?>
<Relationships xmlns="http://schemas.openxmlformats.org/package/2006/relationships"><Relationship Id="rId3" Type="http://schemas.openxmlformats.org/officeDocument/2006/relationships/image" Target="../media/image360.jpeg"/><Relationship Id="rId2" Type="http://schemas.openxmlformats.org/officeDocument/2006/relationships/notesSlide" Target="../notesSlides/notesSlide16.xml"/><Relationship Id="rId1" Type="http://schemas.openxmlformats.org/officeDocument/2006/relationships/slideLayout" Target="../slideLayouts/slideLayout7.xml"/><Relationship Id="rId5" Type="http://schemas.openxmlformats.org/officeDocument/2006/relationships/image" Target="../media/image69.jpeg"/><Relationship Id="rId4" Type="http://schemas.openxmlformats.org/officeDocument/2006/relationships/slide" Target="slide5.xml"/></Relationships>
</file>

<file path=ppt/slides/_rels/slide285.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361.jpeg"/><Relationship Id="rId1" Type="http://schemas.openxmlformats.org/officeDocument/2006/relationships/slideLayout" Target="../slideLayouts/slideLayout7.xml"/><Relationship Id="rId4" Type="http://schemas.openxmlformats.org/officeDocument/2006/relationships/image" Target="../media/image69.jpeg"/></Relationships>
</file>

<file path=ppt/slides/_rels/slide286.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362.jpeg"/><Relationship Id="rId1" Type="http://schemas.openxmlformats.org/officeDocument/2006/relationships/slideLayout" Target="../slideLayouts/slideLayout7.xml"/><Relationship Id="rId5" Type="http://schemas.openxmlformats.org/officeDocument/2006/relationships/image" Target="../media/image8.jpeg"/><Relationship Id="rId4" Type="http://schemas.openxmlformats.org/officeDocument/2006/relationships/slide" Target="slide6.xml"/></Relationships>
</file>

<file path=ppt/slides/_rels/slide287.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362.jpeg"/><Relationship Id="rId1" Type="http://schemas.openxmlformats.org/officeDocument/2006/relationships/slideLayout" Target="../slideLayouts/slideLayout7.xml"/><Relationship Id="rId5" Type="http://schemas.openxmlformats.org/officeDocument/2006/relationships/image" Target="../media/image8.jpeg"/><Relationship Id="rId4" Type="http://schemas.openxmlformats.org/officeDocument/2006/relationships/slide" Target="slide6.xml"/></Relationships>
</file>

<file path=ppt/slides/_rels/slide28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362.jpeg"/><Relationship Id="rId1" Type="http://schemas.openxmlformats.org/officeDocument/2006/relationships/slideLayout" Target="../slideLayouts/slideLayout7.xml"/><Relationship Id="rId5" Type="http://schemas.openxmlformats.org/officeDocument/2006/relationships/image" Target="../media/image8.jpeg"/><Relationship Id="rId4" Type="http://schemas.openxmlformats.org/officeDocument/2006/relationships/slide" Target="slide6.xml"/></Relationships>
</file>

<file path=ppt/slides/_rels/slide289.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363.jpeg"/><Relationship Id="rId1" Type="http://schemas.openxmlformats.org/officeDocument/2006/relationships/slideLayout" Target="../slideLayouts/slideLayout7.xml"/><Relationship Id="rId5" Type="http://schemas.openxmlformats.org/officeDocument/2006/relationships/image" Target="../media/image8.jpeg"/><Relationship Id="rId4" Type="http://schemas.openxmlformats.org/officeDocument/2006/relationships/slide" Target="slide6.xml"/></Relationships>
</file>

<file path=ppt/slides/_rels/slide29.xml.rels><?xml version="1.0" encoding="UTF-8" standalone="yes"?>
<Relationships xmlns="http://schemas.openxmlformats.org/package/2006/relationships"><Relationship Id="rId8" Type="http://schemas.openxmlformats.org/officeDocument/2006/relationships/image" Target="../media/image7.jpeg"/><Relationship Id="rId3" Type="http://schemas.openxmlformats.org/officeDocument/2006/relationships/image" Target="../media/image36.jpeg"/><Relationship Id="rId7" Type="http://schemas.openxmlformats.org/officeDocument/2006/relationships/image" Target="../media/image8.jpeg"/><Relationship Id="rId2" Type="http://schemas.openxmlformats.org/officeDocument/2006/relationships/image" Target="../media/image28.jpeg"/><Relationship Id="rId1" Type="http://schemas.openxmlformats.org/officeDocument/2006/relationships/slideLayout" Target="../slideLayouts/slideLayout7.xml"/><Relationship Id="rId6" Type="http://schemas.openxmlformats.org/officeDocument/2006/relationships/slide" Target="slide2.xml"/><Relationship Id="rId5" Type="http://schemas.openxmlformats.org/officeDocument/2006/relationships/image" Target="../media/image38.jpeg"/><Relationship Id="rId4" Type="http://schemas.openxmlformats.org/officeDocument/2006/relationships/image" Target="../media/image37.jpeg"/></Relationships>
</file>

<file path=ppt/slides/_rels/slide290.xml.rels><?xml version="1.0" encoding="UTF-8" standalone="yes"?>
<Relationships xmlns="http://schemas.openxmlformats.org/package/2006/relationships"><Relationship Id="rId3" Type="http://schemas.openxmlformats.org/officeDocument/2006/relationships/hyperlink" Target="http://www.lankhor.net/" TargetMode="External"/><Relationship Id="rId2" Type="http://schemas.openxmlformats.org/officeDocument/2006/relationships/image" Target="../media/image362.jpeg"/><Relationship Id="rId1" Type="http://schemas.openxmlformats.org/officeDocument/2006/relationships/slideLayout" Target="../slideLayouts/slideLayout7.xml"/><Relationship Id="rId5" Type="http://schemas.openxmlformats.org/officeDocument/2006/relationships/image" Target="../media/image8.jpeg"/><Relationship Id="rId4" Type="http://schemas.openxmlformats.org/officeDocument/2006/relationships/slide" Target="slide6.xml"/></Relationships>
</file>

<file path=ppt/slides/_rels/slide3.xml.rels><?xml version="1.0" encoding="UTF-8" standalone="yes"?>
<Relationships xmlns="http://schemas.openxmlformats.org/package/2006/relationships"><Relationship Id="rId8" Type="http://schemas.openxmlformats.org/officeDocument/2006/relationships/slide" Target="slide119.xml"/><Relationship Id="rId13" Type="http://schemas.openxmlformats.org/officeDocument/2006/relationships/slide" Target="slide90.xml"/><Relationship Id="rId18" Type="http://schemas.openxmlformats.org/officeDocument/2006/relationships/slide" Target="slide68.xml"/><Relationship Id="rId26" Type="http://schemas.openxmlformats.org/officeDocument/2006/relationships/slide" Target="slide80.xml"/><Relationship Id="rId3" Type="http://schemas.openxmlformats.org/officeDocument/2006/relationships/image" Target="../media/image6.jpeg"/><Relationship Id="rId21" Type="http://schemas.openxmlformats.org/officeDocument/2006/relationships/slide" Target="slide98.xml"/><Relationship Id="rId34" Type="http://schemas.openxmlformats.org/officeDocument/2006/relationships/image" Target="../media/image8.jpeg"/><Relationship Id="rId7" Type="http://schemas.openxmlformats.org/officeDocument/2006/relationships/slide" Target="slide120.xml"/><Relationship Id="rId12" Type="http://schemas.openxmlformats.org/officeDocument/2006/relationships/slide" Target="slide110.xml"/><Relationship Id="rId17" Type="http://schemas.openxmlformats.org/officeDocument/2006/relationships/slide" Target="slide106.xml"/><Relationship Id="rId25" Type="http://schemas.openxmlformats.org/officeDocument/2006/relationships/slide" Target="slide77.xml"/><Relationship Id="rId33" Type="http://schemas.openxmlformats.org/officeDocument/2006/relationships/slide" Target="slide2.xml"/><Relationship Id="rId2" Type="http://schemas.openxmlformats.org/officeDocument/2006/relationships/image" Target="../media/image5.jpeg"/><Relationship Id="rId16" Type="http://schemas.openxmlformats.org/officeDocument/2006/relationships/slide" Target="slide107.xml"/><Relationship Id="rId20" Type="http://schemas.openxmlformats.org/officeDocument/2006/relationships/slide" Target="slide104.xml"/><Relationship Id="rId29" Type="http://schemas.openxmlformats.org/officeDocument/2006/relationships/slide" Target="slide72.xml"/><Relationship Id="rId1" Type="http://schemas.openxmlformats.org/officeDocument/2006/relationships/slideLayout" Target="../slideLayouts/slideLayout2.xml"/><Relationship Id="rId6" Type="http://schemas.openxmlformats.org/officeDocument/2006/relationships/slide" Target="slide115.xml"/><Relationship Id="rId11" Type="http://schemas.openxmlformats.org/officeDocument/2006/relationships/slide" Target="slide111.xml"/><Relationship Id="rId24" Type="http://schemas.openxmlformats.org/officeDocument/2006/relationships/slide" Target="slide86.xml"/><Relationship Id="rId32" Type="http://schemas.openxmlformats.org/officeDocument/2006/relationships/image" Target="../media/image7.jpeg"/><Relationship Id="rId5" Type="http://schemas.openxmlformats.org/officeDocument/2006/relationships/slide" Target="slide121.xml"/><Relationship Id="rId15" Type="http://schemas.openxmlformats.org/officeDocument/2006/relationships/slide" Target="slide61.xml"/><Relationship Id="rId23" Type="http://schemas.openxmlformats.org/officeDocument/2006/relationships/slide" Target="slide83.xml"/><Relationship Id="rId28" Type="http://schemas.openxmlformats.org/officeDocument/2006/relationships/slide" Target="slide69.xml"/><Relationship Id="rId10" Type="http://schemas.openxmlformats.org/officeDocument/2006/relationships/slide" Target="slide113.xml"/><Relationship Id="rId19" Type="http://schemas.openxmlformats.org/officeDocument/2006/relationships/slide" Target="slide66.xml"/><Relationship Id="rId31" Type="http://schemas.openxmlformats.org/officeDocument/2006/relationships/slide" Target="slide74.xml"/><Relationship Id="rId4" Type="http://schemas.openxmlformats.org/officeDocument/2006/relationships/slide" Target="slide123.xml"/><Relationship Id="rId9" Type="http://schemas.openxmlformats.org/officeDocument/2006/relationships/slide" Target="slide117.xml"/><Relationship Id="rId14" Type="http://schemas.openxmlformats.org/officeDocument/2006/relationships/slide" Target="slide89.xml"/><Relationship Id="rId22" Type="http://schemas.openxmlformats.org/officeDocument/2006/relationships/slide" Target="slide93.xml"/><Relationship Id="rId27" Type="http://schemas.openxmlformats.org/officeDocument/2006/relationships/slide" Target="slide64.xml"/><Relationship Id="rId30" Type="http://schemas.openxmlformats.org/officeDocument/2006/relationships/slide" Target="slide108.xml"/></Relationships>
</file>

<file path=ppt/slides/_rels/slide3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28.jpeg"/><Relationship Id="rId1" Type="http://schemas.openxmlformats.org/officeDocument/2006/relationships/slideLayout" Target="../slideLayouts/slideLayout7.xml"/><Relationship Id="rId5" Type="http://schemas.openxmlformats.org/officeDocument/2006/relationships/image" Target="../media/image8.jpeg"/><Relationship Id="rId4" Type="http://schemas.openxmlformats.org/officeDocument/2006/relationships/slide" Target="slide2.xml"/></Relationships>
</file>

<file path=ppt/slides/_rels/slide3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3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28.jpeg"/><Relationship Id="rId1" Type="http://schemas.openxmlformats.org/officeDocument/2006/relationships/slideLayout" Target="../slideLayouts/slideLayout7.xml"/><Relationship Id="rId5" Type="http://schemas.openxmlformats.org/officeDocument/2006/relationships/image" Target="../media/image8.jpeg"/><Relationship Id="rId4" Type="http://schemas.openxmlformats.org/officeDocument/2006/relationships/slide" Target="slide2.xml"/></Relationships>
</file>

<file path=ppt/slides/_rels/slide3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3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3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3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3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3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3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4.xml.rels><?xml version="1.0" encoding="UTF-8" standalone="yes"?>
<Relationships xmlns="http://schemas.openxmlformats.org/package/2006/relationships"><Relationship Id="rId8" Type="http://schemas.openxmlformats.org/officeDocument/2006/relationships/slide" Target="slide140.xml"/><Relationship Id="rId13" Type="http://schemas.openxmlformats.org/officeDocument/2006/relationships/slide" Target="slide153.xml"/><Relationship Id="rId18" Type="http://schemas.openxmlformats.org/officeDocument/2006/relationships/slide" Target="slide170.xml"/><Relationship Id="rId26" Type="http://schemas.openxmlformats.org/officeDocument/2006/relationships/slide" Target="slide208.xml"/><Relationship Id="rId39" Type="http://schemas.openxmlformats.org/officeDocument/2006/relationships/slide" Target="slide162.xml"/><Relationship Id="rId3" Type="http://schemas.openxmlformats.org/officeDocument/2006/relationships/slide" Target="slide246.xml"/><Relationship Id="rId21" Type="http://schemas.openxmlformats.org/officeDocument/2006/relationships/slide" Target="slide181.xml"/><Relationship Id="rId34" Type="http://schemas.openxmlformats.org/officeDocument/2006/relationships/slide" Target="slide240.xml"/><Relationship Id="rId7" Type="http://schemas.openxmlformats.org/officeDocument/2006/relationships/slide" Target="slide134.xml"/><Relationship Id="rId12" Type="http://schemas.openxmlformats.org/officeDocument/2006/relationships/slide" Target="slide150.xml"/><Relationship Id="rId17" Type="http://schemas.openxmlformats.org/officeDocument/2006/relationships/slide" Target="slide167.xml"/><Relationship Id="rId25" Type="http://schemas.openxmlformats.org/officeDocument/2006/relationships/slide" Target="slide203.xml"/><Relationship Id="rId33" Type="http://schemas.openxmlformats.org/officeDocument/2006/relationships/slide" Target="slide237.xml"/><Relationship Id="rId38" Type="http://schemas.openxmlformats.org/officeDocument/2006/relationships/slide" Target="slide196.xml"/><Relationship Id="rId2" Type="http://schemas.openxmlformats.org/officeDocument/2006/relationships/image" Target="../media/image3.jpeg"/><Relationship Id="rId16" Type="http://schemas.openxmlformats.org/officeDocument/2006/relationships/slide" Target="slide165.xml"/><Relationship Id="rId20" Type="http://schemas.openxmlformats.org/officeDocument/2006/relationships/slide" Target="slide176.xml"/><Relationship Id="rId29" Type="http://schemas.openxmlformats.org/officeDocument/2006/relationships/slide" Target="slide222.xml"/><Relationship Id="rId41"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slide" Target="slide131.xml"/><Relationship Id="rId11" Type="http://schemas.openxmlformats.org/officeDocument/2006/relationships/slide" Target="slide147.xml"/><Relationship Id="rId24" Type="http://schemas.openxmlformats.org/officeDocument/2006/relationships/slide" Target="slide201.xml"/><Relationship Id="rId32" Type="http://schemas.openxmlformats.org/officeDocument/2006/relationships/slide" Target="slide234.xml"/><Relationship Id="rId37" Type="http://schemas.openxmlformats.org/officeDocument/2006/relationships/slide" Target="slide231.xml"/><Relationship Id="rId40" Type="http://schemas.openxmlformats.org/officeDocument/2006/relationships/slide" Target="slide2.xml"/><Relationship Id="rId5" Type="http://schemas.openxmlformats.org/officeDocument/2006/relationships/slide" Target="slide128.xml"/><Relationship Id="rId15" Type="http://schemas.openxmlformats.org/officeDocument/2006/relationships/slide" Target="slide159.xml"/><Relationship Id="rId23" Type="http://schemas.openxmlformats.org/officeDocument/2006/relationships/slide" Target="slide191.xml"/><Relationship Id="rId28" Type="http://schemas.openxmlformats.org/officeDocument/2006/relationships/slide" Target="slide218.xml"/><Relationship Id="rId36" Type="http://schemas.openxmlformats.org/officeDocument/2006/relationships/slide" Target="slide137.xml"/><Relationship Id="rId10" Type="http://schemas.openxmlformats.org/officeDocument/2006/relationships/slide" Target="slide144.xml"/><Relationship Id="rId19" Type="http://schemas.openxmlformats.org/officeDocument/2006/relationships/slide" Target="slide173.xml"/><Relationship Id="rId31" Type="http://schemas.openxmlformats.org/officeDocument/2006/relationships/slide" Target="slide228.xml"/><Relationship Id="rId4" Type="http://schemas.openxmlformats.org/officeDocument/2006/relationships/slide" Target="slide125.xml"/><Relationship Id="rId9" Type="http://schemas.openxmlformats.org/officeDocument/2006/relationships/slide" Target="slide141.xml"/><Relationship Id="rId14" Type="http://schemas.openxmlformats.org/officeDocument/2006/relationships/slide" Target="slide156.xml"/><Relationship Id="rId22" Type="http://schemas.openxmlformats.org/officeDocument/2006/relationships/slide" Target="slide186.xml"/><Relationship Id="rId27" Type="http://schemas.openxmlformats.org/officeDocument/2006/relationships/slide" Target="slide213.xml"/><Relationship Id="rId30" Type="http://schemas.openxmlformats.org/officeDocument/2006/relationships/slide" Target="slide225.xml"/><Relationship Id="rId35" Type="http://schemas.openxmlformats.org/officeDocument/2006/relationships/slide" Target="slide243.xml"/></Relationships>
</file>

<file path=ppt/slides/_rels/slide4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4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42.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Layout" Target="../slideLayouts/slideLayout7.xml"/><Relationship Id="rId5" Type="http://schemas.openxmlformats.org/officeDocument/2006/relationships/image" Target="../media/image8.jpeg"/><Relationship Id="rId4" Type="http://schemas.openxmlformats.org/officeDocument/2006/relationships/slide" Target="slide2.xml"/></Relationships>
</file>

<file path=ppt/slides/_rels/slide4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4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4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46.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image" Target="../media/image41.jpeg"/><Relationship Id="rId7" Type="http://schemas.openxmlformats.org/officeDocument/2006/relationships/slide" Target="slide2.xml"/><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44.jpeg"/><Relationship Id="rId5" Type="http://schemas.openxmlformats.org/officeDocument/2006/relationships/image" Target="../media/image43.jpeg"/><Relationship Id="rId4" Type="http://schemas.openxmlformats.org/officeDocument/2006/relationships/image" Target="../media/image42.jpeg"/></Relationships>
</file>

<file path=ppt/slides/_rels/slide47.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image" Target="../media/image41.jpeg"/><Relationship Id="rId7" Type="http://schemas.openxmlformats.org/officeDocument/2006/relationships/slide" Target="slide2.xml"/><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47.jpeg"/><Relationship Id="rId5" Type="http://schemas.openxmlformats.org/officeDocument/2006/relationships/image" Target="../media/image46.jpeg"/><Relationship Id="rId4" Type="http://schemas.openxmlformats.org/officeDocument/2006/relationships/image" Target="../media/image45.jpeg"/></Relationships>
</file>

<file path=ppt/slides/_rels/slide48.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image" Target="../media/image9.jpeg"/><Relationship Id="rId1" Type="http://schemas.openxmlformats.org/officeDocument/2006/relationships/slideLayout" Target="../slideLayouts/slideLayout7.xml"/><Relationship Id="rId5" Type="http://schemas.openxmlformats.org/officeDocument/2006/relationships/image" Target="../media/image8.jpeg"/><Relationship Id="rId4" Type="http://schemas.openxmlformats.org/officeDocument/2006/relationships/slide" Target="slide2.xml"/></Relationships>
</file>

<file path=ppt/slides/_rels/slide49.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image" Target="../media/image9.jpeg"/><Relationship Id="rId1" Type="http://schemas.openxmlformats.org/officeDocument/2006/relationships/slideLayout" Target="../slideLayouts/slideLayout7.xml"/><Relationship Id="rId5" Type="http://schemas.openxmlformats.org/officeDocument/2006/relationships/image" Target="../media/image8.jpeg"/><Relationship Id="rId4" Type="http://schemas.openxmlformats.org/officeDocument/2006/relationships/slide" Target="slide2.xml"/></Relationships>
</file>

<file path=ppt/slides/_rels/slide5.xml.rels><?xml version="1.0" encoding="UTF-8" standalone="yes"?>
<Relationships xmlns="http://schemas.openxmlformats.org/package/2006/relationships"><Relationship Id="rId8" Type="http://schemas.openxmlformats.org/officeDocument/2006/relationships/slide" Target="slide266.xml"/><Relationship Id="rId13" Type="http://schemas.openxmlformats.org/officeDocument/2006/relationships/slide" Target="slide269.xml"/><Relationship Id="rId18" Type="http://schemas.openxmlformats.org/officeDocument/2006/relationships/slide" Target="slide253.xml"/><Relationship Id="rId3" Type="http://schemas.openxmlformats.org/officeDocument/2006/relationships/slide" Target="slide285.xml"/><Relationship Id="rId21" Type="http://schemas.openxmlformats.org/officeDocument/2006/relationships/slide" Target="slide257.xml"/><Relationship Id="rId7" Type="http://schemas.openxmlformats.org/officeDocument/2006/relationships/slide" Target="slide264.xml"/><Relationship Id="rId12" Type="http://schemas.openxmlformats.org/officeDocument/2006/relationships/slide" Target="slide279.xml"/><Relationship Id="rId17" Type="http://schemas.openxmlformats.org/officeDocument/2006/relationships/slide" Target="slide252.xml"/><Relationship Id="rId2" Type="http://schemas.openxmlformats.org/officeDocument/2006/relationships/image" Target="../media/image3.jpeg"/><Relationship Id="rId16" Type="http://schemas.openxmlformats.org/officeDocument/2006/relationships/slide" Target="slide250.xml"/><Relationship Id="rId20" Type="http://schemas.openxmlformats.org/officeDocument/2006/relationships/slide" Target="slide256.xml"/><Relationship Id="rId1" Type="http://schemas.openxmlformats.org/officeDocument/2006/relationships/slideLayout" Target="../slideLayouts/slideLayout2.xml"/><Relationship Id="rId6" Type="http://schemas.openxmlformats.org/officeDocument/2006/relationships/slide" Target="slide262.xml"/><Relationship Id="rId11" Type="http://schemas.openxmlformats.org/officeDocument/2006/relationships/slide" Target="slide276.xml"/><Relationship Id="rId24" Type="http://schemas.openxmlformats.org/officeDocument/2006/relationships/image" Target="../media/image8.jpeg"/><Relationship Id="rId5" Type="http://schemas.openxmlformats.org/officeDocument/2006/relationships/slide" Target="slide259.xml"/><Relationship Id="rId15" Type="http://schemas.openxmlformats.org/officeDocument/2006/relationships/slide" Target="slide249.xml"/><Relationship Id="rId23" Type="http://schemas.openxmlformats.org/officeDocument/2006/relationships/slide" Target="slide2.xml"/><Relationship Id="rId10" Type="http://schemas.openxmlformats.org/officeDocument/2006/relationships/slide" Target="slide272.xml"/><Relationship Id="rId19" Type="http://schemas.openxmlformats.org/officeDocument/2006/relationships/slide" Target="slide255.xml"/><Relationship Id="rId4" Type="http://schemas.openxmlformats.org/officeDocument/2006/relationships/slide" Target="slide282.xml"/><Relationship Id="rId9" Type="http://schemas.openxmlformats.org/officeDocument/2006/relationships/slide" Target="slide270.xml"/><Relationship Id="rId14" Type="http://schemas.openxmlformats.org/officeDocument/2006/relationships/slide" Target="slide248.xml"/><Relationship Id="rId22" Type="http://schemas.openxmlformats.org/officeDocument/2006/relationships/slide" Target="slide258.xml"/></Relationships>
</file>

<file path=ppt/slides/_rels/slide5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50.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51.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8.jpeg"/><Relationship Id="rId5" Type="http://schemas.openxmlformats.org/officeDocument/2006/relationships/slide" Target="slide2.xml"/><Relationship Id="rId4" Type="http://schemas.openxmlformats.org/officeDocument/2006/relationships/image" Target="../media/image52.jpeg"/></Relationships>
</file>

<file path=ppt/slides/_rels/slide52.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8.jpeg"/><Relationship Id="rId5" Type="http://schemas.openxmlformats.org/officeDocument/2006/relationships/slide" Target="slide2.xml"/><Relationship Id="rId4" Type="http://schemas.openxmlformats.org/officeDocument/2006/relationships/image" Target="../media/image54.png"/></Relationships>
</file>

<file path=ppt/slides/_rels/slide53.xml.rels><?xml version="1.0" encoding="UTF-8" standalone="yes"?>
<Relationships xmlns="http://schemas.openxmlformats.org/package/2006/relationships"><Relationship Id="rId3" Type="http://schemas.openxmlformats.org/officeDocument/2006/relationships/image" Target="../media/image55.jpeg"/><Relationship Id="rId7" Type="http://schemas.openxmlformats.org/officeDocument/2006/relationships/image" Target="../media/image8.jpe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slide" Target="slide2.xml"/><Relationship Id="rId5" Type="http://schemas.openxmlformats.org/officeDocument/2006/relationships/image" Target="../media/image57.jpeg"/><Relationship Id="rId4" Type="http://schemas.openxmlformats.org/officeDocument/2006/relationships/image" Target="../media/image56.png"/></Relationships>
</file>

<file path=ppt/slides/_rels/slide54.xml.rels><?xml version="1.0" encoding="UTF-8" standalone="yes"?>
<Relationships xmlns="http://schemas.openxmlformats.org/package/2006/relationships"><Relationship Id="rId3" Type="http://schemas.openxmlformats.org/officeDocument/2006/relationships/image" Target="../media/image58.jpeg"/><Relationship Id="rId7" Type="http://schemas.openxmlformats.org/officeDocument/2006/relationships/image" Target="../media/image8.jpeg"/><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slide" Target="slide2.xml"/><Relationship Id="rId5" Type="http://schemas.openxmlformats.org/officeDocument/2006/relationships/image" Target="../media/image60.jpeg"/><Relationship Id="rId4" Type="http://schemas.openxmlformats.org/officeDocument/2006/relationships/image" Target="../media/image59.png"/></Relationships>
</file>

<file path=ppt/slides/_rels/slide55.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image" Target="../media/image61.jpeg"/><Relationship Id="rId7" Type="http://schemas.openxmlformats.org/officeDocument/2006/relationships/slide" Target="slide2.xml"/><Relationship Id="rId2" Type="http://schemas.openxmlformats.org/officeDocument/2006/relationships/image" Target="../media/image9.jpeg"/><Relationship Id="rId1" Type="http://schemas.openxmlformats.org/officeDocument/2006/relationships/slideLayout" Target="../slideLayouts/slideLayout7.xml"/><Relationship Id="rId6" Type="http://schemas.openxmlformats.org/officeDocument/2006/relationships/image" Target="../media/image64.jpeg"/><Relationship Id="rId5" Type="http://schemas.openxmlformats.org/officeDocument/2006/relationships/image" Target="../media/image63.jpeg"/><Relationship Id="rId4" Type="http://schemas.openxmlformats.org/officeDocument/2006/relationships/image" Target="../media/image62.jpeg"/></Relationships>
</file>

<file path=ppt/slides/_rels/slide5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65.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5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5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9.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5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jpeg"/><Relationship Id="rId1" Type="http://schemas.openxmlformats.org/officeDocument/2006/relationships/slideLayout" Target="../slideLayouts/slideLayout7.xml"/><Relationship Id="rId4" Type="http://schemas.openxmlformats.org/officeDocument/2006/relationships/image" Target="../media/image8.jpeg"/></Relationships>
</file>

<file path=ppt/slides/_rels/slide6.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image" Target="../media/image4.jpeg"/><Relationship Id="rId7" Type="http://schemas.openxmlformats.org/officeDocument/2006/relationships/slide" Target="slide2.xml"/><Relationship Id="rId2" Type="http://schemas.openxmlformats.org/officeDocument/2006/relationships/image" Target="../media/image3.jpeg"/><Relationship Id="rId1" Type="http://schemas.openxmlformats.org/officeDocument/2006/relationships/slideLayout" Target="../slideLayouts/slideLayout2.xml"/><Relationship Id="rId6" Type="http://schemas.openxmlformats.org/officeDocument/2006/relationships/slide" Target="slide286.xml"/><Relationship Id="rId5" Type="http://schemas.openxmlformats.org/officeDocument/2006/relationships/slide" Target="slide289.xml"/><Relationship Id="rId4" Type="http://schemas.openxmlformats.org/officeDocument/2006/relationships/slide" Target="slide290.xml"/></Relationships>
</file>

<file path=ppt/slides/_rels/slide6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jpeg"/><Relationship Id="rId1" Type="http://schemas.openxmlformats.org/officeDocument/2006/relationships/slideLayout" Target="../slideLayouts/slideLayout7.xml"/><Relationship Id="rId6" Type="http://schemas.openxmlformats.org/officeDocument/2006/relationships/image" Target="../media/image67.jpeg"/><Relationship Id="rId5" Type="http://schemas.openxmlformats.org/officeDocument/2006/relationships/image" Target="../media/image66.jpeg"/><Relationship Id="rId4" Type="http://schemas.openxmlformats.org/officeDocument/2006/relationships/image" Target="../media/image8.jpeg"/></Relationships>
</file>

<file path=ppt/slides/_rels/slide61.xml.rels><?xml version="1.0" encoding="UTF-8" standalone="yes"?>
<Relationships xmlns="http://schemas.openxmlformats.org/package/2006/relationships"><Relationship Id="rId3" Type="http://schemas.openxmlformats.org/officeDocument/2006/relationships/slide" Target="slide63.xml"/><Relationship Id="rId7" Type="http://schemas.openxmlformats.org/officeDocument/2006/relationships/image" Target="../media/image69.jpeg"/><Relationship Id="rId2" Type="http://schemas.openxmlformats.org/officeDocument/2006/relationships/image" Target="../media/image68.jpeg"/><Relationship Id="rId1" Type="http://schemas.openxmlformats.org/officeDocument/2006/relationships/slideLayout" Target="../slideLayouts/slideLayout7.xml"/><Relationship Id="rId6" Type="http://schemas.openxmlformats.org/officeDocument/2006/relationships/slide" Target="slide3.xml"/><Relationship Id="rId5" Type="http://schemas.openxmlformats.org/officeDocument/2006/relationships/slide" Target="slide62.xml"/><Relationship Id="rId4" Type="http://schemas.openxmlformats.org/officeDocument/2006/relationships/slide" Target="slide61.xml"/></Relationships>
</file>

<file path=ppt/slides/_rels/slide62.xml.rels><?xml version="1.0" encoding="UTF-8" standalone="yes"?>
<Relationships xmlns="http://schemas.openxmlformats.org/package/2006/relationships"><Relationship Id="rId8" Type="http://schemas.openxmlformats.org/officeDocument/2006/relationships/image" Target="../media/image75.jpeg"/><Relationship Id="rId13" Type="http://schemas.openxmlformats.org/officeDocument/2006/relationships/slide" Target="slide3.xml"/><Relationship Id="rId3" Type="http://schemas.openxmlformats.org/officeDocument/2006/relationships/image" Target="../media/image70.jpeg"/><Relationship Id="rId7" Type="http://schemas.openxmlformats.org/officeDocument/2006/relationships/image" Target="../media/image74.jpeg"/><Relationship Id="rId12" Type="http://schemas.openxmlformats.org/officeDocument/2006/relationships/slide" Target="slide61.xml"/><Relationship Id="rId2" Type="http://schemas.openxmlformats.org/officeDocument/2006/relationships/image" Target="../media/image68.jpeg"/><Relationship Id="rId1" Type="http://schemas.openxmlformats.org/officeDocument/2006/relationships/slideLayout" Target="../slideLayouts/slideLayout7.xml"/><Relationship Id="rId6" Type="http://schemas.openxmlformats.org/officeDocument/2006/relationships/image" Target="../media/image73.jpeg"/><Relationship Id="rId11" Type="http://schemas.openxmlformats.org/officeDocument/2006/relationships/image" Target="../media/image78.jpeg"/><Relationship Id="rId5" Type="http://schemas.openxmlformats.org/officeDocument/2006/relationships/image" Target="../media/image72.jpeg"/><Relationship Id="rId10" Type="http://schemas.openxmlformats.org/officeDocument/2006/relationships/image" Target="../media/image77.jpeg"/><Relationship Id="rId4" Type="http://schemas.openxmlformats.org/officeDocument/2006/relationships/image" Target="../media/image71.jpeg"/><Relationship Id="rId9" Type="http://schemas.openxmlformats.org/officeDocument/2006/relationships/image" Target="../media/image76.jpeg"/><Relationship Id="rId14" Type="http://schemas.openxmlformats.org/officeDocument/2006/relationships/image" Target="../media/image69.jpeg"/></Relationships>
</file>

<file path=ppt/slides/_rels/slide63.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slide" Target="slide61.xml"/><Relationship Id="rId2" Type="http://schemas.openxmlformats.org/officeDocument/2006/relationships/image" Target="../media/image68.jpeg"/><Relationship Id="rId1" Type="http://schemas.openxmlformats.org/officeDocument/2006/relationships/slideLayout" Target="../slideLayouts/slideLayout7.xml"/><Relationship Id="rId6" Type="http://schemas.openxmlformats.org/officeDocument/2006/relationships/image" Target="../media/image80.jpeg"/><Relationship Id="rId5" Type="http://schemas.openxmlformats.org/officeDocument/2006/relationships/image" Target="../media/image79.jpeg"/><Relationship Id="rId4" Type="http://schemas.openxmlformats.org/officeDocument/2006/relationships/image" Target="../media/image69.jpeg"/></Relationships>
</file>

<file path=ppt/slides/_rels/slide64.xml.rels><?xml version="1.0" encoding="UTF-8" standalone="yes"?>
<Relationships xmlns="http://schemas.openxmlformats.org/package/2006/relationships"><Relationship Id="rId3" Type="http://schemas.openxmlformats.org/officeDocument/2006/relationships/slide" Target="slide64.xml"/><Relationship Id="rId2" Type="http://schemas.openxmlformats.org/officeDocument/2006/relationships/image" Target="../media/image81.jpeg"/><Relationship Id="rId1" Type="http://schemas.openxmlformats.org/officeDocument/2006/relationships/slideLayout" Target="../slideLayouts/slideLayout7.xml"/><Relationship Id="rId5" Type="http://schemas.openxmlformats.org/officeDocument/2006/relationships/image" Target="../media/image69.jpeg"/><Relationship Id="rId4" Type="http://schemas.openxmlformats.org/officeDocument/2006/relationships/slide" Target="slide3.xml"/></Relationships>
</file>

<file path=ppt/slides/_rels/slide65.xml.rels><?xml version="1.0" encoding="UTF-8" standalone="yes"?>
<Relationships xmlns="http://schemas.openxmlformats.org/package/2006/relationships"><Relationship Id="rId3" Type="http://schemas.openxmlformats.org/officeDocument/2006/relationships/slide" Target="slide65.xml"/><Relationship Id="rId2" Type="http://schemas.openxmlformats.org/officeDocument/2006/relationships/image" Target="../media/image82.jpeg"/><Relationship Id="rId1" Type="http://schemas.openxmlformats.org/officeDocument/2006/relationships/slideLayout" Target="../slideLayouts/slideLayout7.xml"/><Relationship Id="rId5" Type="http://schemas.openxmlformats.org/officeDocument/2006/relationships/image" Target="../media/image69.jpeg"/><Relationship Id="rId4" Type="http://schemas.openxmlformats.org/officeDocument/2006/relationships/slide" Target="slide3.xml"/></Relationships>
</file>

<file path=ppt/slides/_rels/slide66.xml.rels><?xml version="1.0" encoding="UTF-8" standalone="yes"?>
<Relationships xmlns="http://schemas.openxmlformats.org/package/2006/relationships"><Relationship Id="rId3" Type="http://schemas.openxmlformats.org/officeDocument/2006/relationships/slide" Target="slide67.xml"/><Relationship Id="rId2" Type="http://schemas.openxmlformats.org/officeDocument/2006/relationships/image" Target="../media/image83.jpeg"/><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3.xml"/><Relationship Id="rId4" Type="http://schemas.openxmlformats.org/officeDocument/2006/relationships/slide" Target="slide66.xml"/></Relationships>
</file>

<file path=ppt/slides/_rels/slide67.xml.rels><?xml version="1.0" encoding="UTF-8" standalone="yes"?>
<Relationships xmlns="http://schemas.openxmlformats.org/package/2006/relationships"><Relationship Id="rId8" Type="http://schemas.openxmlformats.org/officeDocument/2006/relationships/image" Target="../media/image69.jpeg"/><Relationship Id="rId3" Type="http://schemas.openxmlformats.org/officeDocument/2006/relationships/image" Target="../media/image84.jpeg"/><Relationship Id="rId7" Type="http://schemas.openxmlformats.org/officeDocument/2006/relationships/slide" Target="slide3.xml"/><Relationship Id="rId2" Type="http://schemas.openxmlformats.org/officeDocument/2006/relationships/image" Target="../media/image83.jpeg"/><Relationship Id="rId1" Type="http://schemas.openxmlformats.org/officeDocument/2006/relationships/slideLayout" Target="../slideLayouts/slideLayout7.xml"/><Relationship Id="rId6" Type="http://schemas.openxmlformats.org/officeDocument/2006/relationships/slide" Target="slide66.xml"/><Relationship Id="rId5" Type="http://schemas.openxmlformats.org/officeDocument/2006/relationships/image" Target="../media/image86.jpeg"/><Relationship Id="rId4" Type="http://schemas.openxmlformats.org/officeDocument/2006/relationships/image" Target="../media/image85.jpeg"/></Relationships>
</file>

<file path=ppt/slides/_rels/slide68.xml.rels><?xml version="1.0" encoding="UTF-8" standalone="yes"?>
<Relationships xmlns="http://schemas.openxmlformats.org/package/2006/relationships"><Relationship Id="rId3" Type="http://schemas.openxmlformats.org/officeDocument/2006/relationships/slide" Target="slide68.xml"/><Relationship Id="rId2" Type="http://schemas.openxmlformats.org/officeDocument/2006/relationships/image" Target="../media/image87.jpeg"/><Relationship Id="rId1" Type="http://schemas.openxmlformats.org/officeDocument/2006/relationships/slideLayout" Target="../slideLayouts/slideLayout7.xml"/><Relationship Id="rId5" Type="http://schemas.openxmlformats.org/officeDocument/2006/relationships/image" Target="../media/image69.jpeg"/><Relationship Id="rId4" Type="http://schemas.openxmlformats.org/officeDocument/2006/relationships/slide" Target="slide3.xml"/></Relationships>
</file>

<file path=ppt/slides/_rels/slide69.xml.rels><?xml version="1.0" encoding="UTF-8" standalone="yes"?>
<Relationships xmlns="http://schemas.openxmlformats.org/package/2006/relationships"><Relationship Id="rId3" Type="http://schemas.openxmlformats.org/officeDocument/2006/relationships/slide" Target="slide70.xml"/><Relationship Id="rId2" Type="http://schemas.openxmlformats.org/officeDocument/2006/relationships/image" Target="../media/image88.jpeg"/><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3.xml"/><Relationship Id="rId4" Type="http://schemas.openxmlformats.org/officeDocument/2006/relationships/slide" Target="slide69.xml"/></Relationships>
</file>

<file path=ppt/slides/_rels/slide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9.jpeg"/><Relationship Id="rId1" Type="http://schemas.openxmlformats.org/officeDocument/2006/relationships/slideLayout" Target="../slideLayouts/slideLayout2.xml"/><Relationship Id="rId5" Type="http://schemas.openxmlformats.org/officeDocument/2006/relationships/image" Target="../media/image10.jpeg"/><Relationship Id="rId4" Type="http://schemas.openxmlformats.org/officeDocument/2006/relationships/image" Target="../media/image8.jpeg"/></Relationships>
</file>

<file path=ppt/slides/_rels/slide70.xml.rels><?xml version="1.0" encoding="UTF-8" standalone="yes"?>
<Relationships xmlns="http://schemas.openxmlformats.org/package/2006/relationships"><Relationship Id="rId8" Type="http://schemas.openxmlformats.org/officeDocument/2006/relationships/image" Target="../media/image94.jpeg"/><Relationship Id="rId13" Type="http://schemas.openxmlformats.org/officeDocument/2006/relationships/slide" Target="slide69.xml"/><Relationship Id="rId3" Type="http://schemas.openxmlformats.org/officeDocument/2006/relationships/image" Target="../media/image89.jpeg"/><Relationship Id="rId7" Type="http://schemas.openxmlformats.org/officeDocument/2006/relationships/image" Target="../media/image93.jpeg"/><Relationship Id="rId12" Type="http://schemas.openxmlformats.org/officeDocument/2006/relationships/image" Target="../media/image98.jpeg"/><Relationship Id="rId2" Type="http://schemas.openxmlformats.org/officeDocument/2006/relationships/image" Target="../media/image88.jpeg"/><Relationship Id="rId1" Type="http://schemas.openxmlformats.org/officeDocument/2006/relationships/slideLayout" Target="../slideLayouts/slideLayout7.xml"/><Relationship Id="rId6" Type="http://schemas.openxmlformats.org/officeDocument/2006/relationships/image" Target="../media/image92.jpeg"/><Relationship Id="rId11" Type="http://schemas.openxmlformats.org/officeDocument/2006/relationships/image" Target="../media/image97.jpeg"/><Relationship Id="rId5" Type="http://schemas.openxmlformats.org/officeDocument/2006/relationships/image" Target="../media/image91.jpeg"/><Relationship Id="rId15" Type="http://schemas.openxmlformats.org/officeDocument/2006/relationships/image" Target="../media/image69.jpeg"/><Relationship Id="rId10" Type="http://schemas.openxmlformats.org/officeDocument/2006/relationships/image" Target="../media/image96.jpeg"/><Relationship Id="rId4" Type="http://schemas.openxmlformats.org/officeDocument/2006/relationships/image" Target="../media/image90.jpeg"/><Relationship Id="rId9" Type="http://schemas.openxmlformats.org/officeDocument/2006/relationships/image" Target="../media/image95.jpeg"/><Relationship Id="rId14" Type="http://schemas.openxmlformats.org/officeDocument/2006/relationships/slide" Target="slide3.xml"/></Relationships>
</file>

<file path=ppt/slides/_rels/slide71.xml.rels><?xml version="1.0" encoding="UTF-8" standalone="yes"?>
<Relationships xmlns="http://schemas.openxmlformats.org/package/2006/relationships"><Relationship Id="rId8" Type="http://schemas.openxmlformats.org/officeDocument/2006/relationships/image" Target="../media/image69.jpeg"/><Relationship Id="rId3" Type="http://schemas.openxmlformats.org/officeDocument/2006/relationships/image" Target="../media/image99.jpeg"/><Relationship Id="rId7" Type="http://schemas.openxmlformats.org/officeDocument/2006/relationships/slide" Target="slide3.xml"/><Relationship Id="rId2" Type="http://schemas.openxmlformats.org/officeDocument/2006/relationships/image" Target="../media/image88.jpeg"/><Relationship Id="rId1" Type="http://schemas.openxmlformats.org/officeDocument/2006/relationships/slideLayout" Target="../slideLayouts/slideLayout7.xml"/><Relationship Id="rId6" Type="http://schemas.openxmlformats.org/officeDocument/2006/relationships/slide" Target="slide69.xml"/><Relationship Id="rId5" Type="http://schemas.openxmlformats.org/officeDocument/2006/relationships/image" Target="../media/image101.jpeg"/><Relationship Id="rId4" Type="http://schemas.openxmlformats.org/officeDocument/2006/relationships/image" Target="../media/image100.jpeg"/></Relationships>
</file>

<file path=ppt/slides/_rels/slide72.xml.rels><?xml version="1.0" encoding="UTF-8" standalone="yes"?>
<Relationships xmlns="http://schemas.openxmlformats.org/package/2006/relationships"><Relationship Id="rId3" Type="http://schemas.openxmlformats.org/officeDocument/2006/relationships/slide" Target="slide72.xml"/><Relationship Id="rId2" Type="http://schemas.openxmlformats.org/officeDocument/2006/relationships/image" Target="../media/image102.jpeg"/><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3.xml"/><Relationship Id="rId4" Type="http://schemas.openxmlformats.org/officeDocument/2006/relationships/slide" Target="slide73.xml"/></Relationships>
</file>

<file path=ppt/slides/_rels/slide73.xml.rels><?xml version="1.0" encoding="UTF-8" standalone="yes"?>
<Relationships xmlns="http://schemas.openxmlformats.org/package/2006/relationships"><Relationship Id="rId8" Type="http://schemas.openxmlformats.org/officeDocument/2006/relationships/image" Target="../media/image108.jpeg"/><Relationship Id="rId3" Type="http://schemas.openxmlformats.org/officeDocument/2006/relationships/image" Target="../media/image103.jpeg"/><Relationship Id="rId7" Type="http://schemas.openxmlformats.org/officeDocument/2006/relationships/image" Target="../media/image107.jpeg"/><Relationship Id="rId2" Type="http://schemas.openxmlformats.org/officeDocument/2006/relationships/image" Target="../media/image102.jpeg"/><Relationship Id="rId1" Type="http://schemas.openxmlformats.org/officeDocument/2006/relationships/slideLayout" Target="../slideLayouts/slideLayout7.xml"/><Relationship Id="rId6" Type="http://schemas.openxmlformats.org/officeDocument/2006/relationships/image" Target="../media/image106.jpeg"/><Relationship Id="rId5" Type="http://schemas.openxmlformats.org/officeDocument/2006/relationships/image" Target="../media/image105.jpeg"/><Relationship Id="rId10" Type="http://schemas.openxmlformats.org/officeDocument/2006/relationships/image" Target="../media/image69.jpeg"/><Relationship Id="rId4" Type="http://schemas.openxmlformats.org/officeDocument/2006/relationships/image" Target="../media/image104.jpeg"/><Relationship Id="rId9" Type="http://schemas.openxmlformats.org/officeDocument/2006/relationships/slide" Target="slide3.xml"/></Relationships>
</file>

<file path=ppt/slides/_rels/slide74.xml.rels><?xml version="1.0" encoding="UTF-8" standalone="yes"?>
<Relationships xmlns="http://schemas.openxmlformats.org/package/2006/relationships"><Relationship Id="rId3" Type="http://schemas.openxmlformats.org/officeDocument/2006/relationships/slide" Target="slide74.xml"/><Relationship Id="rId2" Type="http://schemas.openxmlformats.org/officeDocument/2006/relationships/image" Target="../media/image109.jpeg"/><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3.xml"/><Relationship Id="rId4" Type="http://schemas.openxmlformats.org/officeDocument/2006/relationships/slide" Target="slide75.xml"/></Relationships>
</file>

<file path=ppt/slides/_rels/slide75.xml.rels><?xml version="1.0" encoding="UTF-8" standalone="yes"?>
<Relationships xmlns="http://schemas.openxmlformats.org/package/2006/relationships"><Relationship Id="rId8" Type="http://schemas.openxmlformats.org/officeDocument/2006/relationships/image" Target="../media/image115.jpeg"/><Relationship Id="rId3" Type="http://schemas.openxmlformats.org/officeDocument/2006/relationships/image" Target="../media/image110.jpeg"/><Relationship Id="rId7" Type="http://schemas.openxmlformats.org/officeDocument/2006/relationships/image" Target="../media/image114.jpeg"/><Relationship Id="rId12" Type="http://schemas.openxmlformats.org/officeDocument/2006/relationships/image" Target="../media/image69.jpeg"/><Relationship Id="rId2" Type="http://schemas.openxmlformats.org/officeDocument/2006/relationships/image" Target="../media/image109.jpeg"/><Relationship Id="rId1" Type="http://schemas.openxmlformats.org/officeDocument/2006/relationships/slideLayout" Target="../slideLayouts/slideLayout7.xml"/><Relationship Id="rId6" Type="http://schemas.openxmlformats.org/officeDocument/2006/relationships/image" Target="../media/image113.jpeg"/><Relationship Id="rId11" Type="http://schemas.openxmlformats.org/officeDocument/2006/relationships/slide" Target="slide3.xml"/><Relationship Id="rId5" Type="http://schemas.openxmlformats.org/officeDocument/2006/relationships/image" Target="../media/image112.jpeg"/><Relationship Id="rId10" Type="http://schemas.openxmlformats.org/officeDocument/2006/relationships/image" Target="../media/image117.jpeg"/><Relationship Id="rId4" Type="http://schemas.openxmlformats.org/officeDocument/2006/relationships/image" Target="../media/image111.jpeg"/><Relationship Id="rId9" Type="http://schemas.openxmlformats.org/officeDocument/2006/relationships/image" Target="../media/image116.jpeg"/></Relationships>
</file>

<file path=ppt/slides/_rels/slide76.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18.jpeg"/><Relationship Id="rId7" Type="http://schemas.openxmlformats.org/officeDocument/2006/relationships/image" Target="../media/image122.jpeg"/><Relationship Id="rId2" Type="http://schemas.openxmlformats.org/officeDocument/2006/relationships/image" Target="../media/image109.jpeg"/><Relationship Id="rId1" Type="http://schemas.openxmlformats.org/officeDocument/2006/relationships/slideLayout" Target="../slideLayouts/slideLayout7.xml"/><Relationship Id="rId6" Type="http://schemas.openxmlformats.org/officeDocument/2006/relationships/image" Target="../media/image121.jpeg"/><Relationship Id="rId5" Type="http://schemas.openxmlformats.org/officeDocument/2006/relationships/image" Target="../media/image120.jpeg"/><Relationship Id="rId4" Type="http://schemas.openxmlformats.org/officeDocument/2006/relationships/image" Target="../media/image119.jpeg"/><Relationship Id="rId9" Type="http://schemas.openxmlformats.org/officeDocument/2006/relationships/image" Target="../media/image69.jpeg"/></Relationships>
</file>

<file path=ppt/slides/_rels/slide77.xml.rels><?xml version="1.0" encoding="UTF-8" standalone="yes"?>
<Relationships xmlns="http://schemas.openxmlformats.org/package/2006/relationships"><Relationship Id="rId3" Type="http://schemas.openxmlformats.org/officeDocument/2006/relationships/slide" Target="slide77.xml"/><Relationship Id="rId2" Type="http://schemas.openxmlformats.org/officeDocument/2006/relationships/image" Target="../media/image123.jpeg"/><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3.xml"/><Relationship Id="rId4" Type="http://schemas.openxmlformats.org/officeDocument/2006/relationships/slide" Target="slide78.xml"/></Relationships>
</file>

<file path=ppt/slides/_rels/slide78.xml.rels><?xml version="1.0" encoding="UTF-8" standalone="yes"?>
<Relationships xmlns="http://schemas.openxmlformats.org/package/2006/relationships"><Relationship Id="rId8" Type="http://schemas.openxmlformats.org/officeDocument/2006/relationships/image" Target="../media/image129.jpeg"/><Relationship Id="rId13" Type="http://schemas.openxmlformats.org/officeDocument/2006/relationships/image" Target="../media/image134.jpeg"/><Relationship Id="rId3" Type="http://schemas.openxmlformats.org/officeDocument/2006/relationships/image" Target="../media/image124.jpeg"/><Relationship Id="rId7" Type="http://schemas.openxmlformats.org/officeDocument/2006/relationships/image" Target="../media/image128.jpeg"/><Relationship Id="rId12" Type="http://schemas.openxmlformats.org/officeDocument/2006/relationships/image" Target="../media/image133.jpeg"/><Relationship Id="rId2" Type="http://schemas.openxmlformats.org/officeDocument/2006/relationships/image" Target="../media/image123.jpeg"/><Relationship Id="rId16" Type="http://schemas.openxmlformats.org/officeDocument/2006/relationships/image" Target="../media/image69.jpeg"/><Relationship Id="rId1" Type="http://schemas.openxmlformats.org/officeDocument/2006/relationships/slideLayout" Target="../slideLayouts/slideLayout7.xml"/><Relationship Id="rId6" Type="http://schemas.openxmlformats.org/officeDocument/2006/relationships/image" Target="../media/image127.jpeg"/><Relationship Id="rId11" Type="http://schemas.openxmlformats.org/officeDocument/2006/relationships/image" Target="../media/image132.jpeg"/><Relationship Id="rId5" Type="http://schemas.openxmlformats.org/officeDocument/2006/relationships/image" Target="../media/image126.jpeg"/><Relationship Id="rId15" Type="http://schemas.openxmlformats.org/officeDocument/2006/relationships/slide" Target="slide3.xml"/><Relationship Id="rId10" Type="http://schemas.openxmlformats.org/officeDocument/2006/relationships/image" Target="../media/image131.jpeg"/><Relationship Id="rId4" Type="http://schemas.openxmlformats.org/officeDocument/2006/relationships/image" Target="../media/image125.jpeg"/><Relationship Id="rId9" Type="http://schemas.openxmlformats.org/officeDocument/2006/relationships/image" Target="../media/image130.jpeg"/><Relationship Id="rId14" Type="http://schemas.openxmlformats.org/officeDocument/2006/relationships/image" Target="../media/image135.jpeg"/></Relationships>
</file>

<file path=ppt/slides/_rels/slide79.xml.rels><?xml version="1.0" encoding="UTF-8" standalone="yes"?>
<Relationships xmlns="http://schemas.openxmlformats.org/package/2006/relationships"><Relationship Id="rId8" Type="http://schemas.openxmlformats.org/officeDocument/2006/relationships/image" Target="../media/image69.jpeg"/><Relationship Id="rId3" Type="http://schemas.openxmlformats.org/officeDocument/2006/relationships/image" Target="../media/image136.jpeg"/><Relationship Id="rId7" Type="http://schemas.openxmlformats.org/officeDocument/2006/relationships/slide" Target="slide3.xml"/><Relationship Id="rId2" Type="http://schemas.openxmlformats.org/officeDocument/2006/relationships/image" Target="../media/image123.jpeg"/><Relationship Id="rId1" Type="http://schemas.openxmlformats.org/officeDocument/2006/relationships/slideLayout" Target="../slideLayouts/slideLayout7.xml"/><Relationship Id="rId6" Type="http://schemas.openxmlformats.org/officeDocument/2006/relationships/image" Target="../media/image139.jpeg"/><Relationship Id="rId5" Type="http://schemas.openxmlformats.org/officeDocument/2006/relationships/image" Target="../media/image138.jpeg"/><Relationship Id="rId4" Type="http://schemas.openxmlformats.org/officeDocument/2006/relationships/image" Target="../media/image137.jpeg"/></Relationships>
</file>

<file path=ppt/slides/_rels/slide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9.jpeg"/><Relationship Id="rId1" Type="http://schemas.openxmlformats.org/officeDocument/2006/relationships/slideLayout" Target="../slideLayouts/slideLayout2.xml"/><Relationship Id="rId5" Type="http://schemas.openxmlformats.org/officeDocument/2006/relationships/image" Target="../media/image11.jpeg"/><Relationship Id="rId4" Type="http://schemas.openxmlformats.org/officeDocument/2006/relationships/image" Target="../media/image8.jpeg"/></Relationships>
</file>

<file path=ppt/slides/_rels/slide80.xml.rels><?xml version="1.0" encoding="UTF-8" standalone="yes"?>
<Relationships xmlns="http://schemas.openxmlformats.org/package/2006/relationships"><Relationship Id="rId3" Type="http://schemas.openxmlformats.org/officeDocument/2006/relationships/slide" Target="slide80.xml"/><Relationship Id="rId2" Type="http://schemas.openxmlformats.org/officeDocument/2006/relationships/image" Target="../media/image140.jpeg"/><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3.xml"/><Relationship Id="rId4" Type="http://schemas.openxmlformats.org/officeDocument/2006/relationships/slide" Target="slide81.xml"/></Relationships>
</file>

<file path=ppt/slides/_rels/slide81.xml.rels><?xml version="1.0" encoding="UTF-8" standalone="yes"?>
<Relationships xmlns="http://schemas.openxmlformats.org/package/2006/relationships"><Relationship Id="rId8" Type="http://schemas.openxmlformats.org/officeDocument/2006/relationships/image" Target="../media/image146.jpeg"/><Relationship Id="rId13" Type="http://schemas.openxmlformats.org/officeDocument/2006/relationships/image" Target="../media/image69.jpeg"/><Relationship Id="rId3" Type="http://schemas.openxmlformats.org/officeDocument/2006/relationships/image" Target="../media/image141.jpeg"/><Relationship Id="rId7" Type="http://schemas.openxmlformats.org/officeDocument/2006/relationships/image" Target="../media/image145.jpeg"/><Relationship Id="rId12" Type="http://schemas.openxmlformats.org/officeDocument/2006/relationships/slide" Target="slide3.xml"/><Relationship Id="rId2" Type="http://schemas.openxmlformats.org/officeDocument/2006/relationships/image" Target="../media/image140.jpeg"/><Relationship Id="rId1" Type="http://schemas.openxmlformats.org/officeDocument/2006/relationships/slideLayout" Target="../slideLayouts/slideLayout7.xml"/><Relationship Id="rId6" Type="http://schemas.openxmlformats.org/officeDocument/2006/relationships/image" Target="../media/image144.jpeg"/><Relationship Id="rId11" Type="http://schemas.openxmlformats.org/officeDocument/2006/relationships/image" Target="../media/image149.jpeg"/><Relationship Id="rId5" Type="http://schemas.openxmlformats.org/officeDocument/2006/relationships/image" Target="../media/image143.jpeg"/><Relationship Id="rId10" Type="http://schemas.openxmlformats.org/officeDocument/2006/relationships/image" Target="../media/image148.jpeg"/><Relationship Id="rId4" Type="http://schemas.openxmlformats.org/officeDocument/2006/relationships/image" Target="../media/image142.jpeg"/><Relationship Id="rId9" Type="http://schemas.openxmlformats.org/officeDocument/2006/relationships/image" Target="../media/image147.jpeg"/></Relationships>
</file>

<file path=ppt/slides/_rels/slide82.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image" Target="../media/image140.jpeg"/><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3.xml"/><Relationship Id="rId4" Type="http://schemas.openxmlformats.org/officeDocument/2006/relationships/image" Target="../media/image151.jpeg"/></Relationships>
</file>

<file path=ppt/slides/_rels/slide83.xml.rels><?xml version="1.0" encoding="UTF-8" standalone="yes"?>
<Relationships xmlns="http://schemas.openxmlformats.org/package/2006/relationships"><Relationship Id="rId3" Type="http://schemas.openxmlformats.org/officeDocument/2006/relationships/slide" Target="slide83.xml"/><Relationship Id="rId2" Type="http://schemas.openxmlformats.org/officeDocument/2006/relationships/image" Target="../media/image152.jpeg"/><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3.xml"/><Relationship Id="rId4" Type="http://schemas.openxmlformats.org/officeDocument/2006/relationships/slide" Target="slide84.xml"/></Relationships>
</file>

<file path=ppt/slides/_rels/slide84.xml.rels><?xml version="1.0" encoding="UTF-8" standalone="yes"?>
<Relationships xmlns="http://schemas.openxmlformats.org/package/2006/relationships"><Relationship Id="rId8" Type="http://schemas.openxmlformats.org/officeDocument/2006/relationships/image" Target="../media/image158.jpeg"/><Relationship Id="rId3" Type="http://schemas.openxmlformats.org/officeDocument/2006/relationships/image" Target="../media/image153.jpeg"/><Relationship Id="rId7" Type="http://schemas.openxmlformats.org/officeDocument/2006/relationships/image" Target="../media/image157.jpeg"/><Relationship Id="rId2" Type="http://schemas.openxmlformats.org/officeDocument/2006/relationships/image" Target="../media/image152.jpeg"/><Relationship Id="rId1" Type="http://schemas.openxmlformats.org/officeDocument/2006/relationships/slideLayout" Target="../slideLayouts/slideLayout7.xml"/><Relationship Id="rId6" Type="http://schemas.openxmlformats.org/officeDocument/2006/relationships/image" Target="../media/image156.jpeg"/><Relationship Id="rId5" Type="http://schemas.openxmlformats.org/officeDocument/2006/relationships/image" Target="../media/image155.jpeg"/><Relationship Id="rId10" Type="http://schemas.openxmlformats.org/officeDocument/2006/relationships/image" Target="../media/image69.jpeg"/><Relationship Id="rId4" Type="http://schemas.openxmlformats.org/officeDocument/2006/relationships/image" Target="../media/image154.jpeg"/><Relationship Id="rId9" Type="http://schemas.openxmlformats.org/officeDocument/2006/relationships/slide" Target="slide3.xml"/></Relationships>
</file>

<file path=ppt/slides/_rels/slide85.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image" Target="../media/image152.jpeg"/><Relationship Id="rId1" Type="http://schemas.openxmlformats.org/officeDocument/2006/relationships/slideLayout" Target="../slideLayouts/slideLayout7.xml"/><Relationship Id="rId6" Type="http://schemas.openxmlformats.org/officeDocument/2006/relationships/image" Target="../media/image69.jpeg"/><Relationship Id="rId5" Type="http://schemas.openxmlformats.org/officeDocument/2006/relationships/slide" Target="slide3.xml"/><Relationship Id="rId4" Type="http://schemas.openxmlformats.org/officeDocument/2006/relationships/image" Target="../media/image160.jpeg"/></Relationships>
</file>

<file path=ppt/slides/_rels/slide86.xml.rels><?xml version="1.0" encoding="UTF-8" standalone="yes"?>
<Relationships xmlns="http://schemas.openxmlformats.org/package/2006/relationships"><Relationship Id="rId3" Type="http://schemas.openxmlformats.org/officeDocument/2006/relationships/slide" Target="slide87.xml"/><Relationship Id="rId7" Type="http://schemas.openxmlformats.org/officeDocument/2006/relationships/image" Target="../media/image69.jpeg"/><Relationship Id="rId2" Type="http://schemas.openxmlformats.org/officeDocument/2006/relationships/image" Target="../media/image161.jpeg"/><Relationship Id="rId1" Type="http://schemas.openxmlformats.org/officeDocument/2006/relationships/slideLayout" Target="../slideLayouts/slideLayout7.xml"/><Relationship Id="rId6" Type="http://schemas.openxmlformats.org/officeDocument/2006/relationships/slide" Target="slide3.xml"/><Relationship Id="rId5" Type="http://schemas.openxmlformats.org/officeDocument/2006/relationships/slide" Target="slide88.xml"/><Relationship Id="rId4" Type="http://schemas.openxmlformats.org/officeDocument/2006/relationships/slide" Target="slide86.xml"/></Relationships>
</file>

<file path=ppt/slides/_rels/slide87.xml.rels><?xml version="1.0" encoding="UTF-8" standalone="yes"?>
<Relationships xmlns="http://schemas.openxmlformats.org/package/2006/relationships"><Relationship Id="rId8" Type="http://schemas.openxmlformats.org/officeDocument/2006/relationships/image" Target="../media/image168.jpeg"/><Relationship Id="rId3" Type="http://schemas.openxmlformats.org/officeDocument/2006/relationships/image" Target="../media/image163.jpeg"/><Relationship Id="rId7" Type="http://schemas.openxmlformats.org/officeDocument/2006/relationships/image" Target="../media/image167.jpeg"/><Relationship Id="rId12" Type="http://schemas.openxmlformats.org/officeDocument/2006/relationships/image" Target="../media/image69.jpeg"/><Relationship Id="rId2" Type="http://schemas.openxmlformats.org/officeDocument/2006/relationships/image" Target="../media/image162.jpeg"/><Relationship Id="rId1" Type="http://schemas.openxmlformats.org/officeDocument/2006/relationships/slideLayout" Target="../slideLayouts/slideLayout7.xml"/><Relationship Id="rId6" Type="http://schemas.openxmlformats.org/officeDocument/2006/relationships/image" Target="../media/image166.jpeg"/><Relationship Id="rId11" Type="http://schemas.openxmlformats.org/officeDocument/2006/relationships/slide" Target="slide3.xml"/><Relationship Id="rId5" Type="http://schemas.openxmlformats.org/officeDocument/2006/relationships/image" Target="../media/image165.jpeg"/><Relationship Id="rId10" Type="http://schemas.openxmlformats.org/officeDocument/2006/relationships/image" Target="../media/image170.jpeg"/><Relationship Id="rId4" Type="http://schemas.openxmlformats.org/officeDocument/2006/relationships/image" Target="../media/image164.jpeg"/><Relationship Id="rId9" Type="http://schemas.openxmlformats.org/officeDocument/2006/relationships/image" Target="../media/image169.jpeg"/></Relationships>
</file>

<file path=ppt/slides/_rels/slide88.xml.rels><?xml version="1.0" encoding="UTF-8" standalone="yes"?>
<Relationships xmlns="http://schemas.openxmlformats.org/package/2006/relationships"><Relationship Id="rId8" Type="http://schemas.openxmlformats.org/officeDocument/2006/relationships/image" Target="../media/image69.jpeg"/><Relationship Id="rId3" Type="http://schemas.openxmlformats.org/officeDocument/2006/relationships/image" Target="../media/image171.jpeg"/><Relationship Id="rId7" Type="http://schemas.openxmlformats.org/officeDocument/2006/relationships/slide" Target="slide3.xml"/><Relationship Id="rId2" Type="http://schemas.openxmlformats.org/officeDocument/2006/relationships/image" Target="../media/image161.jpeg"/><Relationship Id="rId1" Type="http://schemas.openxmlformats.org/officeDocument/2006/relationships/slideLayout" Target="../slideLayouts/slideLayout7.xml"/><Relationship Id="rId6" Type="http://schemas.openxmlformats.org/officeDocument/2006/relationships/image" Target="../media/image174.jpeg"/><Relationship Id="rId5" Type="http://schemas.openxmlformats.org/officeDocument/2006/relationships/image" Target="../media/image173.jpeg"/><Relationship Id="rId4" Type="http://schemas.openxmlformats.org/officeDocument/2006/relationships/image" Target="../media/image172.jpeg"/></Relationships>
</file>

<file path=ppt/slides/_rels/slide89.xml.rels><?xml version="1.0" encoding="UTF-8" standalone="yes"?>
<Relationships xmlns="http://schemas.openxmlformats.org/package/2006/relationships"><Relationship Id="rId8" Type="http://schemas.openxmlformats.org/officeDocument/2006/relationships/image" Target="../media/image69.jpeg"/><Relationship Id="rId3" Type="http://schemas.openxmlformats.org/officeDocument/2006/relationships/image" Target="../media/image176.jpeg"/><Relationship Id="rId7" Type="http://schemas.openxmlformats.org/officeDocument/2006/relationships/slide" Target="slide3.xml"/><Relationship Id="rId2" Type="http://schemas.openxmlformats.org/officeDocument/2006/relationships/image" Target="../media/image175.jpeg"/><Relationship Id="rId1" Type="http://schemas.openxmlformats.org/officeDocument/2006/relationships/slideLayout" Target="../slideLayouts/slideLayout7.xml"/><Relationship Id="rId6" Type="http://schemas.openxmlformats.org/officeDocument/2006/relationships/image" Target="../media/image178.jpeg"/><Relationship Id="rId5" Type="http://schemas.openxmlformats.org/officeDocument/2006/relationships/image" Target="../media/image177.jpeg"/><Relationship Id="rId4" Type="http://schemas.openxmlformats.org/officeDocument/2006/relationships/slide" Target="slide89.xml"/></Relationships>
</file>

<file path=ppt/slides/_rels/slide9.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3.jpeg"/><Relationship Id="rId7" Type="http://schemas.openxmlformats.org/officeDocument/2006/relationships/image" Target="../media/image17.jpeg"/><Relationship Id="rId2" Type="http://schemas.openxmlformats.org/officeDocument/2006/relationships/image" Target="../media/image12.jpeg"/><Relationship Id="rId1" Type="http://schemas.openxmlformats.org/officeDocument/2006/relationships/slideLayout" Target="../slideLayouts/slideLayout2.xml"/><Relationship Id="rId6" Type="http://schemas.openxmlformats.org/officeDocument/2006/relationships/image" Target="../media/image16.jpeg"/><Relationship Id="rId5" Type="http://schemas.openxmlformats.org/officeDocument/2006/relationships/image" Target="../media/image15.jpeg"/><Relationship Id="rId4" Type="http://schemas.openxmlformats.org/officeDocument/2006/relationships/image" Target="../media/image14.jpeg"/><Relationship Id="rId9" Type="http://schemas.openxmlformats.org/officeDocument/2006/relationships/image" Target="../media/image8.jpeg"/></Relationships>
</file>

<file path=ppt/slides/_rels/slide90.xml.rels><?xml version="1.0" encoding="UTF-8" standalone="yes"?>
<Relationships xmlns="http://schemas.openxmlformats.org/package/2006/relationships"><Relationship Id="rId3" Type="http://schemas.openxmlformats.org/officeDocument/2006/relationships/slide" Target="slide90.xml"/><Relationship Id="rId7" Type="http://schemas.openxmlformats.org/officeDocument/2006/relationships/image" Target="../media/image69.jpeg"/><Relationship Id="rId2" Type="http://schemas.openxmlformats.org/officeDocument/2006/relationships/image" Target="../media/image179.jpeg"/><Relationship Id="rId1" Type="http://schemas.openxmlformats.org/officeDocument/2006/relationships/slideLayout" Target="../slideLayouts/slideLayout7.xml"/><Relationship Id="rId6" Type="http://schemas.openxmlformats.org/officeDocument/2006/relationships/slide" Target="slide3.xml"/><Relationship Id="rId5" Type="http://schemas.openxmlformats.org/officeDocument/2006/relationships/slide" Target="slide91.xml"/><Relationship Id="rId4" Type="http://schemas.openxmlformats.org/officeDocument/2006/relationships/slide" Target="slide92.xml"/></Relationships>
</file>

<file path=ppt/slides/_rels/slide91.xml.rels><?xml version="1.0" encoding="UTF-8" standalone="yes"?>
<Relationships xmlns="http://schemas.openxmlformats.org/package/2006/relationships"><Relationship Id="rId8" Type="http://schemas.openxmlformats.org/officeDocument/2006/relationships/image" Target="../media/image186.jpeg"/><Relationship Id="rId13" Type="http://schemas.openxmlformats.org/officeDocument/2006/relationships/slide" Target="slide3.xml"/><Relationship Id="rId3" Type="http://schemas.openxmlformats.org/officeDocument/2006/relationships/image" Target="../media/image181.jpeg"/><Relationship Id="rId7" Type="http://schemas.openxmlformats.org/officeDocument/2006/relationships/image" Target="../media/image185.jpeg"/><Relationship Id="rId12" Type="http://schemas.openxmlformats.org/officeDocument/2006/relationships/image" Target="../media/image190.jpeg"/><Relationship Id="rId2" Type="http://schemas.openxmlformats.org/officeDocument/2006/relationships/image" Target="../media/image180.jpeg"/><Relationship Id="rId1" Type="http://schemas.openxmlformats.org/officeDocument/2006/relationships/slideLayout" Target="../slideLayouts/slideLayout7.xml"/><Relationship Id="rId6" Type="http://schemas.openxmlformats.org/officeDocument/2006/relationships/image" Target="../media/image184.jpeg"/><Relationship Id="rId11" Type="http://schemas.openxmlformats.org/officeDocument/2006/relationships/image" Target="../media/image189.jpeg"/><Relationship Id="rId5" Type="http://schemas.openxmlformats.org/officeDocument/2006/relationships/image" Target="../media/image183.jpeg"/><Relationship Id="rId10" Type="http://schemas.openxmlformats.org/officeDocument/2006/relationships/image" Target="../media/image188.jpeg"/><Relationship Id="rId4" Type="http://schemas.openxmlformats.org/officeDocument/2006/relationships/image" Target="../media/image182.jpeg"/><Relationship Id="rId9" Type="http://schemas.openxmlformats.org/officeDocument/2006/relationships/image" Target="../media/image187.jpeg"/><Relationship Id="rId14" Type="http://schemas.openxmlformats.org/officeDocument/2006/relationships/image" Target="../media/image69.jpeg"/></Relationships>
</file>

<file path=ppt/slides/_rels/slide92.xml.rels><?xml version="1.0" encoding="UTF-8" standalone="yes"?>
<Relationships xmlns="http://schemas.openxmlformats.org/package/2006/relationships"><Relationship Id="rId8" Type="http://schemas.openxmlformats.org/officeDocument/2006/relationships/slide" Target="slide3.xml"/><Relationship Id="rId3" Type="http://schemas.openxmlformats.org/officeDocument/2006/relationships/image" Target="../media/image191.jpeg"/><Relationship Id="rId7" Type="http://schemas.openxmlformats.org/officeDocument/2006/relationships/image" Target="../media/image195.jpeg"/><Relationship Id="rId2" Type="http://schemas.openxmlformats.org/officeDocument/2006/relationships/image" Target="../media/image180.jpeg"/><Relationship Id="rId1" Type="http://schemas.openxmlformats.org/officeDocument/2006/relationships/slideLayout" Target="../slideLayouts/slideLayout7.xml"/><Relationship Id="rId6" Type="http://schemas.openxmlformats.org/officeDocument/2006/relationships/image" Target="../media/image194.jpeg"/><Relationship Id="rId5" Type="http://schemas.openxmlformats.org/officeDocument/2006/relationships/image" Target="../media/image193.jpeg"/><Relationship Id="rId4" Type="http://schemas.openxmlformats.org/officeDocument/2006/relationships/image" Target="../media/image192.jpeg"/><Relationship Id="rId9" Type="http://schemas.openxmlformats.org/officeDocument/2006/relationships/image" Target="../media/image69.jpeg"/></Relationships>
</file>

<file path=ppt/slides/_rels/slide93.xml.rels><?xml version="1.0" encoding="UTF-8" standalone="yes"?>
<Relationships xmlns="http://schemas.openxmlformats.org/package/2006/relationships"><Relationship Id="rId8" Type="http://schemas.openxmlformats.org/officeDocument/2006/relationships/image" Target="../media/image69.jpeg"/><Relationship Id="rId3" Type="http://schemas.openxmlformats.org/officeDocument/2006/relationships/slide" Target="slide95.xml"/><Relationship Id="rId7" Type="http://schemas.openxmlformats.org/officeDocument/2006/relationships/slide" Target="slide3.xml"/><Relationship Id="rId2" Type="http://schemas.openxmlformats.org/officeDocument/2006/relationships/image" Target="../media/image196.jpeg"/><Relationship Id="rId1" Type="http://schemas.openxmlformats.org/officeDocument/2006/relationships/slideLayout" Target="../slideLayouts/slideLayout7.xml"/><Relationship Id="rId6" Type="http://schemas.openxmlformats.org/officeDocument/2006/relationships/slide" Target="slide94.xml"/><Relationship Id="rId5" Type="http://schemas.openxmlformats.org/officeDocument/2006/relationships/slide" Target="slide93.xml"/><Relationship Id="rId4" Type="http://schemas.openxmlformats.org/officeDocument/2006/relationships/slide" Target="slide96.xml"/></Relationships>
</file>

<file path=ppt/slides/_rels/slide94.xml.rels><?xml version="1.0" encoding="UTF-8" standalone="yes"?>
<Relationships xmlns="http://schemas.openxmlformats.org/package/2006/relationships"><Relationship Id="rId8" Type="http://schemas.openxmlformats.org/officeDocument/2006/relationships/image" Target="../media/image201.jpeg"/><Relationship Id="rId3" Type="http://schemas.openxmlformats.org/officeDocument/2006/relationships/image" Target="../media/image198.jpeg"/><Relationship Id="rId7" Type="http://schemas.openxmlformats.org/officeDocument/2006/relationships/image" Target="../media/image200.jpeg"/><Relationship Id="rId12" Type="http://schemas.openxmlformats.org/officeDocument/2006/relationships/image" Target="../media/image69.jpeg"/><Relationship Id="rId2" Type="http://schemas.openxmlformats.org/officeDocument/2006/relationships/image" Target="../media/image197.jpeg"/><Relationship Id="rId1" Type="http://schemas.openxmlformats.org/officeDocument/2006/relationships/slideLayout" Target="../slideLayouts/slideLayout7.xml"/><Relationship Id="rId6" Type="http://schemas.openxmlformats.org/officeDocument/2006/relationships/image" Target="../media/image45.jpeg"/><Relationship Id="rId11" Type="http://schemas.openxmlformats.org/officeDocument/2006/relationships/slide" Target="slide3.xml"/><Relationship Id="rId5" Type="http://schemas.openxmlformats.org/officeDocument/2006/relationships/image" Target="../media/image199.jpeg"/><Relationship Id="rId10" Type="http://schemas.openxmlformats.org/officeDocument/2006/relationships/image" Target="../media/image203.jpeg"/><Relationship Id="rId4" Type="http://schemas.openxmlformats.org/officeDocument/2006/relationships/image" Target="../media/image44.jpeg"/><Relationship Id="rId9" Type="http://schemas.openxmlformats.org/officeDocument/2006/relationships/image" Target="../media/image202.jpeg"/></Relationships>
</file>

<file path=ppt/slides/_rels/slide95.xml.rels><?xml version="1.0" encoding="UTF-8" standalone="yes"?>
<Relationships xmlns="http://schemas.openxmlformats.org/package/2006/relationships"><Relationship Id="rId8" Type="http://schemas.openxmlformats.org/officeDocument/2006/relationships/image" Target="../media/image199.jpeg"/><Relationship Id="rId3" Type="http://schemas.openxmlformats.org/officeDocument/2006/relationships/image" Target="../media/image204.jpeg"/><Relationship Id="rId7" Type="http://schemas.openxmlformats.org/officeDocument/2006/relationships/image" Target="../media/image208.jpeg"/><Relationship Id="rId12" Type="http://schemas.openxmlformats.org/officeDocument/2006/relationships/image" Target="../media/image69.jpeg"/><Relationship Id="rId2" Type="http://schemas.openxmlformats.org/officeDocument/2006/relationships/image" Target="../media/image197.jpeg"/><Relationship Id="rId1" Type="http://schemas.openxmlformats.org/officeDocument/2006/relationships/slideLayout" Target="../slideLayouts/slideLayout7.xml"/><Relationship Id="rId6" Type="http://schemas.openxmlformats.org/officeDocument/2006/relationships/image" Target="../media/image207.jpeg"/><Relationship Id="rId11" Type="http://schemas.openxmlformats.org/officeDocument/2006/relationships/slide" Target="slide3.xml"/><Relationship Id="rId5" Type="http://schemas.openxmlformats.org/officeDocument/2006/relationships/image" Target="../media/image206.jpeg"/><Relationship Id="rId10" Type="http://schemas.openxmlformats.org/officeDocument/2006/relationships/image" Target="../media/image210.jpeg"/><Relationship Id="rId4" Type="http://schemas.openxmlformats.org/officeDocument/2006/relationships/image" Target="../media/image205.jpeg"/><Relationship Id="rId9" Type="http://schemas.openxmlformats.org/officeDocument/2006/relationships/image" Target="../media/image209.jpeg"/></Relationships>
</file>

<file path=ppt/slides/_rels/slide96.xml.rels><?xml version="1.0" encoding="UTF-8" standalone="yes"?>
<Relationships xmlns="http://schemas.openxmlformats.org/package/2006/relationships"><Relationship Id="rId8" Type="http://schemas.openxmlformats.org/officeDocument/2006/relationships/image" Target="../media/image216.jpeg"/><Relationship Id="rId3" Type="http://schemas.openxmlformats.org/officeDocument/2006/relationships/image" Target="../media/image211.jpeg"/><Relationship Id="rId7" Type="http://schemas.openxmlformats.org/officeDocument/2006/relationships/image" Target="../media/image215.jpeg"/><Relationship Id="rId2" Type="http://schemas.openxmlformats.org/officeDocument/2006/relationships/image" Target="../media/image197.jpeg"/><Relationship Id="rId1" Type="http://schemas.openxmlformats.org/officeDocument/2006/relationships/slideLayout" Target="../slideLayouts/slideLayout7.xml"/><Relationship Id="rId6" Type="http://schemas.openxmlformats.org/officeDocument/2006/relationships/image" Target="../media/image214.jpeg"/><Relationship Id="rId11" Type="http://schemas.openxmlformats.org/officeDocument/2006/relationships/image" Target="../media/image69.jpeg"/><Relationship Id="rId5" Type="http://schemas.openxmlformats.org/officeDocument/2006/relationships/image" Target="../media/image213.jpeg"/><Relationship Id="rId10" Type="http://schemas.openxmlformats.org/officeDocument/2006/relationships/slide" Target="slide3.xml"/><Relationship Id="rId4" Type="http://schemas.openxmlformats.org/officeDocument/2006/relationships/image" Target="../media/image212.jpeg"/><Relationship Id="rId9" Type="http://schemas.openxmlformats.org/officeDocument/2006/relationships/image" Target="../media/image217.jpeg"/></Relationships>
</file>

<file path=ppt/slides/_rels/slide97.xml.rels><?xml version="1.0" encoding="UTF-8" standalone="yes"?>
<Relationships xmlns="http://schemas.openxmlformats.org/package/2006/relationships"><Relationship Id="rId8" Type="http://schemas.openxmlformats.org/officeDocument/2006/relationships/image" Target="../media/image222.jpeg"/><Relationship Id="rId3" Type="http://schemas.openxmlformats.org/officeDocument/2006/relationships/image" Target="../media/image218.jpeg"/><Relationship Id="rId7" Type="http://schemas.openxmlformats.org/officeDocument/2006/relationships/image" Target="../media/image221.jpeg"/><Relationship Id="rId2" Type="http://schemas.openxmlformats.org/officeDocument/2006/relationships/image" Target="../media/image197.jpeg"/><Relationship Id="rId1" Type="http://schemas.openxmlformats.org/officeDocument/2006/relationships/slideLayout" Target="../slideLayouts/slideLayout7.xml"/><Relationship Id="rId6" Type="http://schemas.openxmlformats.org/officeDocument/2006/relationships/image" Target="../media/image220.jpeg"/><Relationship Id="rId5" Type="http://schemas.openxmlformats.org/officeDocument/2006/relationships/image" Target="../media/image52.jpeg"/><Relationship Id="rId10" Type="http://schemas.openxmlformats.org/officeDocument/2006/relationships/image" Target="../media/image69.jpeg"/><Relationship Id="rId4" Type="http://schemas.openxmlformats.org/officeDocument/2006/relationships/image" Target="../media/image219.jpeg"/><Relationship Id="rId9" Type="http://schemas.openxmlformats.org/officeDocument/2006/relationships/slide" Target="slide3.xml"/></Relationships>
</file>

<file path=ppt/slides/_rels/slide98.xml.rels><?xml version="1.0" encoding="UTF-8" standalone="yes"?>
<Relationships xmlns="http://schemas.openxmlformats.org/package/2006/relationships"><Relationship Id="rId3" Type="http://schemas.openxmlformats.org/officeDocument/2006/relationships/slide" Target="slide98.xml"/><Relationship Id="rId7" Type="http://schemas.openxmlformats.org/officeDocument/2006/relationships/image" Target="../media/image69.jpeg"/><Relationship Id="rId2" Type="http://schemas.openxmlformats.org/officeDocument/2006/relationships/image" Target="../media/image223.jpeg"/><Relationship Id="rId1" Type="http://schemas.openxmlformats.org/officeDocument/2006/relationships/slideLayout" Target="../slideLayouts/slideLayout7.xml"/><Relationship Id="rId6" Type="http://schemas.openxmlformats.org/officeDocument/2006/relationships/slide" Target="slide3.xml"/><Relationship Id="rId5" Type="http://schemas.openxmlformats.org/officeDocument/2006/relationships/slide" Target="slide100.xml"/><Relationship Id="rId4" Type="http://schemas.openxmlformats.org/officeDocument/2006/relationships/slide" Target="slide99.xml"/></Relationships>
</file>

<file path=ppt/slides/_rels/slide99.xml.rels><?xml version="1.0" encoding="UTF-8" standalone="yes"?>
<Relationships xmlns="http://schemas.openxmlformats.org/package/2006/relationships"><Relationship Id="rId8" Type="http://schemas.openxmlformats.org/officeDocument/2006/relationships/image" Target="../media/image229.jpeg"/><Relationship Id="rId3" Type="http://schemas.openxmlformats.org/officeDocument/2006/relationships/image" Target="../media/image224.jpeg"/><Relationship Id="rId7" Type="http://schemas.openxmlformats.org/officeDocument/2006/relationships/image" Target="../media/image228.jpeg"/><Relationship Id="rId12" Type="http://schemas.openxmlformats.org/officeDocument/2006/relationships/image" Target="../media/image69.jpeg"/><Relationship Id="rId2" Type="http://schemas.openxmlformats.org/officeDocument/2006/relationships/image" Target="../media/image223.jpeg"/><Relationship Id="rId1" Type="http://schemas.openxmlformats.org/officeDocument/2006/relationships/slideLayout" Target="../slideLayouts/slideLayout7.xml"/><Relationship Id="rId6" Type="http://schemas.openxmlformats.org/officeDocument/2006/relationships/image" Target="../media/image227.jpeg"/><Relationship Id="rId11" Type="http://schemas.openxmlformats.org/officeDocument/2006/relationships/slide" Target="slide3.xml"/><Relationship Id="rId5" Type="http://schemas.openxmlformats.org/officeDocument/2006/relationships/image" Target="../media/image226.jpeg"/><Relationship Id="rId10" Type="http://schemas.openxmlformats.org/officeDocument/2006/relationships/image" Target="../media/image231.jpeg"/><Relationship Id="rId4" Type="http://schemas.openxmlformats.org/officeDocument/2006/relationships/image" Target="../media/image225.jpeg"/><Relationship Id="rId9" Type="http://schemas.openxmlformats.org/officeDocument/2006/relationships/image" Target="../media/image230.jpeg"/></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graphicFrame>
        <p:nvGraphicFramePr>
          <p:cNvPr id="5" name="Tableau 4"/>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8928992"/>
              </a:tblGrid>
              <a:tr h="6336704">
                <a:tc>
                  <a:txBody>
                    <a:bodyPr/>
                    <a:lstStyle/>
                    <a:p>
                      <a:endParaRPr lang="fr-FR"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blipFill>
                      <a:blip r:embed="rId4"/>
                      <a:stretch>
                        <a:fillRect/>
                      </a:stretch>
                    </a:blipFill>
                  </a:tcPr>
                </a:tc>
              </a:tr>
            </a:tbl>
          </a:graphicData>
        </a:graphic>
      </p:graphicFrame>
      <p:graphicFrame>
        <p:nvGraphicFramePr>
          <p:cNvPr id="6" name="Tableau 5"/>
          <p:cNvGraphicFramePr>
            <a:graphicFrameLocks noGrp="1"/>
          </p:cNvGraphicFramePr>
          <p:nvPr/>
        </p:nvGraphicFramePr>
        <p:xfrm>
          <a:off x="1979712" y="836712"/>
          <a:ext cx="5256584" cy="518160"/>
        </p:xfrm>
        <a:graphic>
          <a:graphicData uri="http://schemas.openxmlformats.org/drawingml/2006/table">
            <a:tbl>
              <a:tblPr firstRow="1" bandRow="1">
                <a:tableStyleId>{5C22544A-7EE6-4342-B048-85BDC9FD1C3A}</a:tableStyleId>
              </a:tblPr>
              <a:tblGrid>
                <a:gridCol w="5256584"/>
              </a:tblGrid>
              <a:tr h="50405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LE   GUIDE   DE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r>
            </a:tbl>
          </a:graphicData>
        </a:graphic>
      </p:graphicFrame>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Image 10" descr="cadre.jpg"/>
          <p:cNvPicPr>
            <a:picLocks noChangeAspect="1"/>
          </p:cNvPicPr>
          <p:nvPr/>
        </p:nvPicPr>
        <p:blipFill>
          <a:blip r:embed="rId2" cstate="print"/>
          <a:stretch>
            <a:fillRect/>
          </a:stretch>
        </p:blipFill>
        <p:spPr>
          <a:xfrm>
            <a:off x="0" y="0"/>
            <a:ext cx="9144000" cy="6857999"/>
          </a:xfrm>
          <a:prstGeom prst="rect">
            <a:avLst/>
          </a:prstGeom>
        </p:spPr>
      </p:pic>
      <p:graphicFrame>
        <p:nvGraphicFramePr>
          <p:cNvPr id="6" name="Tableau 5"/>
          <p:cNvGraphicFramePr>
            <a:graphicFrameLocks noGrp="1"/>
          </p:cNvGraphicFramePr>
          <p:nvPr/>
        </p:nvGraphicFramePr>
        <p:xfrm>
          <a:off x="107504" y="404664"/>
          <a:ext cx="8928992" cy="6336705"/>
        </p:xfrm>
        <a:graphic>
          <a:graphicData uri="http://schemas.openxmlformats.org/drawingml/2006/table">
            <a:tbl>
              <a:tblPr firstRow="1" bandRow="1">
                <a:tableStyleId>{5C22544A-7EE6-4342-B048-85BDC9FD1C3A}</a:tableStyleId>
              </a:tblPr>
              <a:tblGrid>
                <a:gridCol w="1584000"/>
                <a:gridCol w="7344992"/>
              </a:tblGrid>
              <a:tr h="2112235">
                <a:tc>
                  <a:txBody>
                    <a:bodyPr/>
                    <a:lstStyle/>
                    <a:p>
                      <a:endParaRPr lang="fr-FR" dirty="0">
                        <a:solidFill>
                          <a:schemeClr val="bg1"/>
                        </a:solidFill>
                      </a:endParaRPr>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c>
                  <a:txBody>
                    <a:bodyPr/>
                    <a:lstStyle/>
                    <a:p>
                      <a:r>
                        <a:rPr lang="fr-FR" b="0" dirty="0" smtClean="0">
                          <a:solidFill>
                            <a:schemeClr val="tx1"/>
                          </a:solidFill>
                          <a:latin typeface="Freestyle Script" pitchFamily="66" charset="0"/>
                        </a:rPr>
                        <a:t>Bruce est le capitaine du Bamboo, navire qui accoste à Maupiti au</a:t>
                      </a:r>
                      <a:r>
                        <a:rPr lang="fr-FR" b="0" baseline="0" dirty="0" smtClean="0">
                          <a:solidFill>
                            <a:schemeClr val="tx1"/>
                          </a:solidFill>
                          <a:latin typeface="Freestyle Script" pitchFamily="66" charset="0"/>
                        </a:rPr>
                        <a:t> matin du 31 janvier. Il n’aime pas les noirs.</a:t>
                      </a:r>
                    </a:p>
                    <a:p>
                      <a:r>
                        <a:rPr lang="fr-FR" b="0" baseline="0" dirty="0" smtClean="0">
                          <a:solidFill>
                            <a:schemeClr val="tx1"/>
                          </a:solidFill>
                          <a:latin typeface="Freestyle Script" pitchFamily="66" charset="0"/>
                        </a:rPr>
                        <a:t>Il passe la plupart du temps dans sa cabine à fumer de l’opium ce qui le rend inapte à la navigation.</a:t>
                      </a:r>
                    </a:p>
                    <a:p>
                      <a:r>
                        <a:rPr lang="fr-FR" b="0" baseline="0" dirty="0" smtClean="0">
                          <a:solidFill>
                            <a:schemeClr val="tx1"/>
                          </a:solidFill>
                          <a:latin typeface="Freestyle Script" pitchFamily="66" charset="0"/>
                        </a:rPr>
                        <a:t>Il ne se rend pas compte que le Bamboo est utilisé pour faire du traffic d’armes ni de la présence de Lucie à bord.</a:t>
                      </a:r>
                    </a:p>
                    <a:p>
                      <a:r>
                        <a:rPr lang="fr-FR" b="0" baseline="0" dirty="0" smtClean="0">
                          <a:solidFill>
                            <a:schemeClr val="tx1"/>
                          </a:solidFill>
                          <a:latin typeface="Freestyle Script" pitchFamily="66" charset="0"/>
                        </a:rPr>
                        <a:t>Il met l’argent et reçoit la drogue de Marie dans le creux de l’arbre de la plage sud. </a:t>
                      </a:r>
                    </a:p>
                    <a:p>
                      <a:r>
                        <a:rPr lang="fr-FR" b="0" baseline="0" dirty="0" smtClean="0">
                          <a:solidFill>
                            <a:schemeClr val="tx1"/>
                          </a:solidFill>
                          <a:latin typeface="Freestyle Script" pitchFamily="66" charset="0"/>
                        </a:rPr>
                        <a:t>Bruce passe l’essentiel des 2 jours à déambuler, en état de manque, sans comprendre pourquoi il n’a pas reçu l’opium.</a:t>
                      </a:r>
                    </a:p>
                    <a:p>
                      <a:r>
                        <a:rPr lang="fr-FR" b="0" baseline="0" dirty="0" smtClean="0">
                          <a:solidFill>
                            <a:schemeClr val="tx1"/>
                          </a:solidFill>
                          <a:latin typeface="Freestyle Script" pitchFamily="66" charset="0"/>
                        </a:rPr>
                        <a:t>Il n’aide pas à sortir le cadavre de Juste de l’eau. </a:t>
                      </a:r>
                    </a:p>
                    <a:p>
                      <a:r>
                        <a:rPr lang="fr-FR" b="0" baseline="0" dirty="0" smtClean="0">
                          <a:solidFill>
                            <a:schemeClr val="tx1"/>
                          </a:solidFill>
                          <a:latin typeface="Freestyle Script" pitchFamily="66" charset="0"/>
                        </a:rPr>
                        <a:t>Bruce découvre le cadavre de Marie.</a:t>
                      </a:r>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4"/>
                      <a:tile tx="0" ty="0" sx="100000" sy="100000" flip="none" algn="tl"/>
                    </a:blipFill>
                  </a:tcPr>
                </a:tc>
              </a:tr>
              <a:tr h="2112235">
                <a:tc>
                  <a:txBody>
                    <a:bodyPr/>
                    <a:lstStyle/>
                    <a:p>
                      <a:endParaRPr lang="fr-FR" b="0" dirty="0">
                        <a:solidFill>
                          <a:schemeClr val="bg1"/>
                        </a:solidFill>
                      </a:endParaRPr>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c>
                  <a:txBody>
                    <a:bodyPr/>
                    <a:lstStyle/>
                    <a:p>
                      <a:r>
                        <a:rPr lang="fr-FR" b="0" dirty="0" smtClean="0">
                          <a:latin typeface="Freestyle Script" pitchFamily="66" charset="0"/>
                        </a:rPr>
                        <a:t>Chris est un agent secret britannique qui se fait passer pour un marin du Bamboo bien que tout le monde le</a:t>
                      </a:r>
                      <a:r>
                        <a:rPr lang="fr-FR" b="0" baseline="0" dirty="0" smtClean="0">
                          <a:latin typeface="Freestyle Script" pitchFamily="66" charset="0"/>
                        </a:rPr>
                        <a:t> soupçonne d’être flic. Il est probablement le personnage le moins apprécie sur l’île car il passe ses 2 jours à fouiner partout.</a:t>
                      </a:r>
                    </a:p>
                    <a:p>
                      <a:r>
                        <a:rPr lang="fr-FR" b="0" baseline="0" dirty="0" smtClean="0">
                          <a:latin typeface="Freestyle Script" pitchFamily="66" charset="0"/>
                        </a:rPr>
                        <a:t>Il  est venu enquêter sur la disparition de l’agent 0012 qui s’occupait d’un traffic d’armes à destination des Seychelles et qui passait par Maupiti. Les armes seraient livrées par une « Dame en Noir » pour le compte de « Menelik ».</a:t>
                      </a:r>
                    </a:p>
                    <a:p>
                      <a:r>
                        <a:rPr lang="fr-FR" b="0" baseline="0" dirty="0" smtClean="0">
                          <a:latin typeface="Freestyle Script" pitchFamily="66" charset="0"/>
                        </a:rPr>
                        <a:t>C’est lui qui découvre le cadavre de Juste.</a:t>
                      </a:r>
                    </a:p>
                    <a:p>
                      <a:r>
                        <a:rPr lang="fr-FR" b="0" dirty="0" smtClean="0">
                          <a:latin typeface="Freestyle Script" pitchFamily="66" charset="0"/>
                        </a:rPr>
                        <a:t>Il est</a:t>
                      </a:r>
                      <a:r>
                        <a:rPr lang="fr-FR" b="0" baseline="0" dirty="0" smtClean="0">
                          <a:latin typeface="Freestyle Script" pitchFamily="66" charset="0"/>
                        </a:rPr>
                        <a:t> le seul à comprendre ce que renferme le caisson étanche et doute de l’identité du corps de la plage sud.</a:t>
                      </a:r>
                    </a:p>
                    <a:p>
                      <a:r>
                        <a:rPr lang="fr-FR" b="0" baseline="0" dirty="0" smtClean="0">
                          <a:latin typeface="Freestyle Script" pitchFamily="66" charset="0"/>
                        </a:rPr>
                        <a:t>Il est la véritable cible des coups de feu le 1</a:t>
                      </a:r>
                      <a:r>
                        <a:rPr lang="fr-FR" b="0" baseline="30000" dirty="0" smtClean="0">
                          <a:latin typeface="Freestyle Script" pitchFamily="66" charset="0"/>
                        </a:rPr>
                        <a:t>er</a:t>
                      </a:r>
                      <a:r>
                        <a:rPr lang="fr-FR" b="0" baseline="0" dirty="0" smtClean="0">
                          <a:latin typeface="Freestyle Script" pitchFamily="66" charset="0"/>
                        </a:rPr>
                        <a:t> février. Chris est le seul personnage qu’on ne peut soudoyer.</a:t>
                      </a:r>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6"/>
                      <a:tile tx="0" ty="0" sx="100000" sy="100000" flip="none" algn="tl"/>
                    </a:blipFill>
                  </a:tcPr>
                </a:tc>
              </a:tr>
              <a:tr h="2112235">
                <a:tc>
                  <a:txBody>
                    <a:bodyPr/>
                    <a:lstStyle/>
                    <a:p>
                      <a:endParaRPr lang="fr-FR" dirty="0">
                        <a:solidFill>
                          <a:schemeClr val="bg1"/>
                        </a:solidFill>
                      </a:endParaRPr>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7"/>
                      <a:stretch>
                        <a:fillRect/>
                      </a:stretch>
                    </a:blipFill>
                  </a:tcPr>
                </a:tc>
                <a:tc>
                  <a:txBody>
                    <a:bodyPr/>
                    <a:lstStyle/>
                    <a:p>
                      <a:r>
                        <a:rPr lang="fr-FR" b="0" dirty="0" smtClean="0">
                          <a:latin typeface="Freestyle Script" pitchFamily="66" charset="0"/>
                        </a:rPr>
                        <a:t>Jérome Lange est un détective</a:t>
                      </a:r>
                      <a:r>
                        <a:rPr lang="fr-FR" b="0" baseline="0" dirty="0" smtClean="0">
                          <a:latin typeface="Freestyle Script" pitchFamily="66" charset="0"/>
                        </a:rPr>
                        <a:t> français rendu célèbre par la résolution du mystère lié à l’affaire du Manoir de Mortevielle en février 1951.</a:t>
                      </a:r>
                    </a:p>
                    <a:p>
                      <a:r>
                        <a:rPr lang="fr-FR" b="0" baseline="0" dirty="0" smtClean="0">
                          <a:latin typeface="Freestyle Script" pitchFamily="66" charset="0"/>
                        </a:rPr>
                        <a:t>Le 24 janvier 1954, alors qu’il se trouve à Madagascar il reçoit une lettre de Max, ami et majordome au manoir.</a:t>
                      </a:r>
                    </a:p>
                    <a:p>
                      <a:r>
                        <a:rPr lang="fr-FR" b="0" baseline="0" dirty="0" smtClean="0">
                          <a:latin typeface="Freestyle Script" pitchFamily="66" charset="0"/>
                        </a:rPr>
                        <a:t>De passage à Sukiya au Japon il a parlé des exploits du détective à son hôte, maître Sato, qui souhaite l’inviter chez lui.</a:t>
                      </a:r>
                    </a:p>
                    <a:p>
                      <a:r>
                        <a:rPr lang="fr-FR" b="0" baseline="0" dirty="0" smtClean="0">
                          <a:latin typeface="Freestyle Script" pitchFamily="66" charset="0"/>
                        </a:rPr>
                        <a:t>Grâce à l’aide d’un ami, Duhamel, Jérome Lange embarque à bord du Brisban direction le Japon mais l’annonce d’un cyclone l’oblige à s’arrêter à Maupiti. </a:t>
                      </a:r>
                    </a:p>
                    <a:p>
                      <a:r>
                        <a:rPr lang="fr-FR" b="0" baseline="0" dirty="0" smtClean="0">
                          <a:latin typeface="Freestyle Script" pitchFamily="66" charset="0"/>
                        </a:rPr>
                        <a:t>C’est là, au petit matin, qu’il apprendra la disparition de Marie.</a:t>
                      </a:r>
                      <a:endParaRPr lang="fr-FR" b="0" dirty="0">
                        <a:latin typeface="Freestyle Script" pitchFamily="66" charset="0"/>
                      </a:endParaRPr>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4"/>
                      <a:tile tx="0" ty="0" sx="100000" sy="100000" flip="none" algn="tl"/>
                    </a:blipFill>
                  </a:tcPr>
                </a:tc>
              </a:tr>
            </a:tbl>
          </a:graphicData>
        </a:graphic>
      </p:graphicFrame>
      <p:sp>
        <p:nvSpPr>
          <p:cNvPr id="7" name="ZoneTexte 6"/>
          <p:cNvSpPr txBox="1"/>
          <p:nvPr/>
        </p:nvSpPr>
        <p:spPr>
          <a:xfrm>
            <a:off x="899592" y="404664"/>
            <a:ext cx="792088" cy="369332"/>
          </a:xfrm>
          <a:prstGeom prst="rect">
            <a:avLst/>
          </a:prstGeom>
          <a:noFill/>
        </p:spPr>
        <p:txBody>
          <a:bodyPr wrap="square" rtlCol="0" anchor="ctr">
            <a:spAutoFit/>
          </a:bodyPr>
          <a:lstStyle/>
          <a:p>
            <a:pPr algn="r"/>
            <a:r>
              <a:rPr lang="fr-FR" b="1" dirty="0" smtClean="0">
                <a:solidFill>
                  <a:schemeClr val="bg1"/>
                </a:solidFill>
                <a:latin typeface="Freestyle Script" pitchFamily="66" charset="0"/>
              </a:rPr>
              <a:t>BRUCE</a:t>
            </a:r>
            <a:endParaRPr lang="fr-FR" b="1" dirty="0">
              <a:solidFill>
                <a:schemeClr val="bg1"/>
              </a:solidFill>
              <a:latin typeface="Freestyle Script" pitchFamily="66" charset="0"/>
            </a:endParaRPr>
          </a:p>
        </p:txBody>
      </p:sp>
      <p:sp>
        <p:nvSpPr>
          <p:cNvPr id="8" name="ZoneTexte 7"/>
          <p:cNvSpPr txBox="1"/>
          <p:nvPr/>
        </p:nvSpPr>
        <p:spPr>
          <a:xfrm>
            <a:off x="971600" y="2492896"/>
            <a:ext cx="720080" cy="369332"/>
          </a:xfrm>
          <a:prstGeom prst="rect">
            <a:avLst/>
          </a:prstGeom>
          <a:noFill/>
        </p:spPr>
        <p:txBody>
          <a:bodyPr wrap="square" rtlCol="0" anchor="ctr">
            <a:spAutoFit/>
          </a:bodyPr>
          <a:lstStyle/>
          <a:p>
            <a:pPr algn="r"/>
            <a:r>
              <a:rPr lang="fr-FR" b="1" dirty="0" smtClean="0">
                <a:solidFill>
                  <a:schemeClr val="bg1"/>
                </a:solidFill>
                <a:latin typeface="Freestyle Script" pitchFamily="66" charset="0"/>
              </a:rPr>
              <a:t>CHRIS</a:t>
            </a:r>
            <a:endParaRPr lang="fr-FR" b="1" dirty="0">
              <a:solidFill>
                <a:schemeClr val="bg1"/>
              </a:solidFill>
              <a:latin typeface="Freestyle Script" pitchFamily="66" charset="0"/>
            </a:endParaRPr>
          </a:p>
        </p:txBody>
      </p:sp>
      <p:sp>
        <p:nvSpPr>
          <p:cNvPr id="9" name="ZoneTexte 8"/>
          <p:cNvSpPr txBox="1"/>
          <p:nvPr/>
        </p:nvSpPr>
        <p:spPr>
          <a:xfrm>
            <a:off x="755576" y="4581128"/>
            <a:ext cx="936104" cy="369332"/>
          </a:xfrm>
          <a:prstGeom prst="rect">
            <a:avLst/>
          </a:prstGeom>
          <a:noFill/>
        </p:spPr>
        <p:txBody>
          <a:bodyPr wrap="square" rtlCol="0" anchor="ctr">
            <a:spAutoFit/>
          </a:bodyPr>
          <a:lstStyle/>
          <a:p>
            <a:pPr algn="r"/>
            <a:r>
              <a:rPr lang="fr-FR" b="1" dirty="0" smtClean="0">
                <a:solidFill>
                  <a:schemeClr val="bg1"/>
                </a:solidFill>
                <a:latin typeface="Freestyle Script" pitchFamily="66" charset="0"/>
              </a:rPr>
              <a:t>JEROME</a:t>
            </a:r>
            <a:endParaRPr lang="fr-FR" b="1" dirty="0">
              <a:solidFill>
                <a:schemeClr val="bg1"/>
              </a:solidFill>
              <a:latin typeface="Freestyle Script" pitchFamily="66" charset="0"/>
            </a:endParaRPr>
          </a:p>
        </p:txBody>
      </p:sp>
      <p:sp>
        <p:nvSpPr>
          <p:cNvPr id="10" name="Ellipse 9">
            <a:hlinkClick r:id="rId8" action="ppaction://hlinksldjump"/>
          </p:cNvPr>
          <p:cNvSpPr/>
          <p:nvPr/>
        </p:nvSpPr>
        <p:spPr>
          <a:xfrm>
            <a:off x="0" y="-27384"/>
            <a:ext cx="539552" cy="404664"/>
          </a:xfrm>
          <a:prstGeom prst="ellipse">
            <a:avLst/>
          </a:prstGeom>
          <a:blipFill dpi="0" rotWithShape="1">
            <a:blip r:embed="rId9"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ZoneTexte 12"/>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PERSONNAGES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Image 10" descr="chezroy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1368152"/>
                <a:gridCol w="2952328"/>
                <a:gridCol w="1512168"/>
                <a:gridCol w="3096344"/>
              </a:tblGrid>
              <a:tr h="2064229">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3"/>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Bracelet</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Regarder : Un bracelet en ivoire avec un fermoir en or.</a:t>
                      </a:r>
                    </a:p>
                    <a:p>
                      <a:pPr algn="ctr"/>
                      <a:r>
                        <a:rPr lang="fr-FR" sz="2000" b="0" kern="1200" dirty="0" smtClean="0">
                          <a:solidFill>
                            <a:srgbClr val="FF0000"/>
                          </a:solidFill>
                          <a:latin typeface="Freestyle Script" pitchFamily="66" charset="0"/>
                          <a:ea typeface="+mn-ea"/>
                          <a:cs typeface="+mn-cs"/>
                        </a:rPr>
                        <a:t>Appartient à Lucie</a:t>
                      </a:r>
                      <a:endParaRPr lang="fr-FR" sz="2000" b="0" dirty="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C89E60"/>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4"/>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Diamant</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Regarder : Un diamant très pur taillé en émeraude.</a:t>
                      </a:r>
                    </a:p>
                    <a:p>
                      <a:pPr algn="ctr"/>
                      <a:r>
                        <a:rPr lang="fr-FR" sz="2000" b="0" kern="1200" dirty="0" smtClean="0">
                          <a:solidFill>
                            <a:srgbClr val="FF0000"/>
                          </a:solidFill>
                          <a:latin typeface="Freestyle Script" pitchFamily="66" charset="0"/>
                          <a:ea typeface="+mn-ea"/>
                          <a:cs typeface="+mn-cs"/>
                        </a:rPr>
                        <a:t>Appartient à Roy</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FF0000"/>
                          </a:solidFill>
                          <a:latin typeface="Freestyle Script" pitchFamily="66" charset="0"/>
                        </a:rPr>
                        <a:t>Disparaît à 02:00 le 01/02</a:t>
                      </a: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C89E60"/>
                    </a:solidFill>
                  </a:tcPr>
                </a:tc>
              </a:tr>
              <a:tr h="2136237">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5"/>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Rasoir</a:t>
                      </a:r>
                    </a:p>
                    <a:p>
                      <a:pPr algn="ct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Toucher : Le fil de la lame est net et tranchant comme un scalpel.</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Roy</a:t>
                      </a:r>
                      <a:endParaRPr lang="fr-FR" sz="2000" b="0" dirty="0" smtClean="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E1CAA9"/>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6"/>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Feuille</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rgbClr val="FF0000"/>
                          </a:solidFill>
                          <a:latin typeface="Freestyle Script" pitchFamily="66" charset="0"/>
                          <a:ea typeface="+mn-ea"/>
                          <a:cs typeface="+mn-cs"/>
                        </a:rPr>
                        <a:t>Provient du piano</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FF0000"/>
                          </a:solidFill>
                          <a:latin typeface="Freestyle Script" pitchFamily="66" charset="0"/>
                        </a:rPr>
                        <a:t>Apparaît à 02:00 le 01/02</a:t>
                      </a: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E1CAA9"/>
                    </a:solidFill>
                  </a:tcPr>
                </a:tc>
              </a:tr>
              <a:tr h="2136238">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7"/>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Cent</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R: Une pièce d’un cent en nickel.</a:t>
                      </a: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C89E60"/>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8"/>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a:t>
                      </a:r>
                      <a:r>
                        <a:rPr lang="fr-FR" sz="2000" b="0" kern="1200" baseline="0" dirty="0" smtClean="0">
                          <a:solidFill>
                            <a:schemeClr val="bg2">
                              <a:lumMod val="10000"/>
                            </a:schemeClr>
                          </a:solidFill>
                          <a:latin typeface="Freestyle Script" pitchFamily="66" charset="0"/>
                          <a:ea typeface="+mn-ea"/>
                          <a:cs typeface="+mn-cs"/>
                        </a:rPr>
                        <a:t> L</a:t>
                      </a:r>
                      <a:r>
                        <a:rPr lang="fr-FR" sz="2000" b="0" kern="1200" dirty="0" smtClean="0">
                          <a:solidFill>
                            <a:schemeClr val="bg2">
                              <a:lumMod val="10000"/>
                            </a:schemeClr>
                          </a:solidFill>
                          <a:latin typeface="Freestyle Script" pitchFamily="66" charset="0"/>
                          <a:ea typeface="+mn-ea"/>
                          <a:cs typeface="+mn-cs"/>
                        </a:rPr>
                        <a:t>es Echecs’</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Regarder : « Les échecs en 52 parties »</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Marie</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Roy revendique sa possession</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FF0000"/>
                          </a:solidFill>
                          <a:latin typeface="Freestyle Script" pitchFamily="66" charset="0"/>
                        </a:rPr>
                        <a:t>Apparaît à 01:30 le 01/02</a:t>
                      </a: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C89E60"/>
                    </a:solidFill>
                  </a:tcPr>
                </a:tc>
              </a:tr>
            </a:tbl>
          </a:graphicData>
        </a:graphic>
      </p:graphicFrame>
      <p:sp>
        <p:nvSpPr>
          <p:cNvPr id="5" name="Ellipse 4"/>
          <p:cNvSpPr/>
          <p:nvPr/>
        </p:nvSpPr>
        <p:spPr>
          <a:xfrm>
            <a:off x="4499992" y="472514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X</a:t>
            </a:r>
            <a:endParaRPr lang="fr-FR" dirty="0"/>
          </a:p>
        </p:txBody>
      </p:sp>
      <p:sp>
        <p:nvSpPr>
          <p:cNvPr id="6" name="Ellipse 5"/>
          <p:cNvSpPr/>
          <p:nvPr/>
        </p:nvSpPr>
        <p:spPr>
          <a:xfrm>
            <a:off x="179512" y="256490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8</a:t>
            </a:r>
            <a:endParaRPr lang="fr-FR" dirty="0"/>
          </a:p>
        </p:txBody>
      </p:sp>
      <p:sp>
        <p:nvSpPr>
          <p:cNvPr id="7" name="Ellipse 6"/>
          <p:cNvSpPr/>
          <p:nvPr/>
        </p:nvSpPr>
        <p:spPr>
          <a:xfrm>
            <a:off x="179512" y="472514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8</a:t>
            </a:r>
            <a:endParaRPr lang="fr-FR" dirty="0"/>
          </a:p>
        </p:txBody>
      </p:sp>
      <p:sp>
        <p:nvSpPr>
          <p:cNvPr id="8" name="Ellipse 7"/>
          <p:cNvSpPr/>
          <p:nvPr/>
        </p:nvSpPr>
        <p:spPr>
          <a:xfrm>
            <a:off x="4499992"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8</a:t>
            </a:r>
            <a:endParaRPr lang="fr-FR" dirty="0"/>
          </a:p>
        </p:txBody>
      </p:sp>
      <p:sp>
        <p:nvSpPr>
          <p:cNvPr id="9" name="Ellipse 8"/>
          <p:cNvSpPr/>
          <p:nvPr/>
        </p:nvSpPr>
        <p:spPr>
          <a:xfrm>
            <a:off x="179512"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7</a:t>
            </a:r>
            <a:endParaRPr lang="fr-FR" dirty="0"/>
          </a:p>
        </p:txBody>
      </p:sp>
      <p:sp>
        <p:nvSpPr>
          <p:cNvPr id="10" name="Ellipse 9"/>
          <p:cNvSpPr/>
          <p:nvPr/>
        </p:nvSpPr>
        <p:spPr>
          <a:xfrm>
            <a:off x="4499992" y="256490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9</a:t>
            </a:r>
            <a:endParaRPr lang="fr-FR" dirty="0"/>
          </a:p>
        </p:txBody>
      </p:sp>
      <p:sp>
        <p:nvSpPr>
          <p:cNvPr id="12" name="Ellipse 11">
            <a:hlinkClick r:id="rId9" action="ppaction://hlinksldjump"/>
          </p:cNvPr>
          <p:cNvSpPr/>
          <p:nvPr/>
        </p:nvSpPr>
        <p:spPr>
          <a:xfrm>
            <a:off x="0" y="0"/>
            <a:ext cx="539552" cy="404664"/>
          </a:xfrm>
          <a:prstGeom prst="ellipse">
            <a:avLst/>
          </a:prstGeom>
          <a:blipFill dpi="0" rotWithShape="1">
            <a:blip r:embed="rId10"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ZoneTexte 12"/>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ROY</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chezroy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404664"/>
          <a:ext cx="8928992" cy="5616624"/>
        </p:xfrm>
        <a:graphic>
          <a:graphicData uri="http://schemas.openxmlformats.org/drawingml/2006/table">
            <a:tbl>
              <a:tblPr firstRow="1" bandRow="1">
                <a:tableStyleId>{5C22544A-7EE6-4342-B048-85BDC9FD1C3A}</a:tableStyleId>
              </a:tblPr>
              <a:tblGrid>
                <a:gridCol w="4464496"/>
                <a:gridCol w="4464496"/>
              </a:tblGrid>
              <a:tr h="2808312">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3"/>
                      <a:stretch>
                        <a:fillRect/>
                      </a:stretch>
                    </a:blip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4"/>
                      <a:stretch>
                        <a:fillRect/>
                      </a:stretch>
                    </a:blipFill>
                  </a:tcPr>
                </a:tc>
              </a:tr>
              <a:tr h="2808312">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5"/>
                      <a:stretch>
                        <a:fillRect/>
                      </a:stretch>
                    </a:blip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6"/>
                      <a:stretch>
                        <a:fillRect/>
                      </a:stretch>
                    </a:blipFill>
                  </a:tcPr>
                </a:tc>
              </a:tr>
            </a:tbl>
          </a:graphicData>
        </a:graphic>
      </p:graphicFrame>
      <p:sp>
        <p:nvSpPr>
          <p:cNvPr id="6" name="Ellipse 5"/>
          <p:cNvSpPr/>
          <p:nvPr/>
        </p:nvSpPr>
        <p:spPr>
          <a:xfrm>
            <a:off x="251520" y="54868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9</a:t>
            </a:r>
            <a:endParaRPr lang="fr-FR" dirty="0"/>
          </a:p>
        </p:txBody>
      </p:sp>
      <p:sp>
        <p:nvSpPr>
          <p:cNvPr id="7" name="Ellipse 6"/>
          <p:cNvSpPr/>
          <p:nvPr/>
        </p:nvSpPr>
        <p:spPr>
          <a:xfrm>
            <a:off x="4644008"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X</a:t>
            </a:r>
            <a:endParaRPr lang="fr-FR" dirty="0"/>
          </a:p>
        </p:txBody>
      </p:sp>
      <p:sp>
        <p:nvSpPr>
          <p:cNvPr id="9" name="Ellipse 8">
            <a:hlinkClick r:id="rId7" action="ppaction://hlinksldjump"/>
          </p:cNvPr>
          <p:cNvSpPr/>
          <p:nvPr/>
        </p:nvSpPr>
        <p:spPr>
          <a:xfrm>
            <a:off x="0" y="0"/>
            <a:ext cx="539552" cy="404664"/>
          </a:xfrm>
          <a:prstGeom prst="ellipse">
            <a:avLst/>
          </a:prstGeom>
          <a:blipFill dpi="0" rotWithShape="1">
            <a:blip r:embed="rId8"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ZoneTexte 9"/>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ROY</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chezroy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404664"/>
          <a:ext cx="8928992" cy="5616624"/>
        </p:xfrm>
        <a:graphic>
          <a:graphicData uri="http://schemas.openxmlformats.org/drawingml/2006/table">
            <a:tbl>
              <a:tblPr firstRow="1" bandRow="1">
                <a:tableStyleId>{5C22544A-7EE6-4342-B048-85BDC9FD1C3A}</a:tableStyleId>
              </a:tblPr>
              <a:tblGrid>
                <a:gridCol w="4464496"/>
                <a:gridCol w="4464496"/>
              </a:tblGrid>
              <a:tr h="2808312">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3"/>
                      <a:stretch>
                        <a:fillRect/>
                      </a:stretch>
                    </a:blip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4"/>
                      <a:stretch>
                        <a:fillRect/>
                      </a:stretch>
                    </a:blipFill>
                  </a:tcPr>
                </a:tc>
              </a:tr>
              <a:tr h="2808312">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5"/>
                      <a:stretch>
                        <a:fillRect/>
                      </a:stretch>
                    </a:blip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6"/>
                      <a:stretch>
                        <a:fillRect/>
                      </a:stretch>
                    </a:blipFill>
                  </a:tcPr>
                </a:tc>
              </a:tr>
            </a:tbl>
          </a:graphicData>
        </a:graphic>
      </p:graphicFrame>
      <p:sp>
        <p:nvSpPr>
          <p:cNvPr id="6" name="Ellipse 5"/>
          <p:cNvSpPr/>
          <p:nvPr/>
        </p:nvSpPr>
        <p:spPr>
          <a:xfrm>
            <a:off x="395536" y="54868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X</a:t>
            </a:r>
            <a:endParaRPr lang="fr-FR" dirty="0"/>
          </a:p>
        </p:txBody>
      </p:sp>
      <p:sp>
        <p:nvSpPr>
          <p:cNvPr id="8" name="Ellipse 7">
            <a:hlinkClick r:id="rId7" action="ppaction://hlinksldjump"/>
          </p:cNvPr>
          <p:cNvSpPr/>
          <p:nvPr/>
        </p:nvSpPr>
        <p:spPr>
          <a:xfrm>
            <a:off x="0" y="0"/>
            <a:ext cx="539552" cy="404664"/>
          </a:xfrm>
          <a:prstGeom prst="ellipse">
            <a:avLst/>
          </a:prstGeom>
          <a:blipFill dpi="0" rotWithShape="1">
            <a:blip r:embed="rId8"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ROY</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chezroy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404664"/>
          <a:ext cx="8928992" cy="5616624"/>
        </p:xfrm>
        <a:graphic>
          <a:graphicData uri="http://schemas.openxmlformats.org/drawingml/2006/table">
            <a:tbl>
              <a:tblPr firstRow="1" bandRow="1">
                <a:tableStyleId>{5C22544A-7EE6-4342-B048-85BDC9FD1C3A}</a:tableStyleId>
              </a:tblPr>
              <a:tblGrid>
                <a:gridCol w="4464496"/>
                <a:gridCol w="4464496"/>
              </a:tblGrid>
              <a:tr h="2808312">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3"/>
                      <a:stretch>
                        <a:fillRect/>
                      </a:stretch>
                    </a:blip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4"/>
                      <a:stretch>
                        <a:fillRect/>
                      </a:stretch>
                    </a:blipFill>
                  </a:tcPr>
                </a:tc>
              </a:tr>
              <a:tr h="2808312">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5"/>
                      <a:stretch>
                        <a:fillRect/>
                      </a:stretch>
                    </a:blip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6"/>
                      <a:stretch>
                        <a:fillRect/>
                      </a:stretch>
                    </a:blipFill>
                  </a:tcPr>
                </a:tc>
              </a:tr>
            </a:tbl>
          </a:graphicData>
        </a:graphic>
      </p:graphicFrame>
      <p:sp>
        <p:nvSpPr>
          <p:cNvPr id="6" name="Ellipse 5"/>
          <p:cNvSpPr/>
          <p:nvPr/>
        </p:nvSpPr>
        <p:spPr>
          <a:xfrm>
            <a:off x="395536" y="62068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X</a:t>
            </a:r>
            <a:endParaRPr lang="fr-FR" dirty="0"/>
          </a:p>
        </p:txBody>
      </p:sp>
      <p:sp>
        <p:nvSpPr>
          <p:cNvPr id="8" name="Ellipse 7">
            <a:hlinkClick r:id="rId7" action="ppaction://hlinksldjump"/>
          </p:cNvPr>
          <p:cNvSpPr/>
          <p:nvPr/>
        </p:nvSpPr>
        <p:spPr>
          <a:xfrm>
            <a:off x="0" y="0"/>
            <a:ext cx="539552" cy="404664"/>
          </a:xfrm>
          <a:prstGeom prst="ellipse">
            <a:avLst/>
          </a:prstGeom>
          <a:blipFill dpi="0" rotWithShape="1">
            <a:blip r:embed="rId8"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ROY</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Image 25" descr="chezsue2.jpg"/>
          <p:cNvPicPr>
            <a:picLocks noChangeAspect="1"/>
          </p:cNvPicPr>
          <p:nvPr/>
        </p:nvPicPr>
        <p:blipFill>
          <a:blip r:embed="rId2" cstate="print"/>
          <a:stretch>
            <a:fillRect/>
          </a:stretch>
        </p:blipFill>
        <p:spPr>
          <a:xfrm>
            <a:off x="0" y="0"/>
            <a:ext cx="9144000" cy="6858000"/>
          </a:xfrm>
          <a:prstGeom prst="rect">
            <a:avLst/>
          </a:prstGeom>
        </p:spPr>
      </p:pic>
      <p:sp>
        <p:nvSpPr>
          <p:cNvPr id="5" name="Ellipse 4">
            <a:hlinkClick r:id="rId3" action="ppaction://hlinksldjump"/>
          </p:cNvPr>
          <p:cNvSpPr/>
          <p:nvPr/>
        </p:nvSpPr>
        <p:spPr>
          <a:xfrm>
            <a:off x="4427984" y="404664"/>
            <a:ext cx="288032" cy="288032"/>
          </a:xfrm>
          <a:prstGeom prst="ellipse">
            <a:avLst/>
          </a:prstGeom>
          <a:solidFill>
            <a:schemeClr val="tx1"/>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6" name="Ellipse 5">
            <a:hlinkClick r:id="rId3" action="ppaction://hlinksldjump"/>
          </p:cNvPr>
          <p:cNvSpPr/>
          <p:nvPr/>
        </p:nvSpPr>
        <p:spPr>
          <a:xfrm>
            <a:off x="4499992" y="1268760"/>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9" name="Ellipse 8">
            <a:hlinkClick r:id="rId4" action="ppaction://hlinksldjump" tooltip="Parfum de femme..."/>
          </p:cNvPr>
          <p:cNvSpPr/>
          <p:nvPr/>
        </p:nvSpPr>
        <p:spPr>
          <a:xfrm>
            <a:off x="6444208" y="3284984"/>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Ellipse 9">
            <a:hlinkClick r:id="rId4" action="ppaction://hlinksldjump" tooltip="Ca sent mauvais."/>
          </p:cNvPr>
          <p:cNvSpPr/>
          <p:nvPr/>
        </p:nvSpPr>
        <p:spPr>
          <a:xfrm>
            <a:off x="8388424" y="1844824"/>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Ellipse 10">
            <a:hlinkClick r:id="rId4" action="ppaction://hlinksldjump" tooltip="&quot;Autant en emporte le vent&quot;."/>
          </p:cNvPr>
          <p:cNvSpPr/>
          <p:nvPr/>
        </p:nvSpPr>
        <p:spPr>
          <a:xfrm>
            <a:off x="3563888" y="1268760"/>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2" name="Ellipse 11">
            <a:hlinkClick r:id="rId4" action="ppaction://hlinksldjump" tooltip="Des romans de toutes les couleurs..."/>
          </p:cNvPr>
          <p:cNvSpPr/>
          <p:nvPr/>
        </p:nvSpPr>
        <p:spPr>
          <a:xfrm>
            <a:off x="4067944" y="692696"/>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3" name="Ellipse 12">
            <a:hlinkClick r:id="rId4" action="ppaction://hlinksldjump" tooltip="&quot;Les mille et une nuits&quot;."/>
          </p:cNvPr>
          <p:cNvSpPr/>
          <p:nvPr/>
        </p:nvSpPr>
        <p:spPr>
          <a:xfrm>
            <a:off x="5004048" y="1268760"/>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4" name="Ellipse 13">
            <a:hlinkClick r:id="rId4" action="ppaction://hlinksldjump" tooltip="Une statue du Boudha."/>
          </p:cNvPr>
          <p:cNvSpPr/>
          <p:nvPr/>
        </p:nvSpPr>
        <p:spPr>
          <a:xfrm>
            <a:off x="4283968" y="191683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6" name="Ellipse 15">
            <a:hlinkClick r:id="rId4" action="ppaction://hlinksldjump" tooltip="Vous vous reflétez dans un miroir."/>
          </p:cNvPr>
          <p:cNvSpPr/>
          <p:nvPr/>
        </p:nvSpPr>
        <p:spPr>
          <a:xfrm>
            <a:off x="683568" y="62068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7" name="Ellipse 16">
            <a:hlinkClick r:id="rId4" action="ppaction://hlinksldjump" tooltip="Le linge sale se lave en famille..."/>
          </p:cNvPr>
          <p:cNvSpPr/>
          <p:nvPr/>
        </p:nvSpPr>
        <p:spPr>
          <a:xfrm>
            <a:off x="7740352" y="62068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2" name="Ellipse 21">
            <a:hlinkClick r:id="rId4" action="ppaction://hlinksldjump" tooltip="D'accord, c'est une bonne cachette."/>
          </p:cNvPr>
          <p:cNvSpPr/>
          <p:nvPr/>
        </p:nvSpPr>
        <p:spPr>
          <a:xfrm>
            <a:off x="6516216" y="5013176"/>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3" name="Ellipse 22">
            <a:hlinkClick r:id="rId4" action="ppaction://hlinksldjump" tooltip="&quot;OK, vous êtes en planque...&quot;"/>
          </p:cNvPr>
          <p:cNvSpPr/>
          <p:nvPr/>
        </p:nvSpPr>
        <p:spPr>
          <a:xfrm>
            <a:off x="7884368" y="1844824"/>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27" name="Tableau 26"/>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28" name="Ellipse 27">
            <a:hlinkClick r:id="rId4" action="ppaction://hlinksldjump" tooltip="Sésame, ouvre-toi...   /   Sésame, referme-toi!"/>
          </p:cNvPr>
          <p:cNvSpPr/>
          <p:nvPr/>
        </p:nvSpPr>
        <p:spPr>
          <a:xfrm>
            <a:off x="2555776" y="1340768"/>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9" name="Ellipse 28">
            <a:hlinkClick r:id="rId4" action="ppaction://hlinksldjump" tooltip="Des fringues et des frusques."/>
          </p:cNvPr>
          <p:cNvSpPr/>
          <p:nvPr/>
        </p:nvSpPr>
        <p:spPr>
          <a:xfrm>
            <a:off x="1691680" y="4581128"/>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1" name="Ellipse 30">
            <a:hlinkClick r:id="rId4" action="ppaction://hlinksldjump" tooltip="Atmosphère étouffante!"/>
          </p:cNvPr>
          <p:cNvSpPr/>
          <p:nvPr/>
        </p:nvSpPr>
        <p:spPr>
          <a:xfrm>
            <a:off x="6084168" y="1412776"/>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5" name="Ellipse 24">
            <a:hlinkClick r:id="rId4" action="ppaction://hlinksldjump" tooltip="Le pot de terre."/>
          </p:cNvPr>
          <p:cNvSpPr/>
          <p:nvPr/>
        </p:nvSpPr>
        <p:spPr>
          <a:xfrm>
            <a:off x="1115616" y="328498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 name="Ellipse 3">
            <a:hlinkClick r:id="rId3" action="ppaction://hlinksldjump"/>
          </p:cNvPr>
          <p:cNvSpPr/>
          <p:nvPr/>
        </p:nvSpPr>
        <p:spPr>
          <a:xfrm>
            <a:off x="1259632" y="2996952"/>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32" name="Ellipse 31">
            <a:hlinkClick r:id="rId4" action="ppaction://hlinksldjump" tooltip="Exotisme empoté."/>
          </p:cNvPr>
          <p:cNvSpPr/>
          <p:nvPr/>
        </p:nvSpPr>
        <p:spPr>
          <a:xfrm>
            <a:off x="827584" y="206084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8" name="Ellipse 7">
            <a:hlinkClick r:id="rId4" action="ppaction://hlinksldjump" tooltip="Odeur exotique: sans colorant ni conservateur."/>
          </p:cNvPr>
          <p:cNvSpPr/>
          <p:nvPr/>
        </p:nvSpPr>
        <p:spPr>
          <a:xfrm>
            <a:off x="1115616" y="2060848"/>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3" name="Ellipse 32">
            <a:hlinkClick r:id="rId4" action="ppaction://hlinksldjump" tooltip="Ca sonne creux!"/>
          </p:cNvPr>
          <p:cNvSpPr/>
          <p:nvPr/>
        </p:nvSpPr>
        <p:spPr>
          <a:xfrm>
            <a:off x="4139952" y="1916832"/>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4" name="Ellipse 33">
            <a:hlinkClick r:id="rId4" action="ppaction://hlinksldjump" tooltip="Tac-tac!"/>
          </p:cNvPr>
          <p:cNvSpPr/>
          <p:nvPr/>
        </p:nvSpPr>
        <p:spPr>
          <a:xfrm>
            <a:off x="3203848" y="3861048"/>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5" name="Ellipse 34">
            <a:hlinkClick r:id="rId4" action="ppaction://hlinksldjump" tooltip="Il pleure quand on le touche."/>
          </p:cNvPr>
          <p:cNvSpPr/>
          <p:nvPr/>
        </p:nvSpPr>
        <p:spPr>
          <a:xfrm>
            <a:off x="5436096" y="2996952"/>
            <a:ext cx="288032" cy="288032"/>
          </a:xfrm>
          <a:prstGeom prst="ellipse">
            <a:avLst/>
          </a:prstGeom>
          <a:solidFill>
            <a:schemeClr val="accent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5" name="Ellipse 14">
            <a:hlinkClick r:id="rId4" action="ppaction://hlinksldjump" tooltip="De la peluche."/>
          </p:cNvPr>
          <p:cNvSpPr/>
          <p:nvPr/>
        </p:nvSpPr>
        <p:spPr>
          <a:xfrm>
            <a:off x="5292080" y="314096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6" name="Ellipse 35">
            <a:hlinkClick r:id="rId4" action="ppaction://hlinksldjump" tooltip="Ca bouge..."/>
          </p:cNvPr>
          <p:cNvSpPr/>
          <p:nvPr/>
        </p:nvSpPr>
        <p:spPr>
          <a:xfrm>
            <a:off x="2987824" y="3861048"/>
            <a:ext cx="288032" cy="288032"/>
          </a:xfrm>
          <a:prstGeom prst="ellipse">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7" name="Ellipse 36"/>
          <p:cNvSpPr/>
          <p:nvPr/>
        </p:nvSpPr>
        <p:spPr>
          <a:xfrm>
            <a:off x="2123728" y="4437112"/>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8" name="Ellipse 37"/>
          <p:cNvSpPr/>
          <p:nvPr/>
        </p:nvSpPr>
        <p:spPr>
          <a:xfrm>
            <a:off x="1691680" y="5013176"/>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 name="Ellipse 6">
            <a:hlinkClick r:id="rId3" action="ppaction://hlinksldjump"/>
          </p:cNvPr>
          <p:cNvSpPr/>
          <p:nvPr/>
        </p:nvSpPr>
        <p:spPr>
          <a:xfrm>
            <a:off x="1691680" y="4869160"/>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39" name="Ellipse 38">
            <a:hlinkClick r:id="rId5" action="ppaction://hlinksldjump"/>
          </p:cNvPr>
          <p:cNvSpPr/>
          <p:nvPr/>
        </p:nvSpPr>
        <p:spPr>
          <a:xfrm>
            <a:off x="0" y="0"/>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0" name="ZoneTexte 39">
            <a:hlinkClick r:id="rId4" action="ppaction://hlinksldjump" tooltip="PARFUM CAPITEUX QUI MONTE A LA TETE."/>
          </p:cNvPr>
          <p:cNvSpPr txBox="1"/>
          <p:nvPr/>
        </p:nvSpPr>
        <p:spPr>
          <a:xfrm>
            <a:off x="-1018" y="0"/>
            <a:ext cx="9144000" cy="432000"/>
          </a:xfrm>
          <a:prstGeom prst="rect">
            <a:avLst/>
          </a:prstGeom>
          <a:noFill/>
        </p:spPr>
        <p:txBody>
          <a:bodyPr wrap="square" rtlCol="0" anchor="ctr">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SUE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30" name="Ellipse 29">
            <a:hlinkClick r:id="rId4" action="ppaction://hlinksldjump" tooltip="Fourre-tout..."/>
          </p:cNvPr>
          <p:cNvSpPr/>
          <p:nvPr/>
        </p:nvSpPr>
        <p:spPr>
          <a:xfrm>
            <a:off x="2123728" y="4221088"/>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Image 10" descr="chezsue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5"/>
          <a:ext cx="8928992" cy="5616624"/>
        </p:xfrm>
        <a:graphic>
          <a:graphicData uri="http://schemas.openxmlformats.org/drawingml/2006/table">
            <a:tbl>
              <a:tblPr firstRow="1" bandRow="1">
                <a:tableStyleId>{5C22544A-7EE6-4342-B048-85BDC9FD1C3A}</a:tableStyleId>
              </a:tblPr>
              <a:tblGrid>
                <a:gridCol w="1728192"/>
                <a:gridCol w="2736304"/>
                <a:gridCol w="1728192"/>
                <a:gridCol w="2736304"/>
              </a:tblGrid>
              <a:tr h="1872208">
                <a:tc>
                  <a:txBody>
                    <a:bodyPr/>
                    <a:lstStyle/>
                    <a:p>
                      <a:pPr algn="ctr"/>
                      <a:endParaRPr lang="fr-FR" sz="2000" b="0" dirty="0">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blipFill>
                      <a:blip r:embed="rId3"/>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Bague</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Regarder : Un bijou de pacotille.</a:t>
                      </a:r>
                    </a:p>
                    <a:p>
                      <a:pPr algn="ctr"/>
                      <a:r>
                        <a:rPr lang="fr-FR" sz="2000" b="0" kern="1200" dirty="0" smtClean="0">
                          <a:solidFill>
                            <a:srgbClr val="FF0000"/>
                          </a:solidFill>
                          <a:latin typeface="Freestyle Script" pitchFamily="66" charset="0"/>
                          <a:ea typeface="+mn-ea"/>
                          <a:cs typeface="+mn-cs"/>
                        </a:rPr>
                        <a:t>Appartient à Sue</a:t>
                      </a:r>
                      <a:endParaRPr lang="fr-FR" sz="2000" b="0" dirty="0">
                        <a:solidFill>
                          <a:srgbClr val="FF0000"/>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solidFill>
                      <a:srgbClr val="A1A7DB"/>
                    </a:solidFill>
                  </a:tcPr>
                </a:tc>
                <a:tc>
                  <a:txBody>
                    <a:bodyPr/>
                    <a:lstStyle/>
                    <a:p>
                      <a:pPr algn="ctr"/>
                      <a:endParaRPr lang="fr-FR" sz="2000" b="0" dirty="0">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blipFill>
                      <a:blip r:embed="rId4"/>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Catalogue</a:t>
                      </a:r>
                    </a:p>
                    <a:p>
                      <a:pPr algn="ct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Toucher: La surface est lisse.</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Sue</a:t>
                      </a:r>
                      <a:endParaRPr lang="fr-FR" sz="2000" b="0" dirty="0" smtClean="0">
                        <a:solidFill>
                          <a:srgbClr val="FF0000"/>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solidFill>
                      <a:srgbClr val="A1A7DB"/>
                    </a:solidFill>
                  </a:tcPr>
                </a:tc>
              </a:tr>
              <a:tr h="1872208">
                <a:tc>
                  <a:txBody>
                    <a:bodyPr/>
                    <a:lstStyle/>
                    <a:p>
                      <a:pPr algn="ctr"/>
                      <a:endParaRPr lang="fr-FR" sz="2000" b="0" dirty="0">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blipFill>
                      <a:blip r:embed="rId5"/>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Aspirine</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tcPr>
                </a:tc>
                <a:tc>
                  <a:txBody>
                    <a:bodyPr/>
                    <a:lstStyle/>
                    <a:p>
                      <a:pPr algn="ctr"/>
                      <a:endParaRPr lang="fr-FR" sz="2000" b="0" dirty="0">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blipFill>
                      <a:blip r:embed="rId6"/>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Miroir</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Toucher : La surface est lisse.</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Maguy</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tcPr>
                </a:tc>
              </a:tr>
              <a:tr h="1872208">
                <a:tc>
                  <a:txBody>
                    <a:bodyPr/>
                    <a:lstStyle/>
                    <a:p>
                      <a:pPr algn="ctr"/>
                      <a:endParaRPr lang="fr-FR" sz="2000" b="0" dirty="0">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blipFill>
                      <a:blip r:embed="rId7"/>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Montre</a:t>
                      </a:r>
                    </a:p>
                    <a:p>
                      <a:pPr algn="ctr"/>
                      <a:endParaRPr lang="fr-FR" sz="1050" b="0" kern="1200" dirty="0" smtClean="0">
                        <a:solidFill>
                          <a:schemeClr val="dk1"/>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Sue</a:t>
                      </a:r>
                      <a:endParaRPr lang="fr-FR" sz="2000" b="0" dirty="0" smtClean="0">
                        <a:solidFill>
                          <a:srgbClr val="FF0000"/>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solidFill>
                      <a:srgbClr val="A1A7DB"/>
                    </a:solidFill>
                  </a:tcPr>
                </a:tc>
                <a:tc gridSpan="2">
                  <a:txBody>
                    <a:bodyPr/>
                    <a:lstStyle/>
                    <a:p>
                      <a:pPr algn="ctr"/>
                      <a:endParaRPr lang="fr-FR" sz="2000" b="0" dirty="0">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solidFill>
                      <a:srgbClr val="7079CA"/>
                    </a:solidFill>
                  </a:tcPr>
                </a:tc>
                <a:tc hMerge="1">
                  <a:txBody>
                    <a:bodyPr/>
                    <a:lstStyle/>
                    <a:p>
                      <a:endParaRPr lang="fr-FR" dirty="0"/>
                    </a:p>
                  </a:txBody>
                  <a:tcP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solidFill>
                      <a:schemeClr val="accent4">
                        <a:lumMod val="60000"/>
                        <a:lumOff val="40000"/>
                      </a:schemeClr>
                    </a:solidFill>
                  </a:tcPr>
                </a:tc>
              </a:tr>
            </a:tbl>
          </a:graphicData>
        </a:graphic>
      </p:graphicFrame>
      <p:sp>
        <p:nvSpPr>
          <p:cNvPr id="5" name="Ellipse 4"/>
          <p:cNvSpPr/>
          <p:nvPr/>
        </p:nvSpPr>
        <p:spPr>
          <a:xfrm>
            <a:off x="179512"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6" name="Ellipse 5"/>
          <p:cNvSpPr/>
          <p:nvPr/>
        </p:nvSpPr>
        <p:spPr>
          <a:xfrm>
            <a:off x="179512" y="234888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7" name="Ellipse 6"/>
          <p:cNvSpPr/>
          <p:nvPr/>
        </p:nvSpPr>
        <p:spPr>
          <a:xfrm>
            <a:off x="179512" y="422108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8" name="Ellipse 7"/>
          <p:cNvSpPr/>
          <p:nvPr/>
        </p:nvSpPr>
        <p:spPr>
          <a:xfrm>
            <a:off x="4572000" y="22768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9" name="Ellipse 8"/>
          <p:cNvSpPr/>
          <p:nvPr/>
        </p:nvSpPr>
        <p:spPr>
          <a:xfrm>
            <a:off x="4572000"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10" name="Ellipse 9">
            <a:hlinkClick r:id="rId8" action="ppaction://hlinksldjump"/>
          </p:cNvPr>
          <p:cNvSpPr/>
          <p:nvPr/>
        </p:nvSpPr>
        <p:spPr>
          <a:xfrm>
            <a:off x="0" y="0"/>
            <a:ext cx="539552" cy="404664"/>
          </a:xfrm>
          <a:prstGeom prst="ellipse">
            <a:avLst/>
          </a:prstGeom>
          <a:blipFill dpi="0" rotWithShape="1">
            <a:blip r:embed="rId9"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ZoneTexte 11"/>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SUE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Image 9" descr="coursive2.jpg"/>
          <p:cNvPicPr>
            <a:picLocks noChangeAspect="1"/>
          </p:cNvPicPr>
          <p:nvPr/>
        </p:nvPicPr>
        <p:blipFill>
          <a:blip r:embed="rId2" cstate="print"/>
          <a:stretch>
            <a:fillRect/>
          </a:stretch>
        </p:blipFill>
        <p:spPr>
          <a:xfrm>
            <a:off x="0" y="0"/>
            <a:ext cx="9144000" cy="5733256"/>
          </a:xfrm>
          <a:prstGeom prst="rect">
            <a:avLst/>
          </a:prstGeom>
        </p:spPr>
      </p:pic>
      <p:pic>
        <p:nvPicPr>
          <p:cNvPr id="9" name="Image 8" descr="rustine.jpg"/>
          <p:cNvPicPr>
            <a:picLocks noChangeAspect="1"/>
          </p:cNvPicPr>
          <p:nvPr/>
        </p:nvPicPr>
        <p:blipFill>
          <a:blip r:embed="rId3" cstate="print"/>
          <a:stretch>
            <a:fillRect/>
          </a:stretch>
        </p:blipFill>
        <p:spPr>
          <a:xfrm>
            <a:off x="0" y="5733255"/>
            <a:ext cx="9144000" cy="1124745"/>
          </a:xfrm>
          <a:prstGeom prst="rect">
            <a:avLst/>
          </a:prstGeom>
        </p:spPr>
      </p:pic>
      <p:graphicFrame>
        <p:nvGraphicFramePr>
          <p:cNvPr id="3" name="Tableau 2"/>
          <p:cNvGraphicFramePr>
            <a:graphicFrameLocks noGrp="1"/>
          </p:cNvGraphicFramePr>
          <p:nvPr/>
        </p:nvGraphicFramePr>
        <p:xfrm>
          <a:off x="107504" y="5733256"/>
          <a:ext cx="8928992" cy="1044000"/>
        </p:xfrm>
        <a:graphic>
          <a:graphicData uri="http://schemas.openxmlformats.org/drawingml/2006/table">
            <a:tbl>
              <a:tblPr firstRow="1" bandRow="1">
                <a:tableStyleId>{5C22544A-7EE6-4342-B048-85BDC9FD1C3A}</a:tableStyleId>
              </a:tblPr>
              <a:tblGrid>
                <a:gridCol w="1296144"/>
                <a:gridCol w="7632848"/>
              </a:tblGrid>
              <a:tr h="1044000">
                <a:tc>
                  <a:txBody>
                    <a:bodyPr/>
                    <a:lstStyle/>
                    <a:p>
                      <a:endParaRPr lang="fr-FR" dirty="0">
                        <a:solidFill>
                          <a:schemeClr val="bg1"/>
                        </a:solidFill>
                      </a:endParaRPr>
                    </a:p>
                  </a:txBody>
                  <a:tcPr>
                    <a:lnL w="12700" cap="flat" cmpd="sng" algn="ctr">
                      <a:solidFill>
                        <a:srgbClr val="29626D"/>
                      </a:solidFill>
                      <a:prstDash val="solid"/>
                      <a:round/>
                      <a:headEnd type="none" w="med" len="med"/>
                      <a:tailEnd type="none" w="med" len="med"/>
                    </a:lnL>
                    <a:lnR w="12700" cap="flat" cmpd="sng" algn="ctr">
                      <a:solidFill>
                        <a:srgbClr val="29626D"/>
                      </a:solidFill>
                      <a:prstDash val="solid"/>
                      <a:round/>
                      <a:headEnd type="none" w="med" len="med"/>
                      <a:tailEnd type="none" w="med" len="med"/>
                    </a:lnR>
                    <a:lnT w="12700" cap="flat" cmpd="sng" algn="ctr">
                      <a:solidFill>
                        <a:srgbClr val="29626D"/>
                      </a:solidFill>
                      <a:prstDash val="solid"/>
                      <a:round/>
                      <a:headEnd type="none" w="med" len="med"/>
                      <a:tailEnd type="none" w="med" len="med"/>
                    </a:lnT>
                    <a:lnB w="12700" cap="flat" cmpd="sng" algn="ctr">
                      <a:solidFill>
                        <a:srgbClr val="29626D"/>
                      </a:solidFill>
                      <a:prstDash val="solid"/>
                      <a:round/>
                      <a:headEnd type="none" w="med" len="med"/>
                      <a:tailEnd type="none" w="med" len="med"/>
                    </a:lnB>
                    <a:lnTlToBr w="12700" cmpd="sng">
                      <a:noFill/>
                      <a:prstDash val="solid"/>
                    </a:lnTlToBr>
                    <a:lnBlToTr w="12700" cmpd="sng">
                      <a:noFill/>
                      <a:prstDash val="solid"/>
                    </a:lnBlToTr>
                    <a:blipFill>
                      <a:blip r:embed="rId4"/>
                      <a:stretch>
                        <a:fillRect/>
                      </a:stretch>
                    </a:blipFill>
                  </a:tcPr>
                </a:tc>
                <a:tc>
                  <a:txBody>
                    <a:bodyPr/>
                    <a:lstStyle/>
                    <a:p>
                      <a:pPr algn="r">
                        <a:lnSpc>
                          <a:spcPct val="100000"/>
                        </a:lnSpc>
                        <a:spcAft>
                          <a:spcPts val="0"/>
                        </a:spcAft>
                      </a:pPr>
                      <a:r>
                        <a:rPr lang="fr-FR" sz="2000" b="0" dirty="0" smtClean="0">
                          <a:solidFill>
                            <a:schemeClr val="bg2">
                              <a:lumMod val="10000"/>
                            </a:schemeClr>
                          </a:solidFill>
                          <a:effectLst/>
                          <a:latin typeface="Freestyle Script" pitchFamily="66" charset="0"/>
                          <a:ea typeface="Calibri"/>
                          <a:cs typeface="Times New Roman"/>
                        </a:rPr>
                        <a:t>Bible</a:t>
                      </a:r>
                      <a:r>
                        <a:rPr lang="fr-FR" sz="2000" b="0" dirty="0" smtClean="0">
                          <a:solidFill>
                            <a:schemeClr val="bg1"/>
                          </a:solidFill>
                          <a:effectLst/>
                          <a:latin typeface="Freestyle Script" pitchFamily="66" charset="0"/>
                          <a:ea typeface="Calibri"/>
                          <a:cs typeface="Times New Roman"/>
                        </a:rPr>
                        <a:t>                                        </a:t>
                      </a:r>
                      <a:r>
                        <a:rPr lang="fr-FR" sz="2000" b="0" dirty="0" smtClean="0">
                          <a:solidFill>
                            <a:srgbClr val="FF0000"/>
                          </a:solidFill>
                          <a:effectLst/>
                          <a:latin typeface="Freestyle Script" pitchFamily="66" charset="0"/>
                          <a:ea typeface="Calibri"/>
                          <a:cs typeface="Times New Roman"/>
                        </a:rPr>
                        <a:t>Appartient à Juste</a:t>
                      </a:r>
                      <a:endParaRPr lang="fr-FR" sz="2000" b="0" dirty="0">
                        <a:solidFill>
                          <a:srgbClr val="FF0000"/>
                        </a:solidFill>
                        <a:effectLst/>
                        <a:latin typeface="Freestyle Script" pitchFamily="66" charset="0"/>
                        <a:ea typeface="Calibri"/>
                        <a:cs typeface="Times New Roman"/>
                      </a:endParaRPr>
                    </a:p>
                    <a:p>
                      <a:pPr algn="ctr">
                        <a:lnSpc>
                          <a:spcPct val="100000"/>
                        </a:lnSpc>
                        <a:spcAft>
                          <a:spcPts val="0"/>
                        </a:spcAft>
                      </a:pPr>
                      <a:r>
                        <a:rPr lang="fr-FR" sz="2000" b="0" dirty="0" smtClean="0">
                          <a:solidFill>
                            <a:schemeClr val="bg2">
                              <a:lumMod val="10000"/>
                            </a:schemeClr>
                          </a:solidFill>
                          <a:effectLst/>
                          <a:latin typeface="Freestyle Script" pitchFamily="66" charset="0"/>
                          <a:ea typeface="Calibri"/>
                          <a:cs typeface="Times New Roman"/>
                        </a:rPr>
                        <a:t>Regarder: </a:t>
                      </a:r>
                      <a:r>
                        <a:rPr lang="fr-FR" sz="2000" b="0" dirty="0">
                          <a:solidFill>
                            <a:schemeClr val="bg2">
                              <a:lumMod val="10000"/>
                            </a:schemeClr>
                          </a:solidFill>
                          <a:effectLst/>
                          <a:latin typeface="Freestyle Script" pitchFamily="66" charset="0"/>
                          <a:ea typeface="Calibri"/>
                          <a:cs typeface="Times New Roman"/>
                        </a:rPr>
                        <a:t>La couverture est abîmée</a:t>
                      </a:r>
                      <a:r>
                        <a:rPr lang="fr-FR" sz="2000" b="0" dirty="0" smtClean="0">
                          <a:solidFill>
                            <a:schemeClr val="bg2">
                              <a:lumMod val="10000"/>
                            </a:schemeClr>
                          </a:solidFill>
                          <a:effectLst/>
                          <a:latin typeface="Freestyle Script" pitchFamily="66" charset="0"/>
                          <a:ea typeface="Calibri"/>
                          <a:cs typeface="Times New Roman"/>
                        </a:rPr>
                        <a:t>... Les </a:t>
                      </a:r>
                      <a:r>
                        <a:rPr lang="fr-FR" sz="2000" b="0" dirty="0">
                          <a:solidFill>
                            <a:schemeClr val="bg2">
                              <a:lumMod val="10000"/>
                            </a:schemeClr>
                          </a:solidFill>
                          <a:effectLst/>
                          <a:latin typeface="Freestyle Script" pitchFamily="66" charset="0"/>
                          <a:ea typeface="Calibri"/>
                          <a:cs typeface="Times New Roman"/>
                        </a:rPr>
                        <a:t>pages sont tâchées, écornées</a:t>
                      </a:r>
                      <a:r>
                        <a:rPr lang="fr-FR" sz="2000" b="0" dirty="0" smtClean="0">
                          <a:solidFill>
                            <a:schemeClr val="bg2">
                              <a:lumMod val="10000"/>
                            </a:schemeClr>
                          </a:solidFill>
                          <a:effectLst/>
                          <a:latin typeface="Freestyle Script" pitchFamily="66" charset="0"/>
                          <a:ea typeface="Calibri"/>
                          <a:cs typeface="Times New Roman"/>
                        </a:rPr>
                        <a:t>...</a:t>
                      </a:r>
                      <a:r>
                        <a:rPr lang="fr-FR" sz="2000" b="0" baseline="0" dirty="0" smtClean="0">
                          <a:solidFill>
                            <a:schemeClr val="bg2">
                              <a:lumMod val="10000"/>
                            </a:schemeClr>
                          </a:solidFill>
                          <a:effectLst/>
                          <a:latin typeface="Freestyle Script" pitchFamily="66" charset="0"/>
                          <a:ea typeface="Calibri"/>
                          <a:cs typeface="Times New Roman"/>
                        </a:rPr>
                        <a:t> </a:t>
                      </a:r>
                    </a:p>
                    <a:p>
                      <a:pPr algn="ctr">
                        <a:lnSpc>
                          <a:spcPct val="100000"/>
                        </a:lnSpc>
                        <a:spcAft>
                          <a:spcPts val="0"/>
                        </a:spcAft>
                      </a:pPr>
                      <a:r>
                        <a:rPr lang="fr-FR" sz="2000" b="0" dirty="0" smtClean="0">
                          <a:solidFill>
                            <a:schemeClr val="bg2">
                              <a:lumMod val="10000"/>
                            </a:schemeClr>
                          </a:solidFill>
                          <a:effectLst/>
                          <a:latin typeface="Freestyle Script" pitchFamily="66" charset="0"/>
                          <a:ea typeface="Calibri"/>
                          <a:cs typeface="Times New Roman"/>
                        </a:rPr>
                        <a:t>Sentir: </a:t>
                      </a:r>
                      <a:r>
                        <a:rPr lang="fr-FR" sz="2000" b="0" dirty="0">
                          <a:solidFill>
                            <a:schemeClr val="bg2">
                              <a:lumMod val="10000"/>
                            </a:schemeClr>
                          </a:solidFill>
                          <a:effectLst/>
                          <a:latin typeface="Freestyle Script" pitchFamily="66" charset="0"/>
                          <a:ea typeface="Calibri"/>
                          <a:cs typeface="Times New Roman"/>
                        </a:rPr>
                        <a:t>«Odeur de sainteté »</a:t>
                      </a:r>
                    </a:p>
                  </a:txBody>
                  <a:tcPr marL="38018" marR="38018" marT="0" marB="0" anchor="ctr">
                    <a:lnL w="12700" cap="flat" cmpd="sng" algn="ctr">
                      <a:solidFill>
                        <a:srgbClr val="29626D"/>
                      </a:solidFill>
                      <a:prstDash val="solid"/>
                      <a:round/>
                      <a:headEnd type="none" w="med" len="med"/>
                      <a:tailEnd type="none" w="med" len="med"/>
                    </a:lnL>
                    <a:lnR w="12700" cap="flat" cmpd="sng" algn="ctr">
                      <a:solidFill>
                        <a:srgbClr val="29626D"/>
                      </a:solidFill>
                      <a:prstDash val="solid"/>
                      <a:round/>
                      <a:headEnd type="none" w="med" len="med"/>
                      <a:tailEnd type="none" w="med" len="med"/>
                    </a:lnR>
                    <a:lnT w="12700" cap="flat" cmpd="sng" algn="ctr">
                      <a:solidFill>
                        <a:srgbClr val="29626D"/>
                      </a:solidFill>
                      <a:prstDash val="solid"/>
                      <a:round/>
                      <a:headEnd type="none" w="med" len="med"/>
                      <a:tailEnd type="none" w="med" len="med"/>
                    </a:lnT>
                    <a:lnB w="12700" cap="flat" cmpd="sng" algn="ctr">
                      <a:solidFill>
                        <a:srgbClr val="29626D"/>
                      </a:solidFill>
                      <a:prstDash val="solid"/>
                      <a:round/>
                      <a:headEnd type="none" w="med" len="med"/>
                      <a:tailEnd type="none" w="med" len="med"/>
                    </a:lnB>
                    <a:lnTlToBr w="12700" cmpd="sng">
                      <a:noFill/>
                      <a:prstDash val="solid"/>
                    </a:lnTlToBr>
                    <a:lnBlToTr w="12700" cmpd="sng">
                      <a:noFill/>
                      <a:prstDash val="solid"/>
                    </a:lnBlToTr>
                    <a:solidFill>
                      <a:srgbClr val="398797"/>
                    </a:solidFill>
                  </a:tcPr>
                </a:tc>
              </a:tr>
            </a:tbl>
          </a:graphicData>
        </a:graphic>
      </p:graphicFrame>
      <p:sp>
        <p:nvSpPr>
          <p:cNvPr id="5" name="Ellipse 4"/>
          <p:cNvSpPr/>
          <p:nvPr/>
        </p:nvSpPr>
        <p:spPr>
          <a:xfrm>
            <a:off x="0" y="573325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6" name="Ellipse 5"/>
          <p:cNvSpPr/>
          <p:nvPr/>
        </p:nvSpPr>
        <p:spPr>
          <a:xfrm>
            <a:off x="6444208" y="357301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7" name="Ellipse 6">
            <a:hlinkClick r:id="rId5" action="ppaction://hlinksldjump" tooltip="Branle-bas de combat! Tout le monde sur le pont!"/>
          </p:cNvPr>
          <p:cNvSpPr/>
          <p:nvPr/>
        </p:nvSpPr>
        <p:spPr>
          <a:xfrm>
            <a:off x="4355976" y="155679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11" name="Tableau 10"/>
          <p:cNvGraphicFramePr>
            <a:graphicFrameLocks noGrp="1"/>
          </p:cNvGraphicFramePr>
          <p:nvPr/>
        </p:nvGraphicFramePr>
        <p:xfrm>
          <a:off x="107504" y="5085184"/>
          <a:ext cx="8928000" cy="648072"/>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4807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12" name="Ellipse 11">
            <a:hlinkClick r:id="rId5" action="ppaction://hlinksldjump" tooltip="Ca sonne creux!"/>
          </p:cNvPr>
          <p:cNvSpPr/>
          <p:nvPr/>
        </p:nvSpPr>
        <p:spPr>
          <a:xfrm>
            <a:off x="4572000" y="1556792"/>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pic>
        <p:nvPicPr>
          <p:cNvPr id="18" name="Image 17" descr="door-windows.png"/>
          <p:cNvPicPr>
            <a:picLocks noChangeAspect="1"/>
          </p:cNvPicPr>
          <p:nvPr/>
        </p:nvPicPr>
        <p:blipFill>
          <a:blip r:embed="rId6" cstate="print">
            <a:lum bright="100000"/>
          </a:blip>
          <a:stretch>
            <a:fillRect/>
          </a:stretch>
        </p:blipFill>
        <p:spPr>
          <a:xfrm>
            <a:off x="5652120" y="1988840"/>
            <a:ext cx="370327" cy="432048"/>
          </a:xfrm>
          <a:prstGeom prst="rect">
            <a:avLst/>
          </a:prstGeom>
          <a:solidFill>
            <a:schemeClr val="tx1"/>
          </a:solidFill>
          <a:ln>
            <a:solidFill>
              <a:schemeClr val="bg1"/>
            </a:solidFill>
          </a:ln>
        </p:spPr>
      </p:pic>
      <p:pic>
        <p:nvPicPr>
          <p:cNvPr id="20" name="Image 19"/>
          <p:cNvPicPr>
            <a:picLocks noChangeAspect="1"/>
          </p:cNvPicPr>
          <p:nvPr/>
        </p:nvPicPr>
        <p:blipFill>
          <a:blip r:embed="rId6" cstate="print">
            <a:lum bright="100000"/>
          </a:blip>
          <a:stretch>
            <a:fillRect/>
          </a:stretch>
        </p:blipFill>
        <p:spPr>
          <a:xfrm rot="10800000">
            <a:off x="2411760" y="2132856"/>
            <a:ext cx="370327" cy="432048"/>
          </a:xfrm>
          <a:prstGeom prst="rect">
            <a:avLst/>
          </a:prstGeom>
          <a:solidFill>
            <a:schemeClr val="tx1"/>
          </a:solidFill>
          <a:ln>
            <a:solidFill>
              <a:schemeClr val="bg1"/>
            </a:solidFill>
          </a:ln>
        </p:spPr>
      </p:pic>
      <p:pic>
        <p:nvPicPr>
          <p:cNvPr id="22" name="Image 21"/>
          <p:cNvPicPr>
            <a:picLocks noChangeAspect="1"/>
          </p:cNvPicPr>
          <p:nvPr/>
        </p:nvPicPr>
        <p:blipFill>
          <a:blip r:embed="rId6" cstate="print">
            <a:lum bright="100000"/>
          </a:blip>
          <a:stretch>
            <a:fillRect/>
          </a:stretch>
        </p:blipFill>
        <p:spPr>
          <a:xfrm rot="10800000">
            <a:off x="3131840" y="1988840"/>
            <a:ext cx="370327" cy="432048"/>
          </a:xfrm>
          <a:prstGeom prst="rect">
            <a:avLst/>
          </a:prstGeom>
          <a:solidFill>
            <a:schemeClr val="tx1"/>
          </a:solidFill>
          <a:ln>
            <a:solidFill>
              <a:schemeClr val="bg1"/>
            </a:solidFill>
          </a:ln>
        </p:spPr>
      </p:pic>
      <p:pic>
        <p:nvPicPr>
          <p:cNvPr id="23" name="Image 22"/>
          <p:cNvPicPr>
            <a:picLocks noChangeAspect="1"/>
          </p:cNvPicPr>
          <p:nvPr/>
        </p:nvPicPr>
        <p:blipFill>
          <a:blip r:embed="rId6" cstate="print">
            <a:lum bright="100000"/>
          </a:blip>
          <a:stretch>
            <a:fillRect/>
          </a:stretch>
        </p:blipFill>
        <p:spPr>
          <a:xfrm rot="5400000">
            <a:off x="4387150" y="4004830"/>
            <a:ext cx="369934" cy="432283"/>
          </a:xfrm>
          <a:prstGeom prst="rect">
            <a:avLst/>
          </a:prstGeom>
          <a:solidFill>
            <a:schemeClr val="tx1"/>
          </a:solidFill>
          <a:ln>
            <a:solidFill>
              <a:schemeClr val="bg1"/>
            </a:solidFill>
          </a:ln>
        </p:spPr>
      </p:pic>
      <p:sp>
        <p:nvSpPr>
          <p:cNvPr id="17" name="Ellipse 16">
            <a:hlinkClick r:id="rId5" action="ppaction://hlinksldjump" tooltip="A fond de cale.   /   OK!"/>
          </p:cNvPr>
          <p:cNvSpPr/>
          <p:nvPr/>
        </p:nvSpPr>
        <p:spPr>
          <a:xfrm>
            <a:off x="4716016" y="4117907"/>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3" name="Ellipse 12">
            <a:hlinkClick r:id="rId5" action="ppaction://hlinksldjump" tooltip="A fond de cale."/>
          </p:cNvPr>
          <p:cNvSpPr/>
          <p:nvPr/>
        </p:nvSpPr>
        <p:spPr>
          <a:xfrm>
            <a:off x="4139952" y="4117907"/>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5" name="Ellipse 14">
            <a:hlinkClick r:id="rId5" action="ppaction://hlinksldjump" tooltip="Votre cabine.   /   Sésame, referme-toi!"/>
          </p:cNvPr>
          <p:cNvSpPr/>
          <p:nvPr/>
        </p:nvSpPr>
        <p:spPr>
          <a:xfrm>
            <a:off x="2494055" y="1844824"/>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6" name="Ellipse 15">
            <a:hlinkClick r:id="rId5" action="ppaction://hlinksldjump" tooltip="Une cabine.   /   Sésame, referme-toi!"/>
          </p:cNvPr>
          <p:cNvSpPr/>
          <p:nvPr/>
        </p:nvSpPr>
        <p:spPr>
          <a:xfrm>
            <a:off x="3214135" y="1700808"/>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1" name="Ellipse 20">
            <a:hlinkClick r:id="rId7" action="ppaction://hlinksldjump"/>
          </p:cNvPr>
          <p:cNvSpPr/>
          <p:nvPr/>
        </p:nvSpPr>
        <p:spPr>
          <a:xfrm>
            <a:off x="0" y="0"/>
            <a:ext cx="539552" cy="404664"/>
          </a:xfrm>
          <a:prstGeom prst="ellipse">
            <a:avLst/>
          </a:prstGeom>
          <a:blipFill dpi="0" rotWithShape="1">
            <a:blip r:embed="rId8"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 name="ZoneTexte 23">
            <a:hlinkClick r:id="rId5" action="ppaction://hlinksldjump" tooltip="TANGAGE ET ROULIS."/>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COURSIVE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25" name="Ellipse 24">
            <a:hlinkClick r:id="rId5" action="ppaction://hlinksldjump" tooltip="Une cabine.   /   Sésame, referme-toi!"/>
          </p:cNvPr>
          <p:cNvSpPr/>
          <p:nvPr/>
        </p:nvSpPr>
        <p:spPr>
          <a:xfrm>
            <a:off x="5652120" y="1700808"/>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Image 25" descr="dvtchezjuste2.jpg"/>
          <p:cNvPicPr>
            <a:picLocks noChangeAspect="1"/>
          </p:cNvPicPr>
          <p:nvPr/>
        </p:nvPicPr>
        <p:blipFill>
          <a:blip r:embed="rId2" cstate="print"/>
          <a:stretch>
            <a:fillRect/>
          </a:stretch>
        </p:blipFill>
        <p:spPr>
          <a:xfrm>
            <a:off x="0" y="0"/>
            <a:ext cx="9144000" cy="5733256"/>
          </a:xfrm>
          <a:prstGeom prst="rect">
            <a:avLst/>
          </a:prstGeom>
        </p:spPr>
      </p:pic>
      <p:pic>
        <p:nvPicPr>
          <p:cNvPr id="25" name="Image 24" descr="rustine.jpg"/>
          <p:cNvPicPr>
            <a:picLocks noChangeAspect="1"/>
          </p:cNvPicPr>
          <p:nvPr/>
        </p:nvPicPr>
        <p:blipFill>
          <a:blip r:embed="rId3" cstate="print"/>
          <a:stretch>
            <a:fillRect/>
          </a:stretch>
        </p:blipFill>
        <p:spPr>
          <a:xfrm>
            <a:off x="0" y="5733256"/>
            <a:ext cx="9144000" cy="1124744"/>
          </a:xfrm>
          <a:prstGeom prst="rect">
            <a:avLst/>
          </a:prstGeom>
        </p:spPr>
      </p:pic>
      <p:sp>
        <p:nvSpPr>
          <p:cNvPr id="5" name="Ellipse 4">
            <a:hlinkClick r:id="rId4" action="ppaction://hlinksldjump" tooltip="Ni vu, ni connu: vous êtes caché."/>
          </p:cNvPr>
          <p:cNvSpPr/>
          <p:nvPr/>
        </p:nvSpPr>
        <p:spPr>
          <a:xfrm>
            <a:off x="8316416" y="3501008"/>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 name="Ellipse 5">
            <a:hlinkClick r:id="rId4" action="ppaction://hlinksldjump" tooltip="D'accord, c'est une bonne cachette."/>
          </p:cNvPr>
          <p:cNvSpPr/>
          <p:nvPr/>
        </p:nvSpPr>
        <p:spPr>
          <a:xfrm>
            <a:off x="2483768" y="2636912"/>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 name="Ellipse 6">
            <a:hlinkClick r:id="rId4" action="ppaction://hlinksldjump" tooltip="&quot;OK, vous êtes en planque...&quot;"/>
          </p:cNvPr>
          <p:cNvSpPr/>
          <p:nvPr/>
        </p:nvSpPr>
        <p:spPr>
          <a:xfrm>
            <a:off x="323528" y="2996952"/>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Ellipse 9">
            <a:hlinkClick r:id="rId4" action="ppaction://hlinksldjump" tooltip="Ca sent le poisson..."/>
          </p:cNvPr>
          <p:cNvSpPr/>
          <p:nvPr/>
        </p:nvSpPr>
        <p:spPr>
          <a:xfrm>
            <a:off x="8172400" y="3501008"/>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Ellipse 10">
            <a:hlinkClick r:id="rId4" action="ppaction://hlinksldjump" tooltip="Ca sent le poisson..."/>
          </p:cNvPr>
          <p:cNvSpPr/>
          <p:nvPr/>
        </p:nvSpPr>
        <p:spPr>
          <a:xfrm>
            <a:off x="7236296" y="3861048"/>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 name="Ellipse 2"/>
          <p:cNvSpPr/>
          <p:nvPr/>
        </p:nvSpPr>
        <p:spPr>
          <a:xfrm>
            <a:off x="7092280" y="3861048"/>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12" name="Ellipse 11">
            <a:hlinkClick r:id="rId4" action="ppaction://hlinksldjump" tooltip="Sous le ciel de Maupiti."/>
          </p:cNvPr>
          <p:cNvSpPr/>
          <p:nvPr/>
        </p:nvSpPr>
        <p:spPr>
          <a:xfrm>
            <a:off x="6660232" y="83671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3" name="Ellipse 12">
            <a:hlinkClick r:id="rId4" action="ppaction://hlinksldjump" tooltip="La loi de la jungle."/>
          </p:cNvPr>
          <p:cNvSpPr/>
          <p:nvPr/>
        </p:nvSpPr>
        <p:spPr>
          <a:xfrm>
            <a:off x="2123728" y="2636912"/>
            <a:ext cx="288032" cy="288032"/>
          </a:xfrm>
          <a:prstGeom prst="ellipse">
            <a:avLst/>
          </a:prstGeom>
          <a:solidFill>
            <a:srgbClr val="FF000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4" name="Ellipse 13">
            <a:hlinkClick r:id="rId4" action="ppaction://hlinksldjump" tooltip="Coeur de palmier."/>
          </p:cNvPr>
          <p:cNvSpPr/>
          <p:nvPr/>
        </p:nvSpPr>
        <p:spPr>
          <a:xfrm>
            <a:off x="1043608" y="54868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5" name="Ellipse 14">
            <a:hlinkClick r:id="rId4" action="ppaction://hlinksldjump" tooltip="Dans le vent..."/>
          </p:cNvPr>
          <p:cNvSpPr/>
          <p:nvPr/>
        </p:nvSpPr>
        <p:spPr>
          <a:xfrm>
            <a:off x="7740352" y="119675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6" name="Ellipse 15">
            <a:hlinkClick r:id="rId4" action="ppaction://hlinksldjump" tooltip="Roche volcanique."/>
          </p:cNvPr>
          <p:cNvSpPr/>
          <p:nvPr/>
        </p:nvSpPr>
        <p:spPr>
          <a:xfrm>
            <a:off x="6228184" y="335699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21" name="Tableau 20"/>
          <p:cNvGraphicFramePr>
            <a:graphicFrameLocks noGrp="1"/>
          </p:cNvGraphicFramePr>
          <p:nvPr/>
        </p:nvGraphicFramePr>
        <p:xfrm>
          <a:off x="107504" y="5733256"/>
          <a:ext cx="8928992" cy="1044000"/>
        </p:xfrm>
        <a:graphic>
          <a:graphicData uri="http://schemas.openxmlformats.org/drawingml/2006/table">
            <a:tbl>
              <a:tblPr firstRow="1" bandRow="1">
                <a:tableStyleId>{5C22544A-7EE6-4342-B048-85BDC9FD1C3A}</a:tableStyleId>
              </a:tblPr>
              <a:tblGrid>
                <a:gridCol w="1008112"/>
                <a:gridCol w="3816424"/>
                <a:gridCol w="1008112"/>
                <a:gridCol w="3096344"/>
              </a:tblGrid>
              <a:tr h="1044000">
                <a:tc>
                  <a:txBody>
                    <a:bodyPr/>
                    <a:lstStyle/>
                    <a:p>
                      <a:endParaRPr lang="fr-FR" dirty="0"/>
                    </a:p>
                  </a:txBody>
                  <a:tcPr>
                    <a:lnL w="12700" cap="flat" cmpd="sng" algn="ctr">
                      <a:solidFill>
                        <a:srgbClr val="29626D"/>
                      </a:solidFill>
                      <a:prstDash val="solid"/>
                      <a:round/>
                      <a:headEnd type="none" w="med" len="med"/>
                      <a:tailEnd type="none" w="med" len="med"/>
                    </a:lnL>
                    <a:lnR w="12700" cap="flat" cmpd="sng" algn="ctr">
                      <a:solidFill>
                        <a:srgbClr val="29626D"/>
                      </a:solidFill>
                      <a:prstDash val="solid"/>
                      <a:round/>
                      <a:headEnd type="none" w="med" len="med"/>
                      <a:tailEnd type="none" w="med" len="med"/>
                    </a:lnR>
                    <a:lnT w="12700" cap="flat" cmpd="sng" algn="ctr">
                      <a:solidFill>
                        <a:srgbClr val="29626D"/>
                      </a:solidFill>
                      <a:prstDash val="solid"/>
                      <a:round/>
                      <a:headEnd type="none" w="med" len="med"/>
                      <a:tailEnd type="none" w="med" len="med"/>
                    </a:lnT>
                    <a:lnB w="12700" cap="flat" cmpd="sng" algn="ctr">
                      <a:solidFill>
                        <a:srgbClr val="29626D"/>
                      </a:solid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c>
                  <a:txBody>
                    <a:bodyPr/>
                    <a:lstStyle/>
                    <a:p>
                      <a:pPr algn="r"/>
                      <a:r>
                        <a:rPr lang="fr-FR" sz="2000" b="0" kern="1200" dirty="0" smtClean="0">
                          <a:solidFill>
                            <a:schemeClr val="bg2">
                              <a:lumMod val="10000"/>
                            </a:schemeClr>
                          </a:solidFill>
                          <a:effectLst/>
                          <a:latin typeface="Freestyle Script" pitchFamily="66" charset="0"/>
                          <a:ea typeface="+mn-ea"/>
                          <a:cs typeface="+mn-cs"/>
                        </a:rPr>
                        <a:t>Poignard </a:t>
                      </a:r>
                      <a:r>
                        <a:rPr lang="fr-FR" sz="2000" b="0" kern="1200" dirty="0" smtClean="0">
                          <a:solidFill>
                            <a:schemeClr val="lt1"/>
                          </a:solidFill>
                          <a:effectLst/>
                          <a:latin typeface="Freestyle Script" pitchFamily="66" charset="0"/>
                          <a:ea typeface="+mn-ea"/>
                          <a:cs typeface="+mn-cs"/>
                        </a:rPr>
                        <a:t>     </a:t>
                      </a:r>
                      <a:r>
                        <a:rPr lang="fr-FR" sz="2000" b="0" kern="1200" dirty="0" smtClean="0">
                          <a:solidFill>
                            <a:srgbClr val="FF0000"/>
                          </a:solidFill>
                          <a:effectLst/>
                          <a:latin typeface="Freestyle Script" pitchFamily="66" charset="0"/>
                          <a:ea typeface="+mn-ea"/>
                          <a:cs typeface="+mn-cs"/>
                        </a:rPr>
                        <a:t>Appartient à Juste</a:t>
                      </a:r>
                    </a:p>
                    <a:p>
                      <a:pPr algn="ctr"/>
                      <a:r>
                        <a:rPr lang="fr-FR" sz="2000" b="0" kern="1200" dirty="0" smtClean="0">
                          <a:solidFill>
                            <a:schemeClr val="bg2">
                              <a:lumMod val="10000"/>
                            </a:schemeClr>
                          </a:solidFill>
                          <a:effectLst/>
                          <a:latin typeface="Freestyle Script" pitchFamily="66" charset="0"/>
                          <a:ea typeface="+mn-ea"/>
                          <a:cs typeface="+mn-cs"/>
                        </a:rPr>
                        <a:t>R: Le poignard est ancien...Il date de plusieurs siècles.</a:t>
                      </a:r>
                    </a:p>
                    <a:p>
                      <a:pPr algn="ctr"/>
                      <a:r>
                        <a:rPr lang="fr-FR" sz="2000" b="0" kern="1200" dirty="0" smtClean="0">
                          <a:solidFill>
                            <a:schemeClr val="bg2">
                              <a:lumMod val="10000"/>
                            </a:schemeClr>
                          </a:solidFill>
                          <a:effectLst/>
                          <a:latin typeface="Freestyle Script" pitchFamily="66" charset="0"/>
                          <a:ea typeface="+mn-ea"/>
                          <a:cs typeface="+mn-cs"/>
                        </a:rPr>
                        <a:t>Toucher:La lame est émoussée.</a:t>
                      </a:r>
                      <a:endParaRPr lang="fr-FR" sz="2000" b="0" dirty="0">
                        <a:solidFill>
                          <a:schemeClr val="bg2">
                            <a:lumMod val="10000"/>
                          </a:schemeClr>
                        </a:solidFill>
                        <a:effectLst/>
                        <a:latin typeface="Freestyle Script" pitchFamily="66" charset="0"/>
                      </a:endParaRPr>
                    </a:p>
                  </a:txBody>
                  <a:tcPr anchor="ctr">
                    <a:lnL w="12700" cap="flat" cmpd="sng" algn="ctr">
                      <a:solidFill>
                        <a:srgbClr val="29626D"/>
                      </a:solidFill>
                      <a:prstDash val="solid"/>
                      <a:round/>
                      <a:headEnd type="none" w="med" len="med"/>
                      <a:tailEnd type="none" w="med" len="med"/>
                    </a:lnL>
                    <a:lnR w="12700" cap="flat" cmpd="sng" algn="ctr">
                      <a:solidFill>
                        <a:srgbClr val="29626D"/>
                      </a:solidFill>
                      <a:prstDash val="solid"/>
                      <a:round/>
                      <a:headEnd type="none" w="med" len="med"/>
                      <a:tailEnd type="none" w="med" len="med"/>
                    </a:lnR>
                    <a:lnT w="12700" cap="flat" cmpd="sng" algn="ctr">
                      <a:solidFill>
                        <a:srgbClr val="29626D"/>
                      </a:solidFill>
                      <a:prstDash val="solid"/>
                      <a:round/>
                      <a:headEnd type="none" w="med" len="med"/>
                      <a:tailEnd type="none" w="med" len="med"/>
                    </a:lnT>
                    <a:lnB w="12700" cap="flat" cmpd="sng" algn="ctr">
                      <a:solidFill>
                        <a:srgbClr val="29626D"/>
                      </a:solidFill>
                      <a:prstDash val="solid"/>
                      <a:round/>
                      <a:headEnd type="none" w="med" len="med"/>
                      <a:tailEnd type="none" w="med" len="med"/>
                    </a:lnB>
                    <a:lnTlToBr w="12700" cmpd="sng">
                      <a:noFill/>
                      <a:prstDash val="solid"/>
                    </a:lnTlToBr>
                    <a:lnBlToTr w="12700" cmpd="sng">
                      <a:noFill/>
                      <a:prstDash val="solid"/>
                    </a:lnBlToTr>
                    <a:solidFill>
                      <a:srgbClr val="93B7B5"/>
                    </a:solidFill>
                  </a:tcPr>
                </a:tc>
                <a:tc>
                  <a:txBody>
                    <a:bodyPr/>
                    <a:lstStyle/>
                    <a:p>
                      <a:pPr algn="ctr"/>
                      <a:endParaRPr lang="fr-FR" b="0" dirty="0">
                        <a:latin typeface="Freestyle Script" pitchFamily="66" charset="0"/>
                      </a:endParaRPr>
                    </a:p>
                  </a:txBody>
                  <a:tcPr anchor="ctr">
                    <a:lnL w="12700" cap="flat" cmpd="sng" algn="ctr">
                      <a:solidFill>
                        <a:srgbClr val="29626D"/>
                      </a:solidFill>
                      <a:prstDash val="solid"/>
                      <a:round/>
                      <a:headEnd type="none" w="med" len="med"/>
                      <a:tailEnd type="none" w="med" len="med"/>
                    </a:lnL>
                    <a:lnR w="12700" cap="flat" cmpd="sng" algn="ctr">
                      <a:solidFill>
                        <a:srgbClr val="29626D"/>
                      </a:solidFill>
                      <a:prstDash val="solid"/>
                      <a:round/>
                      <a:headEnd type="none" w="med" len="med"/>
                      <a:tailEnd type="none" w="med" len="med"/>
                    </a:lnR>
                    <a:lnT w="12700" cap="flat" cmpd="sng" algn="ctr">
                      <a:solidFill>
                        <a:srgbClr val="29626D"/>
                      </a:solidFill>
                      <a:prstDash val="solid"/>
                      <a:round/>
                      <a:headEnd type="none" w="med" len="med"/>
                      <a:tailEnd type="none" w="med" len="med"/>
                    </a:lnT>
                    <a:lnB w="12700" cap="flat" cmpd="sng" algn="ctr">
                      <a:solidFill>
                        <a:srgbClr val="29626D"/>
                      </a:solidFill>
                      <a:prstDash val="solid"/>
                      <a:round/>
                      <a:headEnd type="none" w="med" len="med"/>
                      <a:tailEnd type="none" w="med" len="med"/>
                    </a:lnB>
                    <a:lnTlToBr w="12700" cmpd="sng">
                      <a:noFill/>
                      <a:prstDash val="solid"/>
                    </a:lnTlToBr>
                    <a:lnBlToTr w="12700" cmpd="sng">
                      <a:noFill/>
                      <a:prstDash val="solid"/>
                    </a:lnBlToTr>
                    <a:blipFill>
                      <a:blip r:embed="rId6"/>
                      <a:stretch>
                        <a:fillRect/>
                      </a:stretch>
                    </a:blipFill>
                  </a:tcPr>
                </a:tc>
                <a:tc>
                  <a:txBody>
                    <a:bodyPr/>
                    <a:lstStyle/>
                    <a:p>
                      <a:pPr algn="ctr"/>
                      <a:r>
                        <a:rPr lang="fr-FR" sz="2000" b="0" kern="1200" dirty="0" smtClean="0">
                          <a:solidFill>
                            <a:schemeClr val="bg2">
                              <a:lumMod val="10000"/>
                            </a:schemeClr>
                          </a:solidFill>
                          <a:effectLst/>
                          <a:latin typeface="Freestyle Script" pitchFamily="66" charset="0"/>
                          <a:ea typeface="+mn-ea"/>
                          <a:cs typeface="+mn-cs"/>
                        </a:rPr>
                        <a:t>Cent</a:t>
                      </a:r>
                    </a:p>
                    <a:p>
                      <a:pPr algn="ctr"/>
                      <a:endParaRPr lang="fr-FR" sz="1050" b="0" kern="1200" dirty="0" smtClean="0">
                        <a:solidFill>
                          <a:schemeClr val="bg2">
                            <a:lumMod val="10000"/>
                          </a:schemeClr>
                        </a:solidFill>
                        <a:effectLst/>
                        <a:latin typeface="Freestyle Script" pitchFamily="66" charset="0"/>
                        <a:ea typeface="+mn-ea"/>
                        <a:cs typeface="+mn-cs"/>
                      </a:endParaRPr>
                    </a:p>
                    <a:p>
                      <a:pPr algn="ctr"/>
                      <a:r>
                        <a:rPr lang="fr-FR" sz="2000" b="0" kern="1200" dirty="0" smtClean="0">
                          <a:solidFill>
                            <a:schemeClr val="bg2">
                              <a:lumMod val="10000"/>
                            </a:schemeClr>
                          </a:solidFill>
                          <a:effectLst/>
                          <a:latin typeface="Freestyle Script" pitchFamily="66" charset="0"/>
                          <a:ea typeface="+mn-ea"/>
                          <a:cs typeface="+mn-cs"/>
                        </a:rPr>
                        <a:t>R: Une pièce d’un cent en nickel.</a:t>
                      </a:r>
                      <a:endParaRPr lang="fr-FR" sz="2000" b="0" dirty="0">
                        <a:solidFill>
                          <a:schemeClr val="bg2">
                            <a:lumMod val="10000"/>
                          </a:schemeClr>
                        </a:solidFill>
                        <a:effectLst/>
                        <a:latin typeface="Freestyle Script" pitchFamily="66" charset="0"/>
                      </a:endParaRPr>
                    </a:p>
                  </a:txBody>
                  <a:tcPr anchor="ctr">
                    <a:lnL w="12700" cap="flat" cmpd="sng" algn="ctr">
                      <a:solidFill>
                        <a:srgbClr val="29626D"/>
                      </a:solidFill>
                      <a:prstDash val="solid"/>
                      <a:round/>
                      <a:headEnd type="none" w="med" len="med"/>
                      <a:tailEnd type="none" w="med" len="med"/>
                    </a:lnL>
                    <a:lnR w="12700" cap="flat" cmpd="sng" algn="ctr">
                      <a:solidFill>
                        <a:srgbClr val="29626D"/>
                      </a:solidFill>
                      <a:prstDash val="solid"/>
                      <a:round/>
                      <a:headEnd type="none" w="med" len="med"/>
                      <a:tailEnd type="none" w="med" len="med"/>
                    </a:lnR>
                    <a:lnT w="12700" cap="flat" cmpd="sng" algn="ctr">
                      <a:solidFill>
                        <a:srgbClr val="29626D"/>
                      </a:solidFill>
                      <a:prstDash val="solid"/>
                      <a:round/>
                      <a:headEnd type="none" w="med" len="med"/>
                      <a:tailEnd type="none" w="med" len="med"/>
                    </a:lnT>
                    <a:lnB w="12700" cap="flat" cmpd="sng" algn="ctr">
                      <a:solidFill>
                        <a:srgbClr val="29626D"/>
                      </a:solidFill>
                      <a:prstDash val="solid"/>
                      <a:round/>
                      <a:headEnd type="none" w="med" len="med"/>
                      <a:tailEnd type="none" w="med" len="med"/>
                    </a:lnB>
                    <a:lnTlToBr w="12700" cmpd="sng">
                      <a:noFill/>
                      <a:prstDash val="solid"/>
                    </a:lnTlToBr>
                    <a:lnBlToTr w="12700" cmpd="sng">
                      <a:noFill/>
                      <a:prstDash val="solid"/>
                    </a:lnBlToTr>
                    <a:solidFill>
                      <a:srgbClr val="93B7B5"/>
                    </a:solidFill>
                  </a:tcPr>
                </a:tc>
              </a:tr>
            </a:tbl>
          </a:graphicData>
        </a:graphic>
      </p:graphicFrame>
      <p:sp>
        <p:nvSpPr>
          <p:cNvPr id="22" name="Ellipse 21"/>
          <p:cNvSpPr/>
          <p:nvPr/>
        </p:nvSpPr>
        <p:spPr>
          <a:xfrm>
            <a:off x="0" y="573325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23" name="Ellipse 22"/>
          <p:cNvSpPr/>
          <p:nvPr/>
        </p:nvSpPr>
        <p:spPr>
          <a:xfrm>
            <a:off x="4932040" y="573325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graphicFrame>
        <p:nvGraphicFramePr>
          <p:cNvPr id="27" name="Tableau 26"/>
          <p:cNvGraphicFramePr>
            <a:graphicFrameLocks noGrp="1"/>
          </p:cNvGraphicFramePr>
          <p:nvPr/>
        </p:nvGraphicFramePr>
        <p:xfrm>
          <a:off x="107504" y="5085184"/>
          <a:ext cx="8928000" cy="648072"/>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4807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24" name="Ellipse 23">
            <a:hlinkClick r:id="rId4" action="ppaction://hlinksldjump" tooltip="Cocotier à la noix."/>
          </p:cNvPr>
          <p:cNvSpPr/>
          <p:nvPr/>
        </p:nvSpPr>
        <p:spPr>
          <a:xfrm>
            <a:off x="5436096" y="69269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 name="Ellipse 3"/>
          <p:cNvSpPr/>
          <p:nvPr/>
        </p:nvSpPr>
        <p:spPr>
          <a:xfrm>
            <a:off x="5940152" y="4365104"/>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30" name="Ellipse 29">
            <a:hlinkClick r:id="rId4" action="ppaction://hlinksldjump" tooltip="Vous êtes monté pour rien."/>
          </p:cNvPr>
          <p:cNvSpPr/>
          <p:nvPr/>
        </p:nvSpPr>
        <p:spPr>
          <a:xfrm>
            <a:off x="7524328" y="1196752"/>
            <a:ext cx="288032" cy="288032"/>
          </a:xfrm>
          <a:prstGeom prst="ellipse">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9" name="Ellipse 28">
            <a:hlinkClick r:id="rId4" action="ppaction://hlinksldjump" tooltip="Sésame, ouvre-toi...   /   Sésame, referme-toi!"/>
          </p:cNvPr>
          <p:cNvSpPr/>
          <p:nvPr/>
        </p:nvSpPr>
        <p:spPr>
          <a:xfrm>
            <a:off x="5436096" y="3573016"/>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4" name="Ellipse 33">
            <a:hlinkClick r:id="rId4" action="ppaction://hlinksldjump" tooltip="Ca sent le roussi..."/>
          </p:cNvPr>
          <p:cNvSpPr/>
          <p:nvPr/>
        </p:nvSpPr>
        <p:spPr>
          <a:xfrm>
            <a:off x="6444208" y="213285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pic>
        <p:nvPicPr>
          <p:cNvPr id="36" name="Image 35" descr="door-windows.png"/>
          <p:cNvPicPr>
            <a:picLocks noChangeAspect="1"/>
          </p:cNvPicPr>
          <p:nvPr/>
        </p:nvPicPr>
        <p:blipFill>
          <a:blip r:embed="rId7" cstate="print">
            <a:lum bright="100000"/>
          </a:blip>
          <a:stretch>
            <a:fillRect/>
          </a:stretch>
        </p:blipFill>
        <p:spPr>
          <a:xfrm>
            <a:off x="5004048" y="3501008"/>
            <a:ext cx="370327" cy="432048"/>
          </a:xfrm>
          <a:prstGeom prst="rect">
            <a:avLst/>
          </a:prstGeom>
          <a:solidFill>
            <a:schemeClr val="tx1"/>
          </a:solidFill>
          <a:ln>
            <a:solidFill>
              <a:schemeClr val="bg1"/>
            </a:solidFill>
          </a:ln>
        </p:spPr>
      </p:pic>
      <p:sp>
        <p:nvSpPr>
          <p:cNvPr id="31" name="Ellipse 30">
            <a:hlinkClick r:id="rId8" action="ppaction://hlinksldjump"/>
          </p:cNvPr>
          <p:cNvSpPr/>
          <p:nvPr/>
        </p:nvSpPr>
        <p:spPr>
          <a:xfrm>
            <a:off x="0" y="0"/>
            <a:ext cx="539552" cy="404664"/>
          </a:xfrm>
          <a:prstGeom prst="ellipse">
            <a:avLst/>
          </a:prstGeom>
          <a:blipFill dpi="0" rotWithShape="1">
            <a:blip r:embed="rId9"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 name="ZoneTexte 34">
            <a:hlinkClick r:id="rId4" action="ppaction://hlinksldjump" tooltip="BICOQUE DE BRIC ET DE BROC."/>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DEVANT CHEZ JUSTE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37" name="Ellipse 36">
            <a:hlinkClick r:id="rId4" action="ppaction://hlinksldjump" tooltip="D'accord, c'est une bonne cachette."/>
          </p:cNvPr>
          <p:cNvSpPr/>
          <p:nvPr/>
        </p:nvSpPr>
        <p:spPr>
          <a:xfrm>
            <a:off x="4860032" y="2276872"/>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8" name="Ellipse 37">
            <a:hlinkClick r:id="rId4" action="ppaction://hlinksldjump" tooltip="D'accord, c'est une bonne cachette."/>
          </p:cNvPr>
          <p:cNvSpPr/>
          <p:nvPr/>
        </p:nvSpPr>
        <p:spPr>
          <a:xfrm>
            <a:off x="8316416" y="2708920"/>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Image 22" descr="dvtchezmaguy2.jpg"/>
          <p:cNvPicPr>
            <a:picLocks noChangeAspect="1"/>
          </p:cNvPicPr>
          <p:nvPr/>
        </p:nvPicPr>
        <p:blipFill>
          <a:blip r:embed="rId2" cstate="print"/>
          <a:stretch>
            <a:fillRect/>
          </a:stretch>
        </p:blipFill>
        <p:spPr>
          <a:xfrm>
            <a:off x="0" y="0"/>
            <a:ext cx="9144000" cy="6858000"/>
          </a:xfrm>
          <a:prstGeom prst="rect">
            <a:avLst/>
          </a:prstGeom>
        </p:spPr>
      </p:pic>
      <p:sp>
        <p:nvSpPr>
          <p:cNvPr id="5" name="Ellipse 4">
            <a:hlinkClick r:id="rId3" action="ppaction://hlinksldjump"/>
          </p:cNvPr>
          <p:cNvSpPr/>
          <p:nvPr/>
        </p:nvSpPr>
        <p:spPr>
          <a:xfrm>
            <a:off x="179512" y="5517232"/>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6" name="Ellipse 5">
            <a:hlinkClick r:id="rId4" action="ppaction://hlinksldjump" tooltip="Odeur exotique: sans colorant ni conservateur."/>
          </p:cNvPr>
          <p:cNvSpPr/>
          <p:nvPr/>
        </p:nvSpPr>
        <p:spPr>
          <a:xfrm>
            <a:off x="6444208" y="450912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8" name="Ellipse 7">
            <a:hlinkClick r:id="rId4" action="ppaction://hlinksldjump" tooltip="La chambre bleue."/>
          </p:cNvPr>
          <p:cNvSpPr/>
          <p:nvPr/>
        </p:nvSpPr>
        <p:spPr>
          <a:xfrm>
            <a:off x="1475656" y="278092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9" name="Ellipse 8">
            <a:hlinkClick r:id="rId4" action="ppaction://hlinksldjump" tooltip="La tannière de l'ours."/>
          </p:cNvPr>
          <p:cNvSpPr/>
          <p:nvPr/>
        </p:nvSpPr>
        <p:spPr>
          <a:xfrm>
            <a:off x="3059832" y="278092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Ellipse 9">
            <a:hlinkClick r:id="rId4" action="ppaction://hlinksldjump" tooltip="La chambre de Marie."/>
          </p:cNvPr>
          <p:cNvSpPr/>
          <p:nvPr/>
        </p:nvSpPr>
        <p:spPr>
          <a:xfrm>
            <a:off x="4644008" y="278092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Ellipse 10">
            <a:hlinkClick r:id="rId4" action="ppaction://hlinksldjump" tooltip="La cellule du parti."/>
          </p:cNvPr>
          <p:cNvSpPr/>
          <p:nvPr/>
        </p:nvSpPr>
        <p:spPr>
          <a:xfrm>
            <a:off x="6300192" y="278092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3" name="Ellipse 12">
            <a:hlinkClick r:id="rId4" action="ppaction://hlinksldjump" tooltip="La chambre de la Baronne."/>
          </p:cNvPr>
          <p:cNvSpPr/>
          <p:nvPr/>
        </p:nvSpPr>
        <p:spPr>
          <a:xfrm>
            <a:off x="6300192" y="393305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4" name="Ellipse 13">
            <a:hlinkClick r:id="rId4" action="ppaction://hlinksldjump" tooltip="&quot;La cuisine des anges.&quot;"/>
          </p:cNvPr>
          <p:cNvSpPr/>
          <p:nvPr/>
        </p:nvSpPr>
        <p:spPr>
          <a:xfrm>
            <a:off x="1691680" y="393305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5" name="Ellipse 14">
            <a:hlinkClick r:id="rId4" action="ppaction://hlinksldjump" tooltip="Sur un air de pianola."/>
          </p:cNvPr>
          <p:cNvSpPr/>
          <p:nvPr/>
        </p:nvSpPr>
        <p:spPr>
          <a:xfrm>
            <a:off x="3779912" y="393305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8" name="Ellipse 17">
            <a:hlinkClick r:id="rId4" action="ppaction://hlinksldjump" tooltip="D'accord, c'est une bonne cachette."/>
          </p:cNvPr>
          <p:cNvSpPr/>
          <p:nvPr/>
        </p:nvSpPr>
        <p:spPr>
          <a:xfrm>
            <a:off x="179512" y="4437112"/>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9" name="Ellipse 18">
            <a:hlinkClick r:id="rId4" action="ppaction://hlinksldjump" tooltip="&quot;OK, vous êtes en planque...&quot;"/>
          </p:cNvPr>
          <p:cNvSpPr/>
          <p:nvPr/>
        </p:nvSpPr>
        <p:spPr>
          <a:xfrm>
            <a:off x="611560" y="2780928"/>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0" name="Ellipse 19">
            <a:hlinkClick r:id="rId4" action="ppaction://hlinksldjump" tooltip="Ni vu, ni connu: vous êtes caché."/>
          </p:cNvPr>
          <p:cNvSpPr/>
          <p:nvPr/>
        </p:nvSpPr>
        <p:spPr>
          <a:xfrm>
            <a:off x="8316416" y="2924944"/>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24" name="Tableau 23"/>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21" name="Ellipse 20">
            <a:hlinkClick r:id="rId4" action="ppaction://hlinksldjump" tooltip="Paysage tropical..."/>
          </p:cNvPr>
          <p:cNvSpPr/>
          <p:nvPr/>
        </p:nvSpPr>
        <p:spPr>
          <a:xfrm>
            <a:off x="8676456" y="220486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6" name="Ellipse 25">
            <a:hlinkClick r:id="rId4" action="ppaction://hlinksldjump" tooltip="Canari des tropiques."/>
          </p:cNvPr>
          <p:cNvSpPr/>
          <p:nvPr/>
        </p:nvSpPr>
        <p:spPr>
          <a:xfrm>
            <a:off x="755576" y="472514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8" name="Ellipse 27">
            <a:hlinkClick r:id="rId4" action="ppaction://hlinksldjump" tooltip="Vous allez vous attirer le mauvais oeil!"/>
          </p:cNvPr>
          <p:cNvSpPr/>
          <p:nvPr/>
        </p:nvSpPr>
        <p:spPr>
          <a:xfrm>
            <a:off x="6444208" y="522920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9" name="Ellipse 28">
            <a:hlinkClick r:id="rId4" action="ppaction://hlinksldjump" tooltip="Faites vos jeux."/>
          </p:cNvPr>
          <p:cNvSpPr/>
          <p:nvPr/>
        </p:nvSpPr>
        <p:spPr>
          <a:xfrm>
            <a:off x="4139952" y="544522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 name="Ellipse 2">
            <a:hlinkClick r:id="rId3" action="ppaction://hlinksldjump"/>
          </p:cNvPr>
          <p:cNvSpPr/>
          <p:nvPr/>
        </p:nvSpPr>
        <p:spPr>
          <a:xfrm>
            <a:off x="4283968" y="5517232"/>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30" name="Ellipse 29">
            <a:hlinkClick r:id="rId4" action="ppaction://hlinksldjump" tooltip="Histoire d'ouvrir l'appétit..."/>
          </p:cNvPr>
          <p:cNvSpPr/>
          <p:nvPr/>
        </p:nvSpPr>
        <p:spPr>
          <a:xfrm>
            <a:off x="1691680" y="4221088"/>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1" name="Ellipse 30">
            <a:hlinkClick r:id="rId4" action="ppaction://hlinksldjump" tooltip="Ca sonne creux!"/>
          </p:cNvPr>
          <p:cNvSpPr/>
          <p:nvPr/>
        </p:nvSpPr>
        <p:spPr>
          <a:xfrm>
            <a:off x="6516216" y="4005064"/>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2" name="Ellipse 31">
            <a:hlinkClick r:id="rId4" action="ppaction://hlinksldjump" tooltip="Ne touchez pas au tiroir-caisse."/>
          </p:cNvPr>
          <p:cNvSpPr/>
          <p:nvPr/>
        </p:nvSpPr>
        <p:spPr>
          <a:xfrm>
            <a:off x="1619672" y="2780928"/>
            <a:ext cx="288032" cy="288032"/>
          </a:xfrm>
          <a:prstGeom prst="ellipse">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3" name="Ellipse 32">
            <a:hlinkClick r:id="rId4" action="ppaction://hlinksldjump" tooltip="Vous vous blessez à la main."/>
          </p:cNvPr>
          <p:cNvSpPr/>
          <p:nvPr/>
        </p:nvSpPr>
        <p:spPr>
          <a:xfrm>
            <a:off x="4788024" y="2780928"/>
            <a:ext cx="288032" cy="288032"/>
          </a:xfrm>
          <a:prstGeom prst="ellipse">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 name="Ellipse 3">
            <a:hlinkClick r:id="rId3" action="ppaction://hlinksldjump"/>
          </p:cNvPr>
          <p:cNvSpPr/>
          <p:nvPr/>
        </p:nvSpPr>
        <p:spPr>
          <a:xfrm>
            <a:off x="6516216" y="5157192"/>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pic>
        <p:nvPicPr>
          <p:cNvPr id="36" name="Image 35" descr="door-windows.png"/>
          <p:cNvPicPr>
            <a:picLocks noChangeAspect="1"/>
          </p:cNvPicPr>
          <p:nvPr/>
        </p:nvPicPr>
        <p:blipFill>
          <a:blip r:embed="rId5" cstate="print">
            <a:lum bright="100000"/>
          </a:blip>
          <a:stretch>
            <a:fillRect/>
          </a:stretch>
        </p:blipFill>
        <p:spPr>
          <a:xfrm>
            <a:off x="3594748" y="4437112"/>
            <a:ext cx="370327" cy="432048"/>
          </a:xfrm>
          <a:prstGeom prst="rect">
            <a:avLst/>
          </a:prstGeom>
          <a:solidFill>
            <a:schemeClr val="tx1"/>
          </a:solidFill>
          <a:ln>
            <a:solidFill>
              <a:schemeClr val="bg1"/>
            </a:solidFill>
          </a:ln>
        </p:spPr>
      </p:pic>
      <p:pic>
        <p:nvPicPr>
          <p:cNvPr id="37" name="Image 36" descr="door-windows.png"/>
          <p:cNvPicPr>
            <a:picLocks noChangeAspect="1"/>
          </p:cNvPicPr>
          <p:nvPr/>
        </p:nvPicPr>
        <p:blipFill>
          <a:blip r:embed="rId5" cstate="print">
            <a:lum bright="100000"/>
          </a:blip>
          <a:stretch>
            <a:fillRect/>
          </a:stretch>
        </p:blipFill>
        <p:spPr>
          <a:xfrm>
            <a:off x="6876256" y="4365104"/>
            <a:ext cx="370327" cy="432048"/>
          </a:xfrm>
          <a:prstGeom prst="rect">
            <a:avLst/>
          </a:prstGeom>
          <a:solidFill>
            <a:schemeClr val="tx1"/>
          </a:solidFill>
          <a:ln>
            <a:solidFill>
              <a:schemeClr val="bg1"/>
            </a:solidFill>
          </a:ln>
        </p:spPr>
      </p:pic>
      <p:pic>
        <p:nvPicPr>
          <p:cNvPr id="38" name="Image 37" descr="door-windows.png"/>
          <p:cNvPicPr>
            <a:picLocks noChangeAspect="1"/>
          </p:cNvPicPr>
          <p:nvPr/>
        </p:nvPicPr>
        <p:blipFill>
          <a:blip r:embed="rId5" cstate="print">
            <a:lum bright="100000"/>
          </a:blip>
          <a:stretch>
            <a:fillRect/>
          </a:stretch>
        </p:blipFill>
        <p:spPr>
          <a:xfrm>
            <a:off x="6876256" y="3212976"/>
            <a:ext cx="370327" cy="432048"/>
          </a:xfrm>
          <a:prstGeom prst="rect">
            <a:avLst/>
          </a:prstGeom>
          <a:solidFill>
            <a:schemeClr val="tx1"/>
          </a:solidFill>
          <a:ln>
            <a:solidFill>
              <a:schemeClr val="bg1"/>
            </a:solidFill>
          </a:ln>
        </p:spPr>
      </p:pic>
      <p:pic>
        <p:nvPicPr>
          <p:cNvPr id="39" name="Image 38" descr="door-windows.png"/>
          <p:cNvPicPr>
            <a:picLocks noChangeAspect="1"/>
          </p:cNvPicPr>
          <p:nvPr/>
        </p:nvPicPr>
        <p:blipFill>
          <a:blip r:embed="rId5" cstate="print">
            <a:lum bright="100000"/>
          </a:blip>
          <a:stretch>
            <a:fillRect/>
          </a:stretch>
        </p:blipFill>
        <p:spPr>
          <a:xfrm>
            <a:off x="5292080" y="3212976"/>
            <a:ext cx="370327" cy="432048"/>
          </a:xfrm>
          <a:prstGeom prst="rect">
            <a:avLst/>
          </a:prstGeom>
          <a:solidFill>
            <a:schemeClr val="tx1"/>
          </a:solidFill>
          <a:ln>
            <a:solidFill>
              <a:schemeClr val="bg1"/>
            </a:solidFill>
          </a:ln>
        </p:spPr>
      </p:pic>
      <p:pic>
        <p:nvPicPr>
          <p:cNvPr id="40" name="Image 39" descr="door-windows.png"/>
          <p:cNvPicPr>
            <a:picLocks noChangeAspect="1"/>
          </p:cNvPicPr>
          <p:nvPr/>
        </p:nvPicPr>
        <p:blipFill>
          <a:blip r:embed="rId5" cstate="print">
            <a:lum bright="100000"/>
          </a:blip>
          <a:stretch>
            <a:fillRect/>
          </a:stretch>
        </p:blipFill>
        <p:spPr>
          <a:xfrm>
            <a:off x="3594748" y="3212976"/>
            <a:ext cx="370327" cy="432048"/>
          </a:xfrm>
          <a:prstGeom prst="rect">
            <a:avLst/>
          </a:prstGeom>
          <a:solidFill>
            <a:schemeClr val="tx1"/>
          </a:solidFill>
          <a:ln>
            <a:solidFill>
              <a:schemeClr val="bg1"/>
            </a:solidFill>
          </a:ln>
        </p:spPr>
      </p:pic>
      <p:pic>
        <p:nvPicPr>
          <p:cNvPr id="41" name="Image 40" descr="door-windows.png"/>
          <p:cNvPicPr>
            <a:picLocks noChangeAspect="1"/>
          </p:cNvPicPr>
          <p:nvPr/>
        </p:nvPicPr>
        <p:blipFill>
          <a:blip r:embed="rId5" cstate="print">
            <a:lum bright="100000"/>
          </a:blip>
          <a:stretch>
            <a:fillRect/>
          </a:stretch>
        </p:blipFill>
        <p:spPr>
          <a:xfrm>
            <a:off x="2051720" y="3212976"/>
            <a:ext cx="370327" cy="432048"/>
          </a:xfrm>
          <a:prstGeom prst="rect">
            <a:avLst/>
          </a:prstGeom>
          <a:solidFill>
            <a:schemeClr val="tx1"/>
          </a:solidFill>
          <a:ln>
            <a:solidFill>
              <a:schemeClr val="bg1"/>
            </a:solidFill>
          </a:ln>
        </p:spPr>
      </p:pic>
      <p:sp>
        <p:nvSpPr>
          <p:cNvPr id="35" name="Ellipse 34">
            <a:hlinkClick r:id="rId4" action="ppaction://hlinksldjump" tooltip="C'est fermé à clef."/>
          </p:cNvPr>
          <p:cNvSpPr/>
          <p:nvPr/>
        </p:nvSpPr>
        <p:spPr>
          <a:xfrm>
            <a:off x="2411760" y="2924944"/>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2" name="Ellipse 41">
            <a:hlinkClick r:id="rId6" action="ppaction://hlinksldjump"/>
          </p:cNvPr>
          <p:cNvSpPr/>
          <p:nvPr/>
        </p:nvSpPr>
        <p:spPr>
          <a:xfrm>
            <a:off x="0" y="0"/>
            <a:ext cx="539552" cy="404664"/>
          </a:xfrm>
          <a:prstGeom prst="ellipse">
            <a:avLst/>
          </a:prstGeom>
          <a:blipFill dpi="0" rotWithShape="1">
            <a:blip r:embed="rId7"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 name="ZoneTexte 42">
            <a:hlinkClick r:id="rId4" action="ppaction://hlinksldjump" tooltip="UN ANCIEN COMPTOIR COLONIAL."/>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DEVANT CHEZ MAGUY</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44" name="Ellipse 43">
            <a:hlinkClick r:id="rId4" action="ppaction://hlinksldjump" tooltip="Paysage tropical..."/>
          </p:cNvPr>
          <p:cNvSpPr/>
          <p:nvPr/>
        </p:nvSpPr>
        <p:spPr>
          <a:xfrm>
            <a:off x="251520" y="177281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5" name="Ellipse 44">
            <a:hlinkClick r:id="rId4" action="ppaction://hlinksldjump" tooltip="Canari des tropiques."/>
          </p:cNvPr>
          <p:cNvSpPr/>
          <p:nvPr/>
        </p:nvSpPr>
        <p:spPr>
          <a:xfrm>
            <a:off x="6444208" y="472514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6" name="Ellipse 45">
            <a:hlinkClick r:id="rId4" action="ppaction://hlinksldjump" tooltip="Odeur exotique: sans colorant ni conservateur."/>
          </p:cNvPr>
          <p:cNvSpPr/>
          <p:nvPr/>
        </p:nvSpPr>
        <p:spPr>
          <a:xfrm>
            <a:off x="755576" y="4437112"/>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dvtchezmaguy2.jpg"/>
          <p:cNvPicPr>
            <a:picLocks noChangeAspect="1"/>
          </p:cNvPicPr>
          <p:nvPr/>
        </p:nvPicPr>
        <p:blipFill>
          <a:blip r:embed="rId2" cstate="print"/>
          <a:stretch>
            <a:fillRect/>
          </a:stretch>
        </p:blipFill>
        <p:spPr>
          <a:xfrm>
            <a:off x="0" y="0"/>
            <a:ext cx="9143999" cy="6858000"/>
          </a:xfrm>
          <a:prstGeom prst="rect">
            <a:avLst/>
          </a:prstGeom>
        </p:spPr>
      </p:pic>
      <p:graphicFrame>
        <p:nvGraphicFramePr>
          <p:cNvPr id="4" name="Tableau 3"/>
          <p:cNvGraphicFramePr>
            <a:graphicFrameLocks noGrp="1"/>
          </p:cNvGraphicFramePr>
          <p:nvPr/>
        </p:nvGraphicFramePr>
        <p:xfrm>
          <a:off x="107504" y="404664"/>
          <a:ext cx="8928992" cy="5616624"/>
        </p:xfrm>
        <a:graphic>
          <a:graphicData uri="http://schemas.openxmlformats.org/drawingml/2006/table">
            <a:tbl>
              <a:tblPr firstRow="1" bandRow="1">
                <a:tableStyleId>{5C22544A-7EE6-4342-B048-85BDC9FD1C3A}</a:tableStyleId>
              </a:tblPr>
              <a:tblGrid>
                <a:gridCol w="1656184"/>
                <a:gridCol w="7272808"/>
              </a:tblGrid>
              <a:tr h="1872208">
                <a:tc>
                  <a:txBody>
                    <a:bodyPr/>
                    <a:lstStyle/>
                    <a:p>
                      <a:pPr>
                        <a:lnSpc>
                          <a:spcPct val="115000"/>
                        </a:lnSpc>
                        <a:spcAft>
                          <a:spcPts val="0"/>
                        </a:spcAft>
                      </a:pPr>
                      <a:endParaRPr lang="fr-FR" sz="1100" dirty="0">
                        <a:latin typeface="Calibri"/>
                        <a:ea typeface="Calibri"/>
                        <a:cs typeface="Times New Roman"/>
                      </a:endParaRPr>
                    </a:p>
                  </a:txBody>
                  <a:tcPr marL="68580" marR="68580" marT="0" marB="0">
                    <a:lnL w="28575"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28575"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c>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000" b="0" dirty="0" smtClean="0">
                          <a:solidFill>
                            <a:schemeClr val="bg2">
                              <a:lumMod val="10000"/>
                            </a:schemeClr>
                          </a:solidFill>
                          <a:effectLst/>
                          <a:latin typeface="Freestyle Script" pitchFamily="66" charset="0"/>
                          <a:ea typeface="Calibri"/>
                          <a:cs typeface="Times New Roman"/>
                        </a:rPr>
                        <a:t>Cent</a:t>
                      </a:r>
                    </a:p>
                    <a:p>
                      <a:pPr marL="0" marR="0" indent="0" algn="ctr" defTabSz="914400" rtl="0" eaLnBrk="1" fontAlgn="auto" latinLnBrk="0" hangingPunct="1">
                        <a:lnSpc>
                          <a:spcPct val="115000"/>
                        </a:lnSpc>
                        <a:spcBef>
                          <a:spcPts val="0"/>
                        </a:spcBef>
                        <a:spcAft>
                          <a:spcPts val="0"/>
                        </a:spcAft>
                        <a:buClrTx/>
                        <a:buSzTx/>
                        <a:buFontTx/>
                        <a:buNone/>
                        <a:tabLst/>
                        <a:defRPr/>
                      </a:pPr>
                      <a:endParaRPr lang="fr-FR" sz="1050" b="0" dirty="0" smtClean="0">
                        <a:solidFill>
                          <a:schemeClr val="bg2">
                            <a:lumMod val="10000"/>
                          </a:schemeClr>
                        </a:solidFill>
                        <a:effectLst/>
                        <a:latin typeface="Freestyle Script" pitchFamily="66" charset="0"/>
                        <a:ea typeface="Calibri"/>
                        <a:cs typeface="Times New Roman"/>
                      </a:endParaRPr>
                    </a:p>
                    <a:p>
                      <a:pPr marL="0" marR="0" indent="0" algn="ctr" defTabSz="914400" rtl="0" eaLnBrk="1" fontAlgn="auto" latinLnBrk="0" hangingPunct="1">
                        <a:lnSpc>
                          <a:spcPct val="115000"/>
                        </a:lnSpc>
                        <a:spcBef>
                          <a:spcPts val="0"/>
                        </a:spcBef>
                        <a:spcAft>
                          <a:spcPts val="0"/>
                        </a:spcAft>
                        <a:buClrTx/>
                        <a:buSzTx/>
                        <a:buFontTx/>
                        <a:buNone/>
                        <a:tabLst/>
                        <a:defRPr/>
                      </a:pPr>
                      <a:r>
                        <a:rPr lang="fr-FR" sz="2000" b="0" dirty="0" smtClean="0">
                          <a:solidFill>
                            <a:schemeClr val="bg2">
                              <a:lumMod val="10000"/>
                            </a:schemeClr>
                          </a:solidFill>
                          <a:effectLst/>
                          <a:latin typeface="Freestyle Script" pitchFamily="66" charset="0"/>
                          <a:ea typeface="Calibri"/>
                          <a:cs typeface="Times New Roman"/>
                        </a:rPr>
                        <a:t>Regarder : Une pièce d’un cent en nickel.</a:t>
                      </a:r>
                    </a:p>
                  </a:txBody>
                  <a:tcPr marL="68580" marR="68580" marT="0" marB="0" anchor="ctr">
                    <a:lnL w="12700" cap="flat" cmpd="sng" algn="ctr">
                      <a:solidFill>
                        <a:schemeClr val="bg2">
                          <a:lumMod val="25000"/>
                        </a:schemeClr>
                      </a:solidFill>
                      <a:prstDash val="solid"/>
                      <a:round/>
                      <a:headEnd type="none" w="med" len="med"/>
                      <a:tailEnd type="none" w="med" len="med"/>
                    </a:lnL>
                    <a:lnR w="28575" cap="flat" cmpd="sng" algn="ctr">
                      <a:solidFill>
                        <a:schemeClr val="bg2">
                          <a:lumMod val="25000"/>
                        </a:schemeClr>
                      </a:solidFill>
                      <a:prstDash val="solid"/>
                      <a:round/>
                      <a:headEnd type="none" w="med" len="med"/>
                      <a:tailEnd type="none" w="med" len="med"/>
                    </a:lnR>
                    <a:lnT w="28575"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rgbClr val="C8B998"/>
                    </a:solidFill>
                  </a:tcPr>
                </a:tc>
              </a:tr>
              <a:tr h="1872208">
                <a:tc>
                  <a:txBody>
                    <a:bodyPr/>
                    <a:lstStyle/>
                    <a:p>
                      <a:pPr>
                        <a:lnSpc>
                          <a:spcPct val="115000"/>
                        </a:lnSpc>
                        <a:spcAft>
                          <a:spcPts val="0"/>
                        </a:spcAft>
                      </a:pPr>
                      <a:endParaRPr lang="fr-FR" sz="1100" dirty="0">
                        <a:latin typeface="Calibri"/>
                        <a:ea typeface="Calibri"/>
                        <a:cs typeface="Times New Roman"/>
                      </a:endParaRPr>
                    </a:p>
                  </a:txBody>
                  <a:tcPr marL="68580" marR="68580" marT="0" marB="0">
                    <a:lnL w="28575"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blipFill>
                      <a:blip r:embed="rId4"/>
                      <a:stretch>
                        <a:fillRect/>
                      </a:stretch>
                    </a:blipFill>
                  </a:tcPr>
                </a:tc>
                <a:tc>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000" b="0" dirty="0" smtClean="0">
                          <a:solidFill>
                            <a:schemeClr val="bg2">
                              <a:lumMod val="10000"/>
                            </a:schemeClr>
                          </a:solidFill>
                          <a:effectLst/>
                          <a:latin typeface="Freestyle Script" pitchFamily="66" charset="0"/>
                          <a:ea typeface="Calibri"/>
                          <a:cs typeface="Times New Roman"/>
                        </a:rPr>
                        <a:t>Gri-gri</a:t>
                      </a:r>
                    </a:p>
                    <a:p>
                      <a:pPr algn="ctr">
                        <a:lnSpc>
                          <a:spcPct val="115000"/>
                        </a:lnSpc>
                        <a:spcAft>
                          <a:spcPts val="0"/>
                        </a:spcAft>
                      </a:pPr>
                      <a:endParaRPr lang="fr-FR" sz="1050" b="0" dirty="0" smtClean="0">
                        <a:solidFill>
                          <a:schemeClr val="bg2">
                            <a:lumMod val="10000"/>
                          </a:schemeClr>
                        </a:solidFill>
                        <a:effectLst/>
                        <a:latin typeface="Freestyle Script" pitchFamily="66" charset="0"/>
                        <a:ea typeface="Calibri"/>
                        <a:cs typeface="Times New Roman"/>
                      </a:endParaRPr>
                    </a:p>
                    <a:p>
                      <a:pPr algn="ctr">
                        <a:lnSpc>
                          <a:spcPct val="115000"/>
                        </a:lnSpc>
                        <a:spcAft>
                          <a:spcPts val="0"/>
                        </a:spcAft>
                      </a:pPr>
                      <a:r>
                        <a:rPr lang="fr-FR" sz="2000" b="0" dirty="0" smtClean="0">
                          <a:solidFill>
                            <a:schemeClr val="bg2">
                              <a:lumMod val="10000"/>
                            </a:schemeClr>
                          </a:solidFill>
                          <a:effectLst/>
                          <a:latin typeface="Freestyle Script" pitchFamily="66" charset="0"/>
                          <a:ea typeface="Calibri"/>
                          <a:cs typeface="Times New Roman"/>
                        </a:rPr>
                        <a:t>Regarder : Une dent de requin au bout d’une ficelle.</a:t>
                      </a:r>
                    </a:p>
                    <a:p>
                      <a:pPr algn="ctr">
                        <a:lnSpc>
                          <a:spcPct val="115000"/>
                        </a:lnSpc>
                        <a:spcAft>
                          <a:spcPts val="0"/>
                        </a:spcAft>
                      </a:pPr>
                      <a:r>
                        <a:rPr lang="fr-FR" sz="2000" b="0" dirty="0" smtClean="0">
                          <a:solidFill>
                            <a:schemeClr val="bg2">
                              <a:lumMod val="10000"/>
                            </a:schemeClr>
                          </a:solidFill>
                          <a:effectLst/>
                          <a:latin typeface="Freestyle Script" pitchFamily="66" charset="0"/>
                          <a:ea typeface="Calibri"/>
                          <a:cs typeface="Times New Roman"/>
                        </a:rPr>
                        <a:t>Toucher : La surface est lisse.</a:t>
                      </a:r>
                    </a:p>
                    <a:p>
                      <a:pPr algn="ctr">
                        <a:lnSpc>
                          <a:spcPct val="115000"/>
                        </a:lnSpc>
                        <a:spcAft>
                          <a:spcPts val="0"/>
                        </a:spcAft>
                      </a:pPr>
                      <a:r>
                        <a:rPr lang="fr-FR" sz="2000" b="0" dirty="0" smtClean="0">
                          <a:solidFill>
                            <a:srgbClr val="FF0000"/>
                          </a:solidFill>
                          <a:effectLst/>
                          <a:latin typeface="Freestyle Script" pitchFamily="66" charset="0"/>
                          <a:ea typeface="Calibri"/>
                          <a:cs typeface="Times New Roman"/>
                        </a:rPr>
                        <a:t>Appartient à Juste</a:t>
                      </a:r>
                    </a:p>
                  </a:txBody>
                  <a:tcPr marL="68580" marR="68580" marT="0" marB="0" anchor="ctr">
                    <a:lnL w="12700" cap="flat" cmpd="sng" algn="ctr">
                      <a:solidFill>
                        <a:schemeClr val="bg2">
                          <a:lumMod val="25000"/>
                        </a:schemeClr>
                      </a:solidFill>
                      <a:prstDash val="solid"/>
                      <a:round/>
                      <a:headEnd type="none" w="med" len="med"/>
                      <a:tailEnd type="none" w="med" len="med"/>
                    </a:lnL>
                    <a:lnR w="28575"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rgbClr val="E8E2D4"/>
                    </a:solidFill>
                  </a:tcPr>
                </a:tc>
              </a:tr>
              <a:tr h="1872208">
                <a:tc>
                  <a:txBody>
                    <a:bodyPr/>
                    <a:lstStyle/>
                    <a:p>
                      <a:pPr>
                        <a:lnSpc>
                          <a:spcPct val="115000"/>
                        </a:lnSpc>
                        <a:spcAft>
                          <a:spcPts val="0"/>
                        </a:spcAft>
                      </a:pPr>
                      <a:endParaRPr lang="fr-FR" sz="1100" dirty="0">
                        <a:latin typeface="Calibri"/>
                        <a:ea typeface="Calibri"/>
                        <a:cs typeface="Times New Roman"/>
                      </a:endParaRPr>
                    </a:p>
                  </a:txBody>
                  <a:tcPr marL="68580" marR="68580" marT="0" marB="0">
                    <a:lnL w="28575"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28575"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c>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000" b="0" dirty="0" smtClean="0">
                          <a:solidFill>
                            <a:schemeClr val="bg2">
                              <a:lumMod val="10000"/>
                            </a:schemeClr>
                          </a:solidFill>
                          <a:effectLst/>
                          <a:latin typeface="Freestyle Script" pitchFamily="66" charset="0"/>
                          <a:ea typeface="Calibri"/>
                          <a:cs typeface="Times New Roman"/>
                        </a:rPr>
                        <a:t>Mégot</a:t>
                      </a:r>
                    </a:p>
                    <a:p>
                      <a:pPr marL="0" marR="0" indent="0" algn="ctr" defTabSz="914400" rtl="0" eaLnBrk="1" fontAlgn="auto" latinLnBrk="0" hangingPunct="1">
                        <a:lnSpc>
                          <a:spcPct val="115000"/>
                        </a:lnSpc>
                        <a:spcBef>
                          <a:spcPts val="0"/>
                        </a:spcBef>
                        <a:spcAft>
                          <a:spcPts val="0"/>
                        </a:spcAft>
                        <a:buClrTx/>
                        <a:buSzTx/>
                        <a:buFontTx/>
                        <a:buNone/>
                        <a:tabLst/>
                        <a:defRPr/>
                      </a:pPr>
                      <a:endParaRPr lang="fr-FR" sz="1050" b="0" dirty="0" smtClean="0">
                        <a:solidFill>
                          <a:schemeClr val="bg2">
                            <a:lumMod val="10000"/>
                          </a:schemeClr>
                        </a:solidFill>
                        <a:effectLst/>
                        <a:latin typeface="Freestyle Script" pitchFamily="66" charset="0"/>
                        <a:ea typeface="Calibri"/>
                        <a:cs typeface="Times New Roman"/>
                      </a:endParaRPr>
                    </a:p>
                    <a:p>
                      <a:pPr marL="0" marR="0" indent="0" algn="ctr" defTabSz="914400" rtl="0" eaLnBrk="1" fontAlgn="auto" latinLnBrk="0" hangingPunct="1">
                        <a:lnSpc>
                          <a:spcPct val="115000"/>
                        </a:lnSpc>
                        <a:spcBef>
                          <a:spcPts val="0"/>
                        </a:spcBef>
                        <a:spcAft>
                          <a:spcPts val="0"/>
                        </a:spcAft>
                        <a:buClrTx/>
                        <a:buSzTx/>
                        <a:buFontTx/>
                        <a:buNone/>
                        <a:tabLst/>
                        <a:defRPr/>
                      </a:pPr>
                      <a:r>
                        <a:rPr lang="fr-FR" sz="2000" b="0" dirty="0" smtClean="0">
                          <a:solidFill>
                            <a:schemeClr val="bg2">
                              <a:lumMod val="10000"/>
                            </a:schemeClr>
                          </a:solidFill>
                          <a:effectLst/>
                          <a:latin typeface="Freestyle Script" pitchFamily="66" charset="0"/>
                          <a:ea typeface="Calibri"/>
                          <a:cs typeface="Times New Roman"/>
                        </a:rPr>
                        <a:t>Regarder : Une cigarette brune. </a:t>
                      </a:r>
                    </a:p>
                    <a:p>
                      <a:pPr marL="0" marR="0" indent="0" algn="ctr" defTabSz="914400" rtl="0" eaLnBrk="1" fontAlgn="auto" latinLnBrk="0" hangingPunct="1">
                        <a:lnSpc>
                          <a:spcPct val="115000"/>
                        </a:lnSpc>
                        <a:spcBef>
                          <a:spcPts val="0"/>
                        </a:spcBef>
                        <a:spcAft>
                          <a:spcPts val="0"/>
                        </a:spcAft>
                        <a:buClrTx/>
                        <a:buSzTx/>
                        <a:buFontTx/>
                        <a:buNone/>
                        <a:tabLst/>
                        <a:defRPr/>
                      </a:pPr>
                      <a:r>
                        <a:rPr lang="fr-FR" sz="2000" b="0" dirty="0" smtClean="0">
                          <a:solidFill>
                            <a:schemeClr val="bg2">
                              <a:lumMod val="10000"/>
                            </a:schemeClr>
                          </a:solidFill>
                          <a:effectLst/>
                          <a:latin typeface="Freestyle Script" pitchFamily="66" charset="0"/>
                          <a:ea typeface="Calibri"/>
                          <a:cs typeface="Times New Roman"/>
                        </a:rPr>
                        <a:t>Sentir : Odeur de tabac brun.</a:t>
                      </a:r>
                    </a:p>
                    <a:p>
                      <a:pPr marL="0" marR="0" indent="0" algn="ctr" defTabSz="914400" rtl="0" eaLnBrk="1" fontAlgn="auto" latinLnBrk="0" hangingPunct="1">
                        <a:lnSpc>
                          <a:spcPct val="115000"/>
                        </a:lnSpc>
                        <a:spcBef>
                          <a:spcPts val="0"/>
                        </a:spcBef>
                        <a:spcAft>
                          <a:spcPts val="0"/>
                        </a:spcAft>
                        <a:buClrTx/>
                        <a:buSzTx/>
                        <a:buFontTx/>
                        <a:buNone/>
                        <a:tabLst/>
                        <a:defRPr/>
                      </a:pPr>
                      <a:r>
                        <a:rPr lang="fr-FR" sz="2000" b="0" dirty="0" smtClean="0">
                          <a:solidFill>
                            <a:srgbClr val="FF0000"/>
                          </a:solidFill>
                          <a:effectLst/>
                          <a:latin typeface="Freestyle Script" pitchFamily="66" charset="0"/>
                          <a:ea typeface="Calibri"/>
                          <a:cs typeface="Times New Roman"/>
                        </a:rPr>
                        <a:t>Appartient à Chris</a:t>
                      </a:r>
                    </a:p>
                  </a:txBody>
                  <a:tcPr marL="68580" marR="68580" marT="0" marB="0" anchor="ctr">
                    <a:lnL w="12700" cap="flat" cmpd="sng" algn="ctr">
                      <a:solidFill>
                        <a:schemeClr val="bg2">
                          <a:lumMod val="25000"/>
                        </a:schemeClr>
                      </a:solidFill>
                      <a:prstDash val="solid"/>
                      <a:round/>
                      <a:headEnd type="none" w="med" len="med"/>
                      <a:tailEnd type="none" w="med" len="med"/>
                    </a:lnL>
                    <a:lnR w="28575"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28575"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rgbClr val="C8B998"/>
                    </a:solidFill>
                  </a:tcPr>
                </a:tc>
              </a:tr>
            </a:tbl>
          </a:graphicData>
        </a:graphic>
      </p:graphicFrame>
      <p:sp>
        <p:nvSpPr>
          <p:cNvPr id="5" name="Ellipse 4">
            <a:hlinkClick r:id="rId6" action="ppaction://hlinksldjump"/>
          </p:cNvPr>
          <p:cNvSpPr/>
          <p:nvPr/>
        </p:nvSpPr>
        <p:spPr>
          <a:xfrm>
            <a:off x="179512"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6" name="Ellipse 5">
            <a:hlinkClick r:id="rId6" action="ppaction://hlinksldjump"/>
          </p:cNvPr>
          <p:cNvSpPr/>
          <p:nvPr/>
        </p:nvSpPr>
        <p:spPr>
          <a:xfrm>
            <a:off x="107504" y="234888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7" name="Ellipse 6">
            <a:hlinkClick r:id="rId6" action="ppaction://hlinksldjump"/>
          </p:cNvPr>
          <p:cNvSpPr/>
          <p:nvPr/>
        </p:nvSpPr>
        <p:spPr>
          <a:xfrm>
            <a:off x="107504" y="422108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9" name="Ellipse 8">
            <a:hlinkClick r:id="rId7" action="ppaction://hlinksldjump"/>
          </p:cNvPr>
          <p:cNvSpPr/>
          <p:nvPr/>
        </p:nvSpPr>
        <p:spPr>
          <a:xfrm>
            <a:off x="0" y="0"/>
            <a:ext cx="539552" cy="404664"/>
          </a:xfrm>
          <a:prstGeom prst="ellipse">
            <a:avLst/>
          </a:prstGeom>
          <a:blipFill dpi="0" rotWithShape="1">
            <a:blip r:embed="rId8"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ZoneTexte 9"/>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DEVANT CHEZ MAGUY</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Image 11" descr="cadre.jpg"/>
          <p:cNvPicPr>
            <a:picLocks noChangeAspect="1"/>
          </p:cNvPicPr>
          <p:nvPr/>
        </p:nvPicPr>
        <p:blipFill>
          <a:blip r:embed="rId2" cstate="print"/>
          <a:stretch>
            <a:fillRect/>
          </a:stretch>
        </p:blipFill>
        <p:spPr>
          <a:xfrm>
            <a:off x="0" y="0"/>
            <a:ext cx="9144000" cy="6857999"/>
          </a:xfrm>
          <a:prstGeom prst="rect">
            <a:avLst/>
          </a:prstGeom>
        </p:spPr>
      </p:pic>
      <p:graphicFrame>
        <p:nvGraphicFramePr>
          <p:cNvPr id="6" name="Tableau 5"/>
          <p:cNvGraphicFramePr>
            <a:graphicFrameLocks noGrp="1"/>
          </p:cNvGraphicFramePr>
          <p:nvPr/>
        </p:nvGraphicFramePr>
        <p:xfrm>
          <a:off x="107504" y="404664"/>
          <a:ext cx="8928992" cy="6318448"/>
        </p:xfrm>
        <a:graphic>
          <a:graphicData uri="http://schemas.openxmlformats.org/drawingml/2006/table">
            <a:tbl>
              <a:tblPr firstRow="1" bandRow="1">
                <a:tableStyleId>{5C22544A-7EE6-4342-B048-85BDC9FD1C3A}</a:tableStyleId>
              </a:tblPr>
              <a:tblGrid>
                <a:gridCol w="1584000"/>
                <a:gridCol w="7344992"/>
              </a:tblGrid>
              <a:tr h="2016224">
                <a:tc>
                  <a:txBody>
                    <a:bodyPr/>
                    <a:lstStyle/>
                    <a:p>
                      <a:endParaRPr lang="fr-FR" dirty="0"/>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c>
                  <a:txBody>
                    <a:bodyPr/>
                    <a:lstStyle/>
                    <a:p>
                      <a:r>
                        <a:rPr lang="fr-FR" b="0" dirty="0" smtClean="0">
                          <a:solidFill>
                            <a:schemeClr val="tx1"/>
                          </a:solidFill>
                          <a:latin typeface="Freestyle Script" pitchFamily="66" charset="0"/>
                        </a:rPr>
                        <a:t>Juste est le dernier des Maupitis, habitants originels de l’île. Il possède un des 2 médaillons du jeu.</a:t>
                      </a:r>
                    </a:p>
                    <a:p>
                      <a:r>
                        <a:rPr lang="fr-FR" b="0" dirty="0" smtClean="0">
                          <a:solidFill>
                            <a:schemeClr val="tx1"/>
                          </a:solidFill>
                          <a:latin typeface="Freestyle Script" pitchFamily="66" charset="0"/>
                        </a:rPr>
                        <a:t>C’est une personne calme et simple qui passe l’essentiel de son temps à la pêche et au jardinage.</a:t>
                      </a:r>
                    </a:p>
                    <a:p>
                      <a:r>
                        <a:rPr lang="fr-FR" b="0" dirty="0" smtClean="0">
                          <a:solidFill>
                            <a:schemeClr val="tx1"/>
                          </a:solidFill>
                          <a:latin typeface="Freestyle Script" pitchFamily="66" charset="0"/>
                        </a:rPr>
                        <a:t>Juste est apprécié de tout le monde sauf</a:t>
                      </a:r>
                      <a:r>
                        <a:rPr lang="fr-FR" b="0" baseline="0" dirty="0" smtClean="0">
                          <a:solidFill>
                            <a:schemeClr val="tx1"/>
                          </a:solidFill>
                          <a:latin typeface="Freestyle Script" pitchFamily="66" charset="0"/>
                        </a:rPr>
                        <a:t> </a:t>
                      </a:r>
                      <a:r>
                        <a:rPr lang="fr-FR" b="0" dirty="0" smtClean="0">
                          <a:solidFill>
                            <a:schemeClr val="tx1"/>
                          </a:solidFill>
                          <a:latin typeface="Freestyle Script" pitchFamily="66" charset="0"/>
                        </a:rPr>
                        <a:t>de Bruce qui est raciste.Son</a:t>
                      </a:r>
                      <a:r>
                        <a:rPr lang="fr-FR" b="0" baseline="0" dirty="0" smtClean="0">
                          <a:solidFill>
                            <a:schemeClr val="tx1"/>
                          </a:solidFill>
                          <a:latin typeface="Freestyle Script" pitchFamily="66" charset="0"/>
                        </a:rPr>
                        <a:t> destin sera scellé lorsqu’il découvrira dans ses nasses une perruque. Juste comprendra tout de suite qu’elle appartient à Lucie qu’on a probablement assassinée.</a:t>
                      </a:r>
                    </a:p>
                    <a:p>
                      <a:r>
                        <a:rPr lang="fr-FR" b="0" baseline="0" dirty="0" smtClean="0">
                          <a:solidFill>
                            <a:schemeClr val="tx1"/>
                          </a:solidFill>
                          <a:latin typeface="Freestyle Script" pitchFamily="66" charset="0"/>
                        </a:rPr>
                        <a:t>Il brûle la perruque dans son poêle, se méfie de Chris le soir à table. Il meurt à 2h du matin le 1</a:t>
                      </a:r>
                      <a:r>
                        <a:rPr lang="fr-FR" b="0" baseline="30000" dirty="0" smtClean="0">
                          <a:solidFill>
                            <a:schemeClr val="tx1"/>
                          </a:solidFill>
                          <a:latin typeface="Freestyle Script" pitchFamily="66" charset="0"/>
                        </a:rPr>
                        <a:t>er</a:t>
                      </a:r>
                      <a:r>
                        <a:rPr lang="fr-FR" b="0" baseline="0" dirty="0" smtClean="0">
                          <a:solidFill>
                            <a:schemeClr val="tx1"/>
                          </a:solidFill>
                          <a:latin typeface="Freestyle Script" pitchFamily="66" charset="0"/>
                        </a:rPr>
                        <a:t>, égorgé par Roy qui l’a vu ramasser la perruqe. Son corps sera jeté à la plage nord et sera repêché le lendemain à l’embarcadère.</a:t>
                      </a:r>
                    </a:p>
                    <a:p>
                      <a:r>
                        <a:rPr lang="fr-FR" b="0" baseline="0" dirty="0" smtClean="0">
                          <a:solidFill>
                            <a:schemeClr val="tx1"/>
                          </a:solidFill>
                          <a:latin typeface="Freestyle Script" pitchFamily="66" charset="0"/>
                        </a:rPr>
                        <a:t>Lors de sa mort, Juste perd son médaillon qui finit dans une nasse de la plage nord.</a:t>
                      </a:r>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4"/>
                      <a:tile tx="0" ty="0" sx="100000" sy="100000" flip="none" algn="tl"/>
                    </a:blipFill>
                  </a:tcPr>
                </a:tc>
              </a:tr>
              <a:tr h="2280253">
                <a:tc>
                  <a:txBody>
                    <a:bodyPr/>
                    <a:lstStyle/>
                    <a:p>
                      <a:endParaRPr lang="fr-FR" dirty="0"/>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dpi="0" rotWithShape="1">
                      <a:blip r:embed="rId5"/>
                      <a:srcRect/>
                      <a:stretch>
                        <a:fillRect/>
                      </a:stretch>
                    </a:blipFill>
                  </a:tcPr>
                </a:tc>
                <a:tc>
                  <a:txBody>
                    <a:bodyPr/>
                    <a:lstStyle/>
                    <a:p>
                      <a:r>
                        <a:rPr lang="fr-FR" b="0" dirty="0" smtClean="0">
                          <a:latin typeface="Freestyle Script" pitchFamily="66" charset="0"/>
                        </a:rPr>
                        <a:t>Lucie est l’agent secret britannique 0012 qui disparaît</a:t>
                      </a:r>
                      <a:r>
                        <a:rPr lang="fr-FR" b="0" baseline="0" dirty="0" smtClean="0">
                          <a:latin typeface="Freestyle Script" pitchFamily="66" charset="0"/>
                        </a:rPr>
                        <a:t> subitement.(elle n’a pas pu rendre le gri-gri à Juste).</a:t>
                      </a:r>
                    </a:p>
                    <a:p>
                      <a:r>
                        <a:rPr lang="fr-FR" b="0" baseline="0" dirty="0" smtClean="0">
                          <a:latin typeface="Freestyle Script" pitchFamily="66" charset="0"/>
                        </a:rPr>
                        <a:t>Elle se fait passer pour une prostituée mais recherche en réalité la Dame en noir.</a:t>
                      </a:r>
                    </a:p>
                    <a:p>
                      <a:r>
                        <a:rPr lang="fr-FR" b="0" baseline="0" dirty="0" smtClean="0">
                          <a:latin typeface="Freestyle Script" pitchFamily="66" charset="0"/>
                        </a:rPr>
                        <a:t>Fait beaucoup de plongée avec Marie mais ne fréquente pas les autres filles. Amie avec Juste.</a:t>
                      </a:r>
                    </a:p>
                    <a:p>
                      <a:r>
                        <a:rPr lang="fr-FR" b="0" baseline="0" dirty="0" smtClean="0">
                          <a:latin typeface="Freestyle Script" pitchFamily="66" charset="0"/>
                        </a:rPr>
                        <a:t>Est sensée être blonde mais on trouve une photo d’elle chez Chris en brune ainsi qu’un cheveu brun dans sa chambre.</a:t>
                      </a:r>
                    </a:p>
                    <a:p>
                      <a:r>
                        <a:rPr lang="fr-FR" b="0" baseline="0" dirty="0" smtClean="0">
                          <a:latin typeface="Freestyle Script" pitchFamily="66" charset="0"/>
                        </a:rPr>
                        <a:t>Lucie est le corps retrouvé le 1</a:t>
                      </a:r>
                      <a:r>
                        <a:rPr lang="fr-FR" b="0" baseline="30000" dirty="0" smtClean="0">
                          <a:latin typeface="Freestyle Script" pitchFamily="66" charset="0"/>
                        </a:rPr>
                        <a:t>er</a:t>
                      </a:r>
                      <a:r>
                        <a:rPr lang="fr-FR" b="0" baseline="0" dirty="0" smtClean="0">
                          <a:latin typeface="Freestyle Script" pitchFamily="66" charset="0"/>
                        </a:rPr>
                        <a:t> sur la plage sud. Elle est morte noyée, sûrement jetée à la mer par Roy.</a:t>
                      </a:r>
                    </a:p>
                    <a:p>
                      <a:r>
                        <a:rPr lang="fr-FR" b="0" baseline="0" dirty="0" smtClean="0">
                          <a:latin typeface="Freestyle Script" pitchFamily="66" charset="0"/>
                        </a:rPr>
                        <a:t>En effet les rumeurs disent qu’elle serait partie clandestinement à bord du Bamboo cachée par Roy. </a:t>
                      </a:r>
                    </a:p>
                    <a:p>
                      <a:r>
                        <a:rPr lang="fr-FR" b="0" baseline="0" dirty="0" smtClean="0">
                          <a:latin typeface="Freestyle Script" pitchFamily="66" charset="0"/>
                        </a:rPr>
                        <a:t>Ce dernier déclare l’avoir débarqué à l’île Maurice. Personne ne l’a vue monter dans le bateau pas même Bruce.</a:t>
                      </a:r>
                    </a:p>
                    <a:p>
                      <a:r>
                        <a:rPr lang="fr-FR" b="0" baseline="0" dirty="0" smtClean="0">
                          <a:latin typeface="Freestyle Script" pitchFamily="66" charset="0"/>
                        </a:rPr>
                        <a:t>Son bracelet est retrouvé près du lavabo dans la cabine de Roy.</a:t>
                      </a:r>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6"/>
                      <a:tile tx="0" ty="0" sx="100000" sy="100000" flip="none" algn="tl"/>
                    </a:blipFill>
                  </a:tcPr>
                </a:tc>
              </a:tr>
              <a:tr h="2016224">
                <a:tc>
                  <a:txBody>
                    <a:bodyPr/>
                    <a:lstStyle/>
                    <a:p>
                      <a:endParaRPr lang="fr-FR" dirty="0"/>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7"/>
                      <a:stretch>
                        <a:fillRect/>
                      </a:stretch>
                    </a:blipFill>
                  </a:tcPr>
                </a:tc>
                <a:tc>
                  <a:txBody>
                    <a:bodyPr/>
                    <a:lstStyle/>
                    <a:p>
                      <a:r>
                        <a:rPr lang="fr-FR" b="0" dirty="0" smtClean="0">
                          <a:latin typeface="Freestyle Script" pitchFamily="66" charset="0"/>
                        </a:rPr>
                        <a:t>Maguy</a:t>
                      </a:r>
                      <a:r>
                        <a:rPr lang="fr-FR" b="0" baseline="0" dirty="0" smtClean="0">
                          <a:latin typeface="Freestyle Script" pitchFamily="66" charset="0"/>
                        </a:rPr>
                        <a:t> est la tenancière du manoir et fait travailler les filles. C’est la personne qui commande sur l’ile.</a:t>
                      </a:r>
                    </a:p>
                    <a:p>
                      <a:r>
                        <a:rPr lang="fr-FR" b="0" baseline="0" dirty="0" smtClean="0">
                          <a:latin typeface="Freestyle Script" pitchFamily="66" charset="0"/>
                        </a:rPr>
                        <a:t>C’est elle qui demande à Jérome Lange d’enquêter sur la disparition de Marie qu’elle considère comme sa fille.</a:t>
                      </a:r>
                    </a:p>
                    <a:p>
                      <a:pPr marL="0" marR="0" indent="0" algn="l" defTabSz="914400" rtl="0" eaLnBrk="1" fontAlgn="auto" latinLnBrk="0" hangingPunct="1">
                        <a:lnSpc>
                          <a:spcPct val="100000"/>
                        </a:lnSpc>
                        <a:spcBef>
                          <a:spcPts val="0"/>
                        </a:spcBef>
                        <a:spcAft>
                          <a:spcPts val="0"/>
                        </a:spcAft>
                        <a:buClrTx/>
                        <a:buSzTx/>
                        <a:buFontTx/>
                        <a:buNone/>
                        <a:tabLst/>
                        <a:defRPr/>
                      </a:pPr>
                      <a:r>
                        <a:rPr lang="fr-FR" b="0" baseline="0" dirty="0" smtClean="0">
                          <a:latin typeface="Freestyle Script" pitchFamily="66" charset="0"/>
                        </a:rPr>
                        <a:t>Elle fréquente Bruce dont elle connaît l’addiction. </a:t>
                      </a:r>
                    </a:p>
                    <a:p>
                      <a:pPr marL="0" marR="0" indent="0" algn="l" defTabSz="914400" rtl="0" eaLnBrk="1" fontAlgn="auto" latinLnBrk="0" hangingPunct="1">
                        <a:lnSpc>
                          <a:spcPct val="100000"/>
                        </a:lnSpc>
                        <a:spcBef>
                          <a:spcPts val="0"/>
                        </a:spcBef>
                        <a:spcAft>
                          <a:spcPts val="0"/>
                        </a:spcAft>
                        <a:buClrTx/>
                        <a:buSzTx/>
                        <a:buFontTx/>
                        <a:buNone/>
                        <a:tabLst/>
                        <a:defRPr/>
                      </a:pPr>
                      <a:r>
                        <a:rPr lang="fr-FR" b="0" baseline="0" dirty="0" smtClean="0">
                          <a:latin typeface="Freestyle Script" pitchFamily="66" charset="0"/>
                        </a:rPr>
                        <a:t>Maguy pense que Chris est l’assassin de Juste.</a:t>
                      </a:r>
                    </a:p>
                    <a:p>
                      <a:r>
                        <a:rPr lang="fr-FR" b="0" baseline="0" dirty="0" smtClean="0">
                          <a:latin typeface="Freestyle Script" pitchFamily="66" charset="0"/>
                        </a:rPr>
                        <a:t>Elle passe ses journées a s’occuper de la maison ou se promener au jardin et à la plage sud.</a:t>
                      </a:r>
                    </a:p>
                    <a:p>
                      <a:r>
                        <a:rPr lang="fr-FR" b="0" baseline="0" dirty="0" smtClean="0">
                          <a:latin typeface="Freestyle Script" pitchFamily="66" charset="0"/>
                        </a:rPr>
                        <a:t>La nuit du 1</a:t>
                      </a:r>
                      <a:r>
                        <a:rPr lang="fr-FR" b="0" baseline="30000" dirty="0" smtClean="0">
                          <a:latin typeface="Freestyle Script" pitchFamily="66" charset="0"/>
                        </a:rPr>
                        <a:t>er</a:t>
                      </a:r>
                      <a:r>
                        <a:rPr lang="fr-FR" b="0" baseline="0" dirty="0" smtClean="0">
                          <a:latin typeface="Freestyle Script" pitchFamily="66" charset="0"/>
                        </a:rPr>
                        <a:t> elle entend du bruit dans le salon ( Roy qui vient chercher le message dans le piano).</a:t>
                      </a:r>
                    </a:p>
                    <a:p>
                      <a:r>
                        <a:rPr lang="fr-FR" b="0" baseline="0" dirty="0" smtClean="0">
                          <a:latin typeface="Freestyle Script" pitchFamily="66" charset="0"/>
                        </a:rPr>
                        <a:t>Elle sera effondrée par la mort de Juste, la découvrte du corps de la plage sud ainsi que le départ de Sue et Anita.</a:t>
                      </a:r>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4"/>
                      <a:tile tx="0" ty="0" sx="100000" sy="100000" flip="none" algn="tl"/>
                    </a:blipFill>
                  </a:tcPr>
                </a:tc>
              </a:tr>
            </a:tbl>
          </a:graphicData>
        </a:graphic>
      </p:graphicFrame>
      <p:sp>
        <p:nvSpPr>
          <p:cNvPr id="9" name="ZoneTexte 8"/>
          <p:cNvSpPr txBox="1"/>
          <p:nvPr/>
        </p:nvSpPr>
        <p:spPr>
          <a:xfrm>
            <a:off x="899592" y="4797152"/>
            <a:ext cx="792088" cy="369332"/>
          </a:xfrm>
          <a:prstGeom prst="rect">
            <a:avLst/>
          </a:prstGeom>
          <a:noFill/>
        </p:spPr>
        <p:txBody>
          <a:bodyPr wrap="square" rtlCol="0" anchor="ctr">
            <a:spAutoFit/>
          </a:bodyPr>
          <a:lstStyle/>
          <a:p>
            <a:pPr algn="r"/>
            <a:r>
              <a:rPr lang="fr-FR" b="1" dirty="0" smtClean="0">
                <a:solidFill>
                  <a:schemeClr val="bg1"/>
                </a:solidFill>
                <a:latin typeface="Freestyle Script" pitchFamily="66" charset="0"/>
              </a:rPr>
              <a:t>MAGUY</a:t>
            </a:r>
            <a:endParaRPr lang="fr-FR" b="1" dirty="0">
              <a:solidFill>
                <a:schemeClr val="bg1"/>
              </a:solidFill>
              <a:latin typeface="Freestyle Script" pitchFamily="66" charset="0"/>
            </a:endParaRPr>
          </a:p>
        </p:txBody>
      </p:sp>
      <p:sp>
        <p:nvSpPr>
          <p:cNvPr id="10" name="ZoneTexte 9"/>
          <p:cNvSpPr txBox="1"/>
          <p:nvPr/>
        </p:nvSpPr>
        <p:spPr>
          <a:xfrm>
            <a:off x="827584" y="2420888"/>
            <a:ext cx="864096" cy="369332"/>
          </a:xfrm>
          <a:prstGeom prst="rect">
            <a:avLst/>
          </a:prstGeom>
          <a:noFill/>
        </p:spPr>
        <p:txBody>
          <a:bodyPr wrap="square" rtlCol="0" anchor="ctr">
            <a:spAutoFit/>
          </a:bodyPr>
          <a:lstStyle/>
          <a:p>
            <a:pPr algn="r"/>
            <a:r>
              <a:rPr lang="fr-FR" b="1" dirty="0" smtClean="0">
                <a:solidFill>
                  <a:schemeClr val="bg2">
                    <a:lumMod val="10000"/>
                  </a:schemeClr>
                </a:solidFill>
                <a:latin typeface="Freestyle Script" pitchFamily="66" charset="0"/>
              </a:rPr>
              <a:t>LUCIE</a:t>
            </a:r>
            <a:endParaRPr lang="fr-FR" b="1" dirty="0">
              <a:solidFill>
                <a:schemeClr val="bg2">
                  <a:lumMod val="10000"/>
                </a:schemeClr>
              </a:solidFill>
              <a:latin typeface="Freestyle Script" pitchFamily="66" charset="0"/>
            </a:endParaRPr>
          </a:p>
        </p:txBody>
      </p:sp>
      <p:sp>
        <p:nvSpPr>
          <p:cNvPr id="11" name="ZoneTexte 10"/>
          <p:cNvSpPr txBox="1"/>
          <p:nvPr/>
        </p:nvSpPr>
        <p:spPr>
          <a:xfrm>
            <a:off x="827584" y="404664"/>
            <a:ext cx="864096" cy="369332"/>
          </a:xfrm>
          <a:prstGeom prst="rect">
            <a:avLst/>
          </a:prstGeom>
          <a:noFill/>
        </p:spPr>
        <p:txBody>
          <a:bodyPr wrap="square" rtlCol="0" anchor="ctr">
            <a:spAutoFit/>
          </a:bodyPr>
          <a:lstStyle/>
          <a:p>
            <a:pPr algn="r"/>
            <a:r>
              <a:rPr lang="fr-FR" b="1" dirty="0" smtClean="0">
                <a:solidFill>
                  <a:schemeClr val="bg1"/>
                </a:solidFill>
                <a:latin typeface="Freestyle Script" pitchFamily="66" charset="0"/>
              </a:rPr>
              <a:t>JUSTE</a:t>
            </a:r>
            <a:endParaRPr lang="fr-FR" b="1" dirty="0">
              <a:solidFill>
                <a:schemeClr val="bg1"/>
              </a:solidFill>
              <a:latin typeface="Freestyle Script" pitchFamily="66" charset="0"/>
            </a:endParaRPr>
          </a:p>
        </p:txBody>
      </p:sp>
      <p:sp>
        <p:nvSpPr>
          <p:cNvPr id="8" name="Ellipse 7">
            <a:hlinkClick r:id="rId8" action="ppaction://hlinksldjump"/>
          </p:cNvPr>
          <p:cNvSpPr/>
          <p:nvPr/>
        </p:nvSpPr>
        <p:spPr>
          <a:xfrm>
            <a:off x="0" y="-27384"/>
            <a:ext cx="539552" cy="404664"/>
          </a:xfrm>
          <a:prstGeom prst="ellipse">
            <a:avLst/>
          </a:prstGeom>
          <a:blipFill dpi="0" rotWithShape="1">
            <a:blip r:embed="rId9"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ZoneTexte 12"/>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PERSONNAGES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Image 31" descr="embarcadere2.jpg"/>
          <p:cNvPicPr>
            <a:picLocks noChangeAspect="1"/>
          </p:cNvPicPr>
          <p:nvPr/>
        </p:nvPicPr>
        <p:blipFill>
          <a:blip r:embed="rId2" cstate="print"/>
          <a:stretch>
            <a:fillRect/>
          </a:stretch>
        </p:blipFill>
        <p:spPr>
          <a:xfrm>
            <a:off x="0" y="0"/>
            <a:ext cx="9144000" cy="5805264"/>
          </a:xfrm>
          <a:prstGeom prst="rect">
            <a:avLst/>
          </a:prstGeom>
        </p:spPr>
      </p:pic>
      <p:pic>
        <p:nvPicPr>
          <p:cNvPr id="31" name="Image 30" descr="rustine.jpg"/>
          <p:cNvPicPr>
            <a:picLocks noChangeAspect="1"/>
          </p:cNvPicPr>
          <p:nvPr/>
        </p:nvPicPr>
        <p:blipFill>
          <a:blip r:embed="rId3" cstate="print"/>
          <a:stretch>
            <a:fillRect/>
          </a:stretch>
        </p:blipFill>
        <p:spPr>
          <a:xfrm>
            <a:off x="0" y="5805264"/>
            <a:ext cx="9144000" cy="1052736"/>
          </a:xfrm>
          <a:prstGeom prst="rect">
            <a:avLst/>
          </a:prstGeom>
        </p:spPr>
      </p:pic>
      <p:sp>
        <p:nvSpPr>
          <p:cNvPr id="12" name="Ellipse 11">
            <a:hlinkClick r:id="rId4" action="ppaction://hlinksldjump" tooltip="Sous le ciel de Maupiti."/>
          </p:cNvPr>
          <p:cNvSpPr/>
          <p:nvPr/>
        </p:nvSpPr>
        <p:spPr>
          <a:xfrm>
            <a:off x="4499992" y="83671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3" name="Ellipse 12">
            <a:hlinkClick r:id="rId4" action="ppaction://hlinksldjump" tooltip="Ce n'est pas &quot;le quai des orfèvres&quot;!"/>
          </p:cNvPr>
          <p:cNvSpPr/>
          <p:nvPr/>
        </p:nvSpPr>
        <p:spPr>
          <a:xfrm>
            <a:off x="4427984" y="364502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4" name="Ellipse 13">
            <a:hlinkClick r:id="rId4" action="ppaction://hlinksldjump" tooltip="Toutes voiles dehors!"/>
          </p:cNvPr>
          <p:cNvSpPr/>
          <p:nvPr/>
        </p:nvSpPr>
        <p:spPr>
          <a:xfrm>
            <a:off x="7956376" y="198884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5" name="Ellipse 14">
            <a:hlinkClick r:id="rId4" action="ppaction://hlinksldjump" tooltip="&quot;Homme libre, toujours tu chériras la mer.&quot;"/>
          </p:cNvPr>
          <p:cNvSpPr/>
          <p:nvPr/>
        </p:nvSpPr>
        <p:spPr>
          <a:xfrm>
            <a:off x="4932040" y="220486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7" name="Ellipse 16">
            <a:hlinkClick r:id="rId4" action="ppaction://hlinksldjump" tooltip="Tiens bon la barre!"/>
          </p:cNvPr>
          <p:cNvSpPr/>
          <p:nvPr/>
        </p:nvSpPr>
        <p:spPr>
          <a:xfrm>
            <a:off x="899592" y="234888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1" name="Ellipse 20">
            <a:hlinkClick r:id="rId4" action="ppaction://hlinksldjump" tooltip="Un sacré gaillard d'avant!"/>
          </p:cNvPr>
          <p:cNvSpPr/>
          <p:nvPr/>
        </p:nvSpPr>
        <p:spPr>
          <a:xfrm>
            <a:off x="3131840" y="234888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Ellipse 9">
            <a:hlinkClick r:id="rId4" action="ppaction://hlinksldjump" tooltip="Ca sent le poisson..."/>
          </p:cNvPr>
          <p:cNvSpPr/>
          <p:nvPr/>
        </p:nvSpPr>
        <p:spPr>
          <a:xfrm>
            <a:off x="2843808" y="270892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4" name="Ellipse 23">
            <a:hlinkClick r:id="rId4" action="ppaction://hlinksldjump" tooltip="L'odeur de la mort."/>
          </p:cNvPr>
          <p:cNvSpPr/>
          <p:nvPr/>
        </p:nvSpPr>
        <p:spPr>
          <a:xfrm>
            <a:off x="5652120" y="3501008"/>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5" name="Ellipse 24">
            <a:hlinkClick r:id="rId4" action="ppaction://hlinksldjump" tooltip="Juste a la gorge tranchée."/>
          </p:cNvPr>
          <p:cNvSpPr/>
          <p:nvPr/>
        </p:nvSpPr>
        <p:spPr>
          <a:xfrm>
            <a:off x="5796136" y="350100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7" name="Ellipse 26">
            <a:hlinkClick r:id="rId4" action="ppaction://hlinksldjump" tooltip="Juste a la gorge tranchée."/>
          </p:cNvPr>
          <p:cNvSpPr/>
          <p:nvPr/>
        </p:nvSpPr>
        <p:spPr>
          <a:xfrm>
            <a:off x="5940152" y="3501008"/>
            <a:ext cx="288032" cy="288032"/>
          </a:xfrm>
          <a:prstGeom prst="ellipse">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6" name="Ellipse 15">
            <a:hlinkClick r:id="rId4" action="ppaction://hlinksldjump" tooltip="En passant par la coursive..."/>
          </p:cNvPr>
          <p:cNvSpPr/>
          <p:nvPr/>
        </p:nvSpPr>
        <p:spPr>
          <a:xfrm>
            <a:off x="8676456" y="299695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 name="Ellipse 5">
            <a:hlinkClick r:id="rId4" action="ppaction://hlinksldjump" tooltip="D'accord, c'est une bonne cachette."/>
          </p:cNvPr>
          <p:cNvSpPr/>
          <p:nvPr/>
        </p:nvSpPr>
        <p:spPr>
          <a:xfrm>
            <a:off x="8532440" y="2996952"/>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28" name="Tableau 27"/>
          <p:cNvGraphicFramePr>
            <a:graphicFrameLocks noGrp="1"/>
          </p:cNvGraphicFramePr>
          <p:nvPr/>
        </p:nvGraphicFramePr>
        <p:xfrm>
          <a:off x="107504" y="5805264"/>
          <a:ext cx="8928992" cy="972000"/>
        </p:xfrm>
        <a:graphic>
          <a:graphicData uri="http://schemas.openxmlformats.org/drawingml/2006/table">
            <a:tbl>
              <a:tblPr firstRow="1" bandRow="1">
                <a:tableStyleId>{5C22544A-7EE6-4342-B048-85BDC9FD1C3A}</a:tableStyleId>
              </a:tblPr>
              <a:tblGrid>
                <a:gridCol w="972616"/>
                <a:gridCol w="2160240"/>
                <a:gridCol w="4104456"/>
                <a:gridCol w="1691680"/>
              </a:tblGrid>
              <a:tr h="972000">
                <a:tc>
                  <a:txBody>
                    <a:bodyPr/>
                    <a:lstStyle/>
                    <a:p>
                      <a:endParaRPr lang="fr-FR" dirty="0"/>
                    </a:p>
                  </a:txBody>
                  <a:tcPr>
                    <a:lnL w="12700" cap="flat" cmpd="sng" algn="ctr">
                      <a:solidFill>
                        <a:schemeClr val="tx1"/>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FF0000"/>
                          </a:solidFill>
                          <a:latin typeface="Freestyle Script" pitchFamily="66" charset="0"/>
                        </a:rPr>
                        <a:t>Apparaît à 02:00 le 01/02</a:t>
                      </a:r>
                      <a:endParaRPr lang="fr-FR" sz="2000" b="0" dirty="0" smtClean="0">
                        <a:solidFill>
                          <a:schemeClr val="bg2">
                            <a:lumMod val="10000"/>
                          </a:schemeClr>
                        </a:solidFill>
                        <a:latin typeface="Freestyle Script" pitchFamily="66" charset="0"/>
                      </a:endParaRPr>
                    </a:p>
                  </a:txBody>
                  <a:tcPr>
                    <a:lnL w="12700" cap="flat" cmpd="sng" algn="ctr">
                      <a:solidFill>
                        <a:schemeClr val="bg2">
                          <a:lumMod val="50000"/>
                        </a:schemeClr>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BBC9C2"/>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rPr>
                        <a:t>Clef</a:t>
                      </a:r>
                      <a:endParaRPr lang="fr-FR" sz="2000" b="0" dirty="0" smtClean="0">
                        <a:solidFill>
                          <a:srgbClr val="FF0000"/>
                        </a:solidFill>
                        <a:latin typeface="Freestyle Script" pitchFamily="66"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FF0000"/>
                          </a:solidFill>
                          <a:latin typeface="Freestyle Script" pitchFamily="66" charset="0"/>
                        </a:rPr>
                        <a:t>Perdue par Roy, permet d’accéder chez Juste le 01/02 </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BBC9C2"/>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FF0000"/>
                          </a:solidFill>
                          <a:latin typeface="Freestyle Script" pitchFamily="66" charset="0"/>
                        </a:rPr>
                        <a:t>Appartient à Juste</a:t>
                      </a:r>
                    </a:p>
                  </a:txBody>
                  <a:tcP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BBC9C2"/>
                    </a:solidFill>
                  </a:tcPr>
                </a:tc>
              </a:tr>
            </a:tbl>
          </a:graphicData>
        </a:graphic>
      </p:graphicFrame>
      <p:sp>
        <p:nvSpPr>
          <p:cNvPr id="29" name="Ellipse 28"/>
          <p:cNvSpPr/>
          <p:nvPr/>
        </p:nvSpPr>
        <p:spPr>
          <a:xfrm>
            <a:off x="0" y="58052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graphicFrame>
        <p:nvGraphicFramePr>
          <p:cNvPr id="33" name="Tableau 32"/>
          <p:cNvGraphicFramePr>
            <a:graphicFrameLocks noGrp="1"/>
          </p:cNvGraphicFramePr>
          <p:nvPr/>
        </p:nvGraphicFramePr>
        <p:xfrm>
          <a:off x="107504" y="5085184"/>
          <a:ext cx="8928000" cy="712088"/>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7120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26" name="Ellipse 25">
            <a:hlinkClick r:id="rId4" action="ppaction://hlinksldjump" tooltip="Un indice?"/>
          </p:cNvPr>
          <p:cNvSpPr/>
          <p:nvPr/>
        </p:nvSpPr>
        <p:spPr>
          <a:xfrm>
            <a:off x="3419872" y="436510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9" name="Ellipse 8"/>
          <p:cNvSpPr/>
          <p:nvPr/>
        </p:nvSpPr>
        <p:spPr>
          <a:xfrm>
            <a:off x="3419872" y="4509120"/>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30" name="Ellipse 29">
            <a:hlinkClick r:id="rId4" action="ppaction://hlinksldjump" tooltip="Du haut de ce mât, l'océan vous contemple."/>
          </p:cNvPr>
          <p:cNvSpPr/>
          <p:nvPr/>
        </p:nvSpPr>
        <p:spPr>
          <a:xfrm>
            <a:off x="7236296" y="62068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4" name="Ellipse 33">
            <a:hlinkClick r:id="rId4" action="ppaction://hlinksldjump" tooltip="A fond de cale."/>
          </p:cNvPr>
          <p:cNvSpPr/>
          <p:nvPr/>
        </p:nvSpPr>
        <p:spPr>
          <a:xfrm>
            <a:off x="6876256" y="256490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6" name="Ellipse 35">
            <a:hlinkClick r:id="rId4" action="ppaction://hlinksldjump" tooltip="Si vous voulez passer à bord."/>
          </p:cNvPr>
          <p:cNvSpPr/>
          <p:nvPr/>
        </p:nvSpPr>
        <p:spPr>
          <a:xfrm>
            <a:off x="2915816" y="335699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7" name="Ellipse 36">
            <a:hlinkClick r:id="rId4" action="ppaction://hlinksldjump" tooltip="Larguez les amarres!"/>
          </p:cNvPr>
          <p:cNvSpPr/>
          <p:nvPr/>
        </p:nvSpPr>
        <p:spPr>
          <a:xfrm>
            <a:off x="755576" y="443711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8" name="Ellipse 37">
            <a:hlinkClick r:id="rId4" action="ppaction://hlinksldjump" tooltip="Ca sonne creux!"/>
          </p:cNvPr>
          <p:cNvSpPr/>
          <p:nvPr/>
        </p:nvSpPr>
        <p:spPr>
          <a:xfrm>
            <a:off x="8316416" y="4221088"/>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pic>
        <p:nvPicPr>
          <p:cNvPr id="40" name="Image 39" descr="door-windows.png"/>
          <p:cNvPicPr>
            <a:picLocks noChangeAspect="1"/>
          </p:cNvPicPr>
          <p:nvPr/>
        </p:nvPicPr>
        <p:blipFill>
          <a:blip r:embed="rId6" cstate="print">
            <a:lum bright="100000"/>
          </a:blip>
          <a:stretch>
            <a:fillRect/>
          </a:stretch>
        </p:blipFill>
        <p:spPr>
          <a:xfrm>
            <a:off x="8532440" y="3284984"/>
            <a:ext cx="370327" cy="432048"/>
          </a:xfrm>
          <a:prstGeom prst="rect">
            <a:avLst/>
          </a:prstGeom>
          <a:solidFill>
            <a:schemeClr val="tx1"/>
          </a:solidFill>
          <a:ln>
            <a:solidFill>
              <a:schemeClr val="bg1"/>
            </a:solidFill>
          </a:ln>
        </p:spPr>
      </p:pic>
      <p:pic>
        <p:nvPicPr>
          <p:cNvPr id="41" name="Image 40" descr="door-windows.png"/>
          <p:cNvPicPr>
            <a:picLocks noChangeAspect="1"/>
          </p:cNvPicPr>
          <p:nvPr/>
        </p:nvPicPr>
        <p:blipFill>
          <a:blip r:embed="rId6" cstate="print">
            <a:lum bright="100000"/>
          </a:blip>
          <a:stretch>
            <a:fillRect/>
          </a:stretch>
        </p:blipFill>
        <p:spPr>
          <a:xfrm>
            <a:off x="1701967" y="2420888"/>
            <a:ext cx="370327" cy="432048"/>
          </a:xfrm>
          <a:prstGeom prst="rect">
            <a:avLst/>
          </a:prstGeom>
          <a:solidFill>
            <a:schemeClr val="tx1"/>
          </a:solidFill>
          <a:ln>
            <a:solidFill>
              <a:schemeClr val="bg1"/>
            </a:solidFill>
          </a:ln>
        </p:spPr>
      </p:pic>
      <p:pic>
        <p:nvPicPr>
          <p:cNvPr id="42" name="Image 41" descr="door-windows.png"/>
          <p:cNvPicPr>
            <a:picLocks noChangeAspect="1"/>
          </p:cNvPicPr>
          <p:nvPr/>
        </p:nvPicPr>
        <p:blipFill>
          <a:blip r:embed="rId6" cstate="print">
            <a:lum bright="100000"/>
          </a:blip>
          <a:stretch>
            <a:fillRect/>
          </a:stretch>
        </p:blipFill>
        <p:spPr>
          <a:xfrm>
            <a:off x="6331052" y="2492896"/>
            <a:ext cx="370327" cy="432048"/>
          </a:xfrm>
          <a:prstGeom prst="rect">
            <a:avLst/>
          </a:prstGeom>
          <a:solidFill>
            <a:schemeClr val="tx1"/>
          </a:solidFill>
          <a:ln>
            <a:solidFill>
              <a:schemeClr val="bg1"/>
            </a:solidFill>
          </a:ln>
        </p:spPr>
      </p:pic>
      <p:pic>
        <p:nvPicPr>
          <p:cNvPr id="43" name="Image 42" descr="door-windows.png"/>
          <p:cNvPicPr>
            <a:picLocks noChangeAspect="1"/>
          </p:cNvPicPr>
          <p:nvPr/>
        </p:nvPicPr>
        <p:blipFill>
          <a:blip r:embed="rId6" cstate="print">
            <a:lum bright="100000"/>
          </a:blip>
          <a:stretch>
            <a:fillRect/>
          </a:stretch>
        </p:blipFill>
        <p:spPr>
          <a:xfrm>
            <a:off x="2411760" y="2564904"/>
            <a:ext cx="370327" cy="432048"/>
          </a:xfrm>
          <a:prstGeom prst="rect">
            <a:avLst/>
          </a:prstGeom>
          <a:solidFill>
            <a:schemeClr val="tx1"/>
          </a:solidFill>
          <a:ln>
            <a:solidFill>
              <a:schemeClr val="bg1"/>
            </a:solidFill>
          </a:ln>
        </p:spPr>
      </p:pic>
      <p:pic>
        <p:nvPicPr>
          <p:cNvPr id="44" name="Image 43" descr="door-windows.png"/>
          <p:cNvPicPr>
            <a:picLocks noChangeAspect="1"/>
          </p:cNvPicPr>
          <p:nvPr/>
        </p:nvPicPr>
        <p:blipFill>
          <a:blip r:embed="rId6" cstate="print">
            <a:lum bright="100000"/>
          </a:blip>
          <a:stretch>
            <a:fillRect/>
          </a:stretch>
        </p:blipFill>
        <p:spPr>
          <a:xfrm>
            <a:off x="1763688" y="3212976"/>
            <a:ext cx="370327" cy="432048"/>
          </a:xfrm>
          <a:prstGeom prst="rect">
            <a:avLst/>
          </a:prstGeom>
          <a:solidFill>
            <a:schemeClr val="tx1"/>
          </a:solidFill>
          <a:ln>
            <a:solidFill>
              <a:schemeClr val="bg1"/>
            </a:solidFill>
          </a:ln>
        </p:spPr>
      </p:pic>
      <p:pic>
        <p:nvPicPr>
          <p:cNvPr id="45" name="Image 44" descr="door-windows.png"/>
          <p:cNvPicPr>
            <a:picLocks noChangeAspect="1"/>
          </p:cNvPicPr>
          <p:nvPr/>
        </p:nvPicPr>
        <p:blipFill>
          <a:blip r:embed="rId6" cstate="print">
            <a:lum bright="100000"/>
          </a:blip>
          <a:stretch>
            <a:fillRect/>
          </a:stretch>
        </p:blipFill>
        <p:spPr>
          <a:xfrm>
            <a:off x="1331640" y="3284984"/>
            <a:ext cx="370327" cy="432048"/>
          </a:xfrm>
          <a:prstGeom prst="rect">
            <a:avLst/>
          </a:prstGeom>
          <a:solidFill>
            <a:schemeClr val="tx1"/>
          </a:solidFill>
          <a:ln>
            <a:solidFill>
              <a:schemeClr val="bg1"/>
            </a:solidFill>
          </a:ln>
        </p:spPr>
      </p:pic>
      <p:sp>
        <p:nvSpPr>
          <p:cNvPr id="46" name="Ellipse 45">
            <a:hlinkClick r:id="rId7" action="ppaction://hlinksldjump"/>
          </p:cNvPr>
          <p:cNvSpPr/>
          <p:nvPr/>
        </p:nvSpPr>
        <p:spPr>
          <a:xfrm>
            <a:off x="0" y="0"/>
            <a:ext cx="539552" cy="404664"/>
          </a:xfrm>
          <a:prstGeom prst="ellipse">
            <a:avLst/>
          </a:prstGeom>
          <a:blipFill dpi="0" rotWithShape="1">
            <a:blip r:embed="rId8"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 name="ZoneTexte 46">
            <a:hlinkClick r:id="rId4" action="ppaction://hlinksldjump" tooltip="&quot;LE PORT DE L'ANGOISSE.&quot;"/>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EMBARCADERE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48" name="Ellipse 47">
            <a:hlinkClick r:id="rId4" action="ppaction://hlinksldjump" tooltip="Branle-bas de combat! Tout le monde sur le pont!"/>
          </p:cNvPr>
          <p:cNvSpPr/>
          <p:nvPr/>
        </p:nvSpPr>
        <p:spPr>
          <a:xfrm>
            <a:off x="2339752" y="299695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9" name="Ellipse 38">
            <a:hlinkClick r:id="rId4" action="ppaction://hlinksldjump" tooltip="Ca sonne creux!"/>
          </p:cNvPr>
          <p:cNvSpPr/>
          <p:nvPr/>
        </p:nvSpPr>
        <p:spPr>
          <a:xfrm>
            <a:off x="2195736" y="2996952"/>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Image 16" descr="grottes2.jpg"/>
          <p:cNvPicPr>
            <a:picLocks noChangeAspect="1"/>
          </p:cNvPicPr>
          <p:nvPr/>
        </p:nvPicPr>
        <p:blipFill>
          <a:blip r:embed="rId2" cstate="print"/>
          <a:stretch>
            <a:fillRect/>
          </a:stretch>
        </p:blipFill>
        <p:spPr>
          <a:xfrm>
            <a:off x="0" y="0"/>
            <a:ext cx="9144000" cy="6858000"/>
          </a:xfrm>
          <a:prstGeom prst="rect">
            <a:avLst/>
          </a:prstGeom>
        </p:spPr>
      </p:pic>
      <p:sp>
        <p:nvSpPr>
          <p:cNvPr id="4" name="Ellipse 3">
            <a:hlinkClick r:id="rId3" action="ppaction://hlinksldjump" tooltip="Ni vu, ni connu: vous êtes caché."/>
          </p:cNvPr>
          <p:cNvSpPr/>
          <p:nvPr/>
        </p:nvSpPr>
        <p:spPr>
          <a:xfrm>
            <a:off x="2123728" y="4509120"/>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 name="Ellipse 5">
            <a:hlinkClick r:id="rId3" action="ppaction://hlinksldjump" tooltip="&quot;Jemelos y indivisibles.&quot;"/>
          </p:cNvPr>
          <p:cNvSpPr/>
          <p:nvPr/>
        </p:nvSpPr>
        <p:spPr>
          <a:xfrm>
            <a:off x="4499992" y="1628800"/>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 name="Ellipse 6"/>
          <p:cNvSpPr/>
          <p:nvPr/>
        </p:nvSpPr>
        <p:spPr>
          <a:xfrm>
            <a:off x="4788024" y="3717032"/>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9" name="Ellipse 8">
            <a:hlinkClick r:id="rId3" action="ppaction://hlinksldjump" tooltip="&quot;Les frères de la côte.&quot;"/>
          </p:cNvPr>
          <p:cNvSpPr/>
          <p:nvPr/>
        </p:nvSpPr>
        <p:spPr>
          <a:xfrm>
            <a:off x="4644008" y="242088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Ellipse 9">
            <a:hlinkClick r:id="rId3" action="ppaction://hlinksldjump" tooltip="Des inscriptions sont gravées sur la pierre."/>
          </p:cNvPr>
          <p:cNvSpPr/>
          <p:nvPr/>
        </p:nvSpPr>
        <p:spPr>
          <a:xfrm>
            <a:off x="6084168" y="292494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Ellipse 10">
            <a:hlinkClick r:id="rId3" action="ppaction://hlinksldjump" tooltip="Des inscriptions sont gravées sur la pierre."/>
          </p:cNvPr>
          <p:cNvSpPr/>
          <p:nvPr/>
        </p:nvSpPr>
        <p:spPr>
          <a:xfrm>
            <a:off x="2987824" y="292494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3" name="Ellipse 12">
            <a:hlinkClick r:id="rId3" action="ppaction://hlinksldjump" tooltip="Ca sent le poisson..."/>
          </p:cNvPr>
          <p:cNvSpPr/>
          <p:nvPr/>
        </p:nvSpPr>
        <p:spPr>
          <a:xfrm>
            <a:off x="2267744" y="4797152"/>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4" name="Ellipse 13">
            <a:hlinkClick r:id="rId3" action="ppaction://hlinksldjump" tooltip="Ca sent mauvais."/>
          </p:cNvPr>
          <p:cNvSpPr/>
          <p:nvPr/>
        </p:nvSpPr>
        <p:spPr>
          <a:xfrm>
            <a:off x="7452320" y="2276872"/>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18" name="Tableau 17"/>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15" name="Ellipse 14"/>
          <p:cNvSpPr/>
          <p:nvPr/>
        </p:nvSpPr>
        <p:spPr>
          <a:xfrm>
            <a:off x="2267744" y="4221088"/>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6" name="Ellipse 15">
            <a:hlinkClick r:id="rId4" action="ppaction://hlinksldjump"/>
          </p:cNvPr>
          <p:cNvSpPr/>
          <p:nvPr/>
        </p:nvSpPr>
        <p:spPr>
          <a:xfrm>
            <a:off x="2411760" y="4509120"/>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19" name="Ellipse 18">
            <a:hlinkClick r:id="rId3" action="ppaction://hlinksldjump" tooltip="Taillé dans la paroi."/>
          </p:cNvPr>
          <p:cNvSpPr/>
          <p:nvPr/>
        </p:nvSpPr>
        <p:spPr>
          <a:xfrm>
            <a:off x="4499992" y="2420888"/>
            <a:ext cx="288032" cy="288032"/>
          </a:xfrm>
          <a:prstGeom prst="ellipse">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1" name="Ellipse 20">
            <a:hlinkClick r:id="rId3" action="ppaction://hlinksldjump" tooltip="Gravé dans la roche."/>
          </p:cNvPr>
          <p:cNvSpPr/>
          <p:nvPr/>
        </p:nvSpPr>
        <p:spPr>
          <a:xfrm>
            <a:off x="5940152" y="2780928"/>
            <a:ext cx="288032" cy="288032"/>
          </a:xfrm>
          <a:prstGeom prst="ellipse">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2" name="Ellipse 21">
            <a:hlinkClick r:id="rId3" action="ppaction://hlinksldjump" tooltip="Gravé dans la roche."/>
          </p:cNvPr>
          <p:cNvSpPr/>
          <p:nvPr/>
        </p:nvSpPr>
        <p:spPr>
          <a:xfrm>
            <a:off x="3131840" y="2780928"/>
            <a:ext cx="288032" cy="288032"/>
          </a:xfrm>
          <a:prstGeom prst="ellipse">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0" name="Ellipse 19">
            <a:hlinkClick r:id="rId5" action="ppaction://hlinksldjump"/>
          </p:cNvPr>
          <p:cNvSpPr/>
          <p:nvPr/>
        </p:nvSpPr>
        <p:spPr>
          <a:xfrm>
            <a:off x="0" y="0"/>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 name="ZoneTexte 22">
            <a:hlinkClick r:id="rId3" action="ppaction://hlinksldjump" tooltip="SOUS LE SIGNE DES FORBANS."/>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GROTTES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grottes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3" name="Tableau 2"/>
          <p:cNvGraphicFramePr>
            <a:graphicFrameLocks noGrp="1"/>
          </p:cNvGraphicFramePr>
          <p:nvPr/>
        </p:nvGraphicFramePr>
        <p:xfrm>
          <a:off x="107504" y="404664"/>
          <a:ext cx="8928992" cy="5616624"/>
        </p:xfrm>
        <a:graphic>
          <a:graphicData uri="http://schemas.openxmlformats.org/drawingml/2006/table">
            <a:tbl>
              <a:tblPr firstRow="1" bandRow="1">
                <a:tableStyleId>{5C22544A-7EE6-4342-B048-85BDC9FD1C3A}</a:tableStyleId>
              </a:tblPr>
              <a:tblGrid>
                <a:gridCol w="1800200"/>
                <a:gridCol w="7128792"/>
              </a:tblGrid>
              <a:tr h="1872208">
                <a:tc>
                  <a:txBody>
                    <a:bodyPr/>
                    <a:lstStyle/>
                    <a:p>
                      <a:pPr algn="ctr"/>
                      <a:endParaRPr lang="fr-FR" dirty="0"/>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3"/>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Lampe</a:t>
                      </a: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F6B472"/>
                    </a:solidFill>
                  </a:tcPr>
                </a:tc>
              </a:tr>
              <a:tr h="1872208">
                <a:tc>
                  <a:txBody>
                    <a:bodyPr/>
                    <a:lstStyle/>
                    <a:p>
                      <a:pPr algn="ctr"/>
                      <a:endParaRPr lang="fr-FR" dirty="0"/>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4"/>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Masque</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Regarder : Le masque est grossièrement sculpté.</a:t>
                      </a:r>
                    </a:p>
                    <a:p>
                      <a:pPr algn="ctr"/>
                      <a:r>
                        <a:rPr lang="fr-FR" sz="2000" b="0" kern="1200" dirty="0" smtClean="0">
                          <a:solidFill>
                            <a:schemeClr val="bg2">
                              <a:lumMod val="10000"/>
                            </a:schemeClr>
                          </a:solidFill>
                          <a:latin typeface="Freestyle Script" pitchFamily="66" charset="0"/>
                          <a:ea typeface="+mn-ea"/>
                          <a:cs typeface="+mn-cs"/>
                        </a:rPr>
                        <a:t>Toucher : Vos doigts suivent les dessin d’un masque aux traits primitifs.</a:t>
                      </a:r>
                    </a:p>
                    <a:p>
                      <a:pPr algn="ctr"/>
                      <a:r>
                        <a:rPr lang="fr-FR" sz="2000" b="0" kern="1200" dirty="0" smtClean="0">
                          <a:solidFill>
                            <a:srgbClr val="FF0000"/>
                          </a:solidFill>
                          <a:latin typeface="Freestyle Script" pitchFamily="66" charset="0"/>
                          <a:ea typeface="+mn-ea"/>
                          <a:cs typeface="+mn-cs"/>
                        </a:rPr>
                        <a:t>Appartient à Juste</a:t>
                      </a: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FCD9BC"/>
                    </a:solidFill>
                  </a:tcPr>
                </a:tc>
              </a:tr>
              <a:tr h="1872208">
                <a:tc>
                  <a:txBody>
                    <a:bodyPr/>
                    <a:lstStyle/>
                    <a:p>
                      <a:pPr algn="ctr"/>
                      <a:endParaRPr lang="fr-FR" dirty="0"/>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5"/>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Fétiche</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Regarder : La statuette est en ébène. Elle mesure environ 30 centimètres.</a:t>
                      </a:r>
                    </a:p>
                    <a:p>
                      <a:pPr algn="ctr"/>
                      <a:r>
                        <a:rPr lang="fr-FR" sz="2000" b="0" kern="1200" dirty="0" smtClean="0">
                          <a:solidFill>
                            <a:schemeClr val="bg2">
                              <a:lumMod val="10000"/>
                            </a:schemeClr>
                          </a:solidFill>
                          <a:latin typeface="Freestyle Script" pitchFamily="66" charset="0"/>
                          <a:ea typeface="+mn-ea"/>
                          <a:cs typeface="+mn-cs"/>
                        </a:rPr>
                        <a:t>Toucher : Le contact avec le bois poli de la statue est agréable...</a:t>
                      </a:r>
                    </a:p>
                    <a:p>
                      <a:pPr algn="ctr"/>
                      <a:r>
                        <a:rPr lang="fr-FR" sz="2000" b="0" kern="1200" dirty="0" smtClean="0">
                          <a:solidFill>
                            <a:schemeClr val="bg2">
                              <a:lumMod val="10000"/>
                            </a:schemeClr>
                          </a:solidFill>
                          <a:latin typeface="Freestyle Script" pitchFamily="66" charset="0"/>
                          <a:ea typeface="+mn-ea"/>
                          <a:cs typeface="+mn-cs"/>
                        </a:rPr>
                        <a:t>Presque sensuel...</a:t>
                      </a:r>
                      <a:endParaRPr lang="fr-FR" sz="2000" b="0" dirty="0" smtClean="0">
                        <a:solidFill>
                          <a:schemeClr val="bg2">
                            <a:lumMod val="10000"/>
                          </a:schemeClr>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F6B472"/>
                    </a:solidFill>
                  </a:tcPr>
                </a:tc>
              </a:tr>
            </a:tbl>
          </a:graphicData>
        </a:graphic>
      </p:graphicFrame>
      <p:sp>
        <p:nvSpPr>
          <p:cNvPr id="4" name="Ellipse 3"/>
          <p:cNvSpPr/>
          <p:nvPr/>
        </p:nvSpPr>
        <p:spPr>
          <a:xfrm>
            <a:off x="179512" y="234888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5" name="Ellipse 4"/>
          <p:cNvSpPr/>
          <p:nvPr/>
        </p:nvSpPr>
        <p:spPr>
          <a:xfrm>
            <a:off x="179512"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6" name="Ellipse 5"/>
          <p:cNvSpPr/>
          <p:nvPr/>
        </p:nvSpPr>
        <p:spPr>
          <a:xfrm>
            <a:off x="179512" y="422108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9" name="Ellipse 8">
            <a:hlinkClick r:id="rId6" action="ppaction://hlinksldjump"/>
          </p:cNvPr>
          <p:cNvSpPr/>
          <p:nvPr/>
        </p:nvSpPr>
        <p:spPr>
          <a:xfrm>
            <a:off x="0" y="0"/>
            <a:ext cx="539552" cy="404664"/>
          </a:xfrm>
          <a:prstGeom prst="ellipse">
            <a:avLst/>
          </a:prstGeom>
          <a:blipFill dpi="0" rotWithShape="1">
            <a:blip r:embed="rId7"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ZoneTexte 10"/>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GROTTES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Image 27" descr="jardin2.jpg"/>
          <p:cNvPicPr>
            <a:picLocks noChangeAspect="1"/>
          </p:cNvPicPr>
          <p:nvPr/>
        </p:nvPicPr>
        <p:blipFill>
          <a:blip r:embed="rId2" cstate="print"/>
          <a:stretch>
            <a:fillRect/>
          </a:stretch>
        </p:blipFill>
        <p:spPr>
          <a:xfrm>
            <a:off x="0" y="0"/>
            <a:ext cx="9144000" cy="6858000"/>
          </a:xfrm>
          <a:prstGeom prst="rect">
            <a:avLst/>
          </a:prstGeom>
        </p:spPr>
      </p:pic>
      <p:sp>
        <p:nvSpPr>
          <p:cNvPr id="5" name="Ellipse 4">
            <a:hlinkClick r:id="rId3" action="ppaction://hlinksldjump" tooltip="&quot;OK, vous êtes en planque...&quot;"/>
          </p:cNvPr>
          <p:cNvSpPr/>
          <p:nvPr/>
        </p:nvSpPr>
        <p:spPr>
          <a:xfrm>
            <a:off x="5940152" y="2132856"/>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 name="Ellipse 6">
            <a:hlinkClick r:id="rId3" action="ppaction://hlinksldjump" tooltip="Ni vu, ni connu: vous êtes caché."/>
          </p:cNvPr>
          <p:cNvSpPr/>
          <p:nvPr/>
        </p:nvSpPr>
        <p:spPr>
          <a:xfrm>
            <a:off x="5796136" y="3429000"/>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Ellipse 9">
            <a:hlinkClick r:id="rId3" action="ppaction://hlinksldjump" tooltip="Ca sent bon!"/>
          </p:cNvPr>
          <p:cNvSpPr/>
          <p:nvPr/>
        </p:nvSpPr>
        <p:spPr>
          <a:xfrm>
            <a:off x="7380312" y="3573016"/>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Ellipse 10">
            <a:hlinkClick r:id="rId3" action="ppaction://hlinksldjump" tooltip="Senteurs marines."/>
          </p:cNvPr>
          <p:cNvSpPr/>
          <p:nvPr/>
        </p:nvSpPr>
        <p:spPr>
          <a:xfrm>
            <a:off x="323528" y="2996952"/>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2" name="Ellipse 11">
            <a:hlinkClick r:id="rId3" action="ppaction://hlinksldjump" tooltip="Odeur exotique: sans colorant ni conservateur."/>
          </p:cNvPr>
          <p:cNvSpPr/>
          <p:nvPr/>
        </p:nvSpPr>
        <p:spPr>
          <a:xfrm>
            <a:off x="1547664" y="414908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3" name="Ellipse 12">
            <a:hlinkClick r:id="rId3" action="ppaction://hlinksldjump" tooltip="OK!"/>
          </p:cNvPr>
          <p:cNvSpPr/>
          <p:nvPr/>
        </p:nvSpPr>
        <p:spPr>
          <a:xfrm>
            <a:off x="2915816" y="5229200"/>
            <a:ext cx="288032" cy="288032"/>
          </a:xfrm>
          <a:prstGeom prst="ellipse">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5" name="Ellipse 14">
            <a:hlinkClick r:id="rId3" action="ppaction://hlinksldjump" tooltip="Sous le ciel de Maupiti."/>
          </p:cNvPr>
          <p:cNvSpPr/>
          <p:nvPr/>
        </p:nvSpPr>
        <p:spPr>
          <a:xfrm>
            <a:off x="1619672" y="141277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6" name="Ellipse 15">
            <a:hlinkClick r:id="rId3" action="ppaction://hlinksldjump" tooltip="La presqu'île des gémeaux."/>
          </p:cNvPr>
          <p:cNvSpPr/>
          <p:nvPr/>
        </p:nvSpPr>
        <p:spPr>
          <a:xfrm>
            <a:off x="2987824" y="299695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7" name="Ellipse 16">
            <a:hlinkClick r:id="rId3" action="ppaction://hlinksldjump" tooltip="&quot;Homme libre, toujours tu chériras la mer.&quot;"/>
          </p:cNvPr>
          <p:cNvSpPr/>
          <p:nvPr/>
        </p:nvSpPr>
        <p:spPr>
          <a:xfrm>
            <a:off x="539552" y="300533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9" name="Ellipse 18">
            <a:hlinkClick r:id="rId3" action="ppaction://hlinksldjump" tooltip="Des orchidées."/>
          </p:cNvPr>
          <p:cNvSpPr/>
          <p:nvPr/>
        </p:nvSpPr>
        <p:spPr>
          <a:xfrm>
            <a:off x="1763688" y="414908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29" name="Tableau 28"/>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24" name="Ellipse 23">
            <a:hlinkClick r:id="rId3" action="ppaction://hlinksldjump" tooltip="&quot;Touchez pas au grisbi.&quot;"/>
          </p:cNvPr>
          <p:cNvSpPr/>
          <p:nvPr/>
        </p:nvSpPr>
        <p:spPr>
          <a:xfrm>
            <a:off x="8172400" y="364502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1" name="Ellipse 20">
            <a:hlinkClick r:id="rId4" action="ppaction://hlinksldjump"/>
          </p:cNvPr>
          <p:cNvSpPr/>
          <p:nvPr/>
        </p:nvSpPr>
        <p:spPr>
          <a:xfrm>
            <a:off x="8172400" y="3789040"/>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26" name="Ellipse 25"/>
          <p:cNvSpPr/>
          <p:nvPr/>
        </p:nvSpPr>
        <p:spPr>
          <a:xfrm>
            <a:off x="6300192" y="5085184"/>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0" name="Ellipse 29">
            <a:hlinkClick r:id="rId5" action="ppaction://hlinksldjump"/>
          </p:cNvPr>
          <p:cNvSpPr/>
          <p:nvPr/>
        </p:nvSpPr>
        <p:spPr>
          <a:xfrm>
            <a:off x="0" y="0"/>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1" name="Ellipse 30">
            <a:hlinkClick r:id="rId3" action="ppaction://hlinksldjump" tooltip="D'accord, c'est une bonne cachette."/>
          </p:cNvPr>
          <p:cNvSpPr/>
          <p:nvPr/>
        </p:nvSpPr>
        <p:spPr>
          <a:xfrm>
            <a:off x="395536" y="3573016"/>
            <a:ext cx="3168352" cy="144016"/>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2" name="ZoneTexte 31">
            <a:hlinkClick r:id="rId3" action="ppaction://hlinksldjump" tooltip="AVANT LE PECHE ORIGINEL..."/>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JARDIN</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33" name="Ellipse 32">
            <a:hlinkClick r:id="rId3" action="ppaction://hlinksldjump" tooltip="La presqu'île des gémeaux."/>
          </p:cNvPr>
          <p:cNvSpPr/>
          <p:nvPr/>
        </p:nvSpPr>
        <p:spPr>
          <a:xfrm>
            <a:off x="5508104" y="286132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4" name="Ellipse 33">
            <a:hlinkClick r:id="rId3" action="ppaction://hlinksldjump" tooltip="Senteurs marines."/>
          </p:cNvPr>
          <p:cNvSpPr/>
          <p:nvPr/>
        </p:nvSpPr>
        <p:spPr>
          <a:xfrm>
            <a:off x="6588224" y="3005336"/>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5" name="Ellipse 34">
            <a:hlinkClick r:id="rId3" action="ppaction://hlinksldjump" tooltip="&quot;OK, vous êtes en planque...&quot;"/>
          </p:cNvPr>
          <p:cNvSpPr/>
          <p:nvPr/>
        </p:nvSpPr>
        <p:spPr>
          <a:xfrm>
            <a:off x="6876256" y="2276872"/>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6" name="Ellipse 35">
            <a:hlinkClick r:id="rId3" action="ppaction://hlinksldjump" tooltip="&quot;OK, vous êtes en planque...&quot;"/>
          </p:cNvPr>
          <p:cNvSpPr/>
          <p:nvPr/>
        </p:nvSpPr>
        <p:spPr>
          <a:xfrm>
            <a:off x="3851920" y="3212976"/>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7" name="Ellipse 36">
            <a:hlinkClick r:id="rId3" action="ppaction://hlinksldjump" tooltip="&quot;OK, vous êtes en planque...&quot;"/>
          </p:cNvPr>
          <p:cNvSpPr/>
          <p:nvPr/>
        </p:nvSpPr>
        <p:spPr>
          <a:xfrm>
            <a:off x="1907704" y="3005336"/>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5" name="Ellipse 24">
            <a:hlinkClick r:id="rId3" action="ppaction://hlinksldjump" tooltip="Ca sonne creux!"/>
          </p:cNvPr>
          <p:cNvSpPr/>
          <p:nvPr/>
        </p:nvSpPr>
        <p:spPr>
          <a:xfrm>
            <a:off x="6444208" y="5157192"/>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4" name="Ellipse 13">
            <a:hlinkClick r:id="rId3" action="ppaction://hlinksldjump" tooltip="Une cache."/>
          </p:cNvPr>
          <p:cNvSpPr/>
          <p:nvPr/>
        </p:nvSpPr>
        <p:spPr>
          <a:xfrm>
            <a:off x="6084168" y="5157192"/>
            <a:ext cx="288032" cy="288032"/>
          </a:xfrm>
          <a:prstGeom prst="ellipse">
            <a:avLst/>
          </a:prstGeom>
          <a:solidFill>
            <a:schemeClr val="accent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0" name="Ellipse 19">
            <a:hlinkClick r:id="rId4" action="ppaction://hlinksldjump"/>
          </p:cNvPr>
          <p:cNvSpPr/>
          <p:nvPr/>
        </p:nvSpPr>
        <p:spPr>
          <a:xfrm>
            <a:off x="6228184" y="5229200"/>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Tree>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Image 9" descr="jardin2.jpg"/>
          <p:cNvPicPr>
            <a:picLocks noChangeAspect="1"/>
          </p:cNvPicPr>
          <p:nvPr/>
        </p:nvPicPr>
        <p:blipFill>
          <a:blip r:embed="rId2" cstate="print"/>
          <a:stretch>
            <a:fillRect/>
          </a:stretch>
        </p:blipFill>
        <p:spPr>
          <a:xfrm>
            <a:off x="0" y="0"/>
            <a:ext cx="9143999" cy="6857999"/>
          </a:xfrm>
          <a:prstGeom prst="rect">
            <a:avLst/>
          </a:prstGeom>
        </p:spPr>
      </p:pic>
      <p:graphicFrame>
        <p:nvGraphicFramePr>
          <p:cNvPr id="4" name="Tableau 3"/>
          <p:cNvGraphicFramePr>
            <a:graphicFrameLocks noGrp="1"/>
          </p:cNvGraphicFramePr>
          <p:nvPr/>
        </p:nvGraphicFramePr>
        <p:xfrm>
          <a:off x="107504" y="404664"/>
          <a:ext cx="8928992" cy="5616624"/>
        </p:xfrm>
        <a:graphic>
          <a:graphicData uri="http://schemas.openxmlformats.org/drawingml/2006/table">
            <a:tbl>
              <a:tblPr firstRow="1" bandRow="1">
                <a:tableStyleId>{5C22544A-7EE6-4342-B048-85BDC9FD1C3A}</a:tableStyleId>
              </a:tblPr>
              <a:tblGrid>
                <a:gridCol w="1512168"/>
                <a:gridCol w="2952328"/>
                <a:gridCol w="1512000"/>
                <a:gridCol w="2952496"/>
              </a:tblGrid>
              <a:tr h="1148853">
                <a:tc>
                  <a:txBody>
                    <a:bodyPr/>
                    <a:lstStyle/>
                    <a:p>
                      <a:endParaRPr lang="fr-FR" b="0" dirty="0"/>
                    </a:p>
                  </a:txBody>
                  <a:tcPr>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blipFill>
                      <a:blip r:embed="rId3"/>
                      <a:stretch>
                        <a:fillRect/>
                      </a:stretch>
                    </a:blipFill>
                  </a:tcPr>
                </a:tc>
                <a:tc gridSpan="3">
                  <a:txBody>
                    <a:bodyPr/>
                    <a:lstStyle/>
                    <a:p>
                      <a:pPr algn="ctr"/>
                      <a:r>
                        <a:rPr lang="fr-FR" sz="2000" b="0" kern="1200" dirty="0" smtClean="0">
                          <a:solidFill>
                            <a:schemeClr val="bg2">
                              <a:lumMod val="10000"/>
                            </a:schemeClr>
                          </a:solidFill>
                          <a:latin typeface="Freestyle Script" pitchFamily="66" charset="0"/>
                          <a:ea typeface="+mn-ea"/>
                          <a:cs typeface="+mn-cs"/>
                        </a:rPr>
                        <a:t>Papier</a:t>
                      </a:r>
                    </a:p>
                    <a:p>
                      <a:pPr algn="ctr"/>
                      <a:r>
                        <a:rPr lang="fr-FR" sz="2000" b="0" kern="1200" dirty="0" smtClean="0">
                          <a:solidFill>
                            <a:schemeClr val="bg2">
                              <a:lumMod val="10000"/>
                            </a:schemeClr>
                          </a:solidFill>
                          <a:latin typeface="Freestyle Script" pitchFamily="66" charset="0"/>
                          <a:ea typeface="+mn-ea"/>
                          <a:cs typeface="+mn-cs"/>
                        </a:rPr>
                        <a:t>Regarder : Des boulettes d’opium dans une feuille de papier écrite. </a:t>
                      </a:r>
                    </a:p>
                    <a:p>
                      <a:pPr algn="ctr"/>
                      <a:r>
                        <a:rPr lang="fr-FR" sz="2000" b="0" kern="1200" dirty="0" smtClean="0">
                          <a:solidFill>
                            <a:schemeClr val="bg2">
                              <a:lumMod val="10000"/>
                            </a:schemeClr>
                          </a:solidFill>
                          <a:latin typeface="Freestyle Script" pitchFamily="66" charset="0"/>
                          <a:ea typeface="+mn-ea"/>
                          <a:cs typeface="+mn-cs"/>
                        </a:rPr>
                        <a:t>Sentir : Une odeur de caramel.     Toucher :Vous tâtez quelque chose dans le papier.</a:t>
                      </a:r>
                    </a:p>
                  </a:txBody>
                  <a:tcPr anchor="ctr">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rgbClr val="C8B998"/>
                    </a:solidFill>
                  </a:tcPr>
                </a:tc>
                <a:tc hMerge="1">
                  <a:txBody>
                    <a:bodyPr/>
                    <a:lstStyle/>
                    <a:p>
                      <a:endParaRPr lang="fr-FR"/>
                    </a:p>
                  </a:txBody>
                  <a:tcPr/>
                </a:tc>
                <a:tc hMerge="1">
                  <a:txBody>
                    <a:bodyPr/>
                    <a:lstStyle/>
                    <a:p>
                      <a:endParaRPr lang="fr-FR"/>
                    </a:p>
                  </a:txBody>
                  <a:tcPr/>
                </a:tc>
              </a:tr>
              <a:tr h="1116943">
                <a:tc>
                  <a:txBody>
                    <a:bodyPr/>
                    <a:lstStyle/>
                    <a:p>
                      <a:pPr algn="ctr"/>
                      <a:endParaRPr lang="fr-FR" sz="2000" b="0" dirty="0">
                        <a:solidFill>
                          <a:schemeClr val="bg2">
                            <a:lumMod val="10000"/>
                          </a:schemeClr>
                        </a:solidFill>
                        <a:latin typeface="Freestyle Script" pitchFamily="66" charset="0"/>
                      </a:endParaRPr>
                    </a:p>
                  </a:txBody>
                  <a:tcPr>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blipFill>
                      <a:blip r:embed="rId4"/>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Couteau</a:t>
                      </a:r>
                    </a:p>
                    <a:p>
                      <a:pPr algn="ctr"/>
                      <a:r>
                        <a:rPr lang="fr-FR" sz="2000" b="0" kern="1200" dirty="0" smtClean="0">
                          <a:solidFill>
                            <a:schemeClr val="bg2">
                              <a:lumMod val="10000"/>
                            </a:schemeClr>
                          </a:solidFill>
                          <a:latin typeface="Freestyle Script" pitchFamily="66" charset="0"/>
                          <a:ea typeface="+mn-ea"/>
                          <a:cs typeface="+mn-cs"/>
                        </a:rPr>
                        <a:t>Regarder : Un couteau de marin.       </a:t>
                      </a:r>
                    </a:p>
                    <a:p>
                      <a:pPr algn="ctr"/>
                      <a:r>
                        <a:rPr lang="fr-FR" sz="2000" b="0" kern="1200" dirty="0" smtClean="0">
                          <a:solidFill>
                            <a:schemeClr val="bg2">
                              <a:lumMod val="10000"/>
                            </a:schemeClr>
                          </a:solidFill>
                          <a:latin typeface="Freestyle Script" pitchFamily="66" charset="0"/>
                          <a:ea typeface="+mn-ea"/>
                          <a:cs typeface="+mn-cs"/>
                        </a:rPr>
                        <a:t>Toucher : La lame est émoussée.</a:t>
                      </a:r>
                      <a:endParaRPr lang="fr-FR" sz="2000" b="0" dirty="0" smtClean="0">
                        <a:solidFill>
                          <a:schemeClr val="bg2">
                            <a:lumMod val="10000"/>
                          </a:schemeClr>
                        </a:solidFill>
                        <a:latin typeface="Freestyle Script" pitchFamily="66" charset="0"/>
                      </a:endParaRPr>
                    </a:p>
                  </a:txBody>
                  <a:tcPr>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rgbClr val="E8E2D4"/>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FR" sz="2000" b="0" dirty="0" smtClean="0">
                        <a:solidFill>
                          <a:schemeClr val="bg2">
                            <a:lumMod val="10000"/>
                          </a:schemeClr>
                        </a:solidFill>
                        <a:latin typeface="Freestyle Script" pitchFamily="66" charset="0"/>
                      </a:endParaRPr>
                    </a:p>
                  </a:txBody>
                  <a:tcPr anchor="ctr">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blipFill>
                      <a:blip r:embed="rId5"/>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3 dollars</a:t>
                      </a:r>
                      <a:endParaRPr lang="fr-FR" sz="2000" b="0" dirty="0" smtClean="0">
                        <a:solidFill>
                          <a:schemeClr val="bg2">
                            <a:lumMod val="10000"/>
                          </a:schemeClr>
                        </a:solidFill>
                        <a:latin typeface="Freestyle Script" pitchFamily="66" charset="0"/>
                      </a:endParaRPr>
                    </a:p>
                  </a:txBody>
                  <a:tcPr anchor="ctr">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rgbClr val="E8E2D4"/>
                    </a:solidFill>
                  </a:tcPr>
                </a:tc>
              </a:tr>
              <a:tr h="3350828">
                <a:tc gridSpan="4">
                  <a:txBody>
                    <a:bodyPr/>
                    <a:lstStyle/>
                    <a:p>
                      <a:endParaRPr lang="fr-FR" b="0" dirty="0"/>
                    </a:p>
                  </a:txBody>
                  <a:tcPr>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blipFill>
                      <a:blip r:embed="rId6"/>
                      <a:stretch>
                        <a:fillRect/>
                      </a:stretch>
                    </a:blipFill>
                  </a:tcPr>
                </a:tc>
                <a:tc hMerge="1">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rgbClr val="C8B998"/>
                    </a:solidFill>
                  </a:tcPr>
                </a:tc>
                <a:tc hMerge="1">
                  <a:txBody>
                    <a:bodyPr/>
                    <a:lstStyle/>
                    <a:p>
                      <a:endParaRPr lang="fr-FR" b="0" dirty="0"/>
                    </a:p>
                  </a:txBody>
                  <a:tcPr>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rgbClr val="C8B998"/>
                    </a:solidFill>
                  </a:tcPr>
                </a:tc>
                <a:tc hMerge="1">
                  <a:txBody>
                    <a:bodyPr/>
                    <a:lstStyle/>
                    <a:p>
                      <a:endParaRPr lang="fr-FR"/>
                    </a:p>
                  </a:txBody>
                  <a:tcPr/>
                </a:tc>
              </a:tr>
            </a:tbl>
          </a:graphicData>
        </a:graphic>
      </p:graphicFrame>
      <p:sp>
        <p:nvSpPr>
          <p:cNvPr id="5" name="Ellipse 4"/>
          <p:cNvSpPr/>
          <p:nvPr/>
        </p:nvSpPr>
        <p:spPr>
          <a:xfrm>
            <a:off x="179512"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6" name="Ellipse 5"/>
          <p:cNvSpPr/>
          <p:nvPr/>
        </p:nvSpPr>
        <p:spPr>
          <a:xfrm>
            <a:off x="179512" y="155679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7" name="Ellipse 6"/>
          <p:cNvSpPr/>
          <p:nvPr/>
        </p:nvSpPr>
        <p:spPr>
          <a:xfrm>
            <a:off x="4572000" y="155679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8" name="Ellipse 7"/>
          <p:cNvSpPr/>
          <p:nvPr/>
        </p:nvSpPr>
        <p:spPr>
          <a:xfrm>
            <a:off x="179512" y="270892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11" name="Ellipse 10">
            <a:hlinkClick r:id="rId7" action="ppaction://hlinksldjump"/>
          </p:cNvPr>
          <p:cNvSpPr/>
          <p:nvPr/>
        </p:nvSpPr>
        <p:spPr>
          <a:xfrm>
            <a:off x="0" y="0"/>
            <a:ext cx="539552" cy="404664"/>
          </a:xfrm>
          <a:prstGeom prst="ellipse">
            <a:avLst/>
          </a:prstGeom>
          <a:blipFill dpi="0" rotWithShape="1">
            <a:blip r:embed="rId8"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ZoneTexte 11"/>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JARDIN</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Image 16" descr="plagenord2.jpg"/>
          <p:cNvPicPr>
            <a:picLocks noChangeAspect="1"/>
          </p:cNvPicPr>
          <p:nvPr/>
        </p:nvPicPr>
        <p:blipFill>
          <a:blip r:embed="rId2" cstate="print"/>
          <a:stretch>
            <a:fillRect/>
          </a:stretch>
        </p:blipFill>
        <p:spPr>
          <a:xfrm>
            <a:off x="0" y="0"/>
            <a:ext cx="9144000" cy="6858000"/>
          </a:xfrm>
          <a:prstGeom prst="rect">
            <a:avLst/>
          </a:prstGeom>
        </p:spPr>
      </p:pic>
      <p:sp>
        <p:nvSpPr>
          <p:cNvPr id="3" name="Ellipse 2">
            <a:hlinkClick r:id="rId3" action="ppaction://hlinksldjump" tooltip="Odeur exotique: sans colorant ni conservateur."/>
          </p:cNvPr>
          <p:cNvSpPr/>
          <p:nvPr/>
        </p:nvSpPr>
        <p:spPr>
          <a:xfrm>
            <a:off x="539552" y="3573016"/>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 name="Ellipse 3">
            <a:hlinkClick r:id="rId3" action="ppaction://hlinksldjump" tooltip="Ca sent le poisson..."/>
          </p:cNvPr>
          <p:cNvSpPr/>
          <p:nvPr/>
        </p:nvSpPr>
        <p:spPr>
          <a:xfrm>
            <a:off x="5004048" y="4725144"/>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 name="Ellipse 4">
            <a:hlinkClick r:id="rId3" action="ppaction://hlinksldjump" tooltip="Ca sent le poisson..."/>
          </p:cNvPr>
          <p:cNvSpPr/>
          <p:nvPr/>
        </p:nvSpPr>
        <p:spPr>
          <a:xfrm>
            <a:off x="1619672" y="4725144"/>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 name="Ellipse 5">
            <a:hlinkClick r:id="rId3" action="ppaction://hlinksldjump" tooltip="D'accord, c'est une bonne cachette."/>
          </p:cNvPr>
          <p:cNvSpPr/>
          <p:nvPr/>
        </p:nvSpPr>
        <p:spPr>
          <a:xfrm>
            <a:off x="395536" y="3212976"/>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 name="Ellipse 6">
            <a:hlinkClick r:id="rId3" action="ppaction://hlinksldjump" tooltip="Sous le ciel de Maupiti."/>
          </p:cNvPr>
          <p:cNvSpPr/>
          <p:nvPr/>
        </p:nvSpPr>
        <p:spPr>
          <a:xfrm>
            <a:off x="5292080" y="227687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8" name="Ellipse 7">
            <a:hlinkClick r:id="rId3" action="ppaction://hlinksldjump" tooltip="&quot;Homme libre, toujours tu chériras la mer.&quot;"/>
          </p:cNvPr>
          <p:cNvSpPr/>
          <p:nvPr/>
        </p:nvSpPr>
        <p:spPr>
          <a:xfrm>
            <a:off x="6156176" y="450912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9" name="Ellipse 8">
            <a:hlinkClick r:id="rId3" action="ppaction://hlinksldjump" tooltip="Cap de Bambetouke."/>
          </p:cNvPr>
          <p:cNvSpPr/>
          <p:nvPr/>
        </p:nvSpPr>
        <p:spPr>
          <a:xfrm>
            <a:off x="2411760" y="400506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18" name="Tableau 17"/>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19" name="Ellipse 18">
            <a:hlinkClick r:id="rId3" action="ppaction://hlinksldjump" tooltip="Une nasse."/>
          </p:cNvPr>
          <p:cNvSpPr/>
          <p:nvPr/>
        </p:nvSpPr>
        <p:spPr>
          <a:xfrm>
            <a:off x="1403648" y="472514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0" name="Ellipse 19">
            <a:hlinkClick r:id="rId3" action="ppaction://hlinksldjump" tooltip="Du corail."/>
          </p:cNvPr>
          <p:cNvSpPr/>
          <p:nvPr/>
        </p:nvSpPr>
        <p:spPr>
          <a:xfrm>
            <a:off x="8532440" y="544522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Ellipse 10">
            <a:hlinkClick r:id="rId4" action="ppaction://hlinksldjump"/>
          </p:cNvPr>
          <p:cNvSpPr/>
          <p:nvPr/>
        </p:nvSpPr>
        <p:spPr>
          <a:xfrm>
            <a:off x="1547664" y="5589240"/>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21" name="Ellipse 20">
            <a:hlinkClick r:id="rId3" action="ppaction://hlinksldjump" tooltip="Une nasse."/>
          </p:cNvPr>
          <p:cNvSpPr/>
          <p:nvPr/>
        </p:nvSpPr>
        <p:spPr>
          <a:xfrm>
            <a:off x="5148064" y="472514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Ellipse 9">
            <a:hlinkClick r:id="rId4" action="ppaction://hlinksldjump"/>
          </p:cNvPr>
          <p:cNvSpPr/>
          <p:nvPr/>
        </p:nvSpPr>
        <p:spPr>
          <a:xfrm>
            <a:off x="971600" y="537321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12" name="Ellipse 11">
            <a:hlinkClick r:id="rId4" action="ppaction://hlinksldjump"/>
          </p:cNvPr>
          <p:cNvSpPr/>
          <p:nvPr/>
        </p:nvSpPr>
        <p:spPr>
          <a:xfrm>
            <a:off x="4572000" y="4509120"/>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23" name="Ellipse 22">
            <a:hlinkClick r:id="rId5" action="ppaction://hlinksldjump"/>
          </p:cNvPr>
          <p:cNvSpPr/>
          <p:nvPr/>
        </p:nvSpPr>
        <p:spPr>
          <a:xfrm>
            <a:off x="0" y="0"/>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 name="ZoneTexte 23">
            <a:hlinkClick r:id="rId3" action="ppaction://hlinksldjump" tooltip="&quot;LA MER DU NORD.&quot;"/>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PLAGE NORD</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cadre.jpg"/>
          <p:cNvPicPr>
            <a:picLocks noChangeAspect="1"/>
          </p:cNvPicPr>
          <p:nvPr/>
        </p:nvPicPr>
        <p:blipFill>
          <a:blip r:embed="rId2" cstate="print"/>
          <a:stretch>
            <a:fillRect/>
          </a:stretch>
        </p:blipFill>
        <p:spPr>
          <a:xfrm>
            <a:off x="0" y="0"/>
            <a:ext cx="9143999" cy="6858000"/>
          </a:xfrm>
          <a:prstGeom prst="rect">
            <a:avLst/>
          </a:prstGeom>
        </p:spPr>
      </p:pic>
      <p:graphicFrame>
        <p:nvGraphicFramePr>
          <p:cNvPr id="3" name="Tableau 2"/>
          <p:cNvGraphicFramePr>
            <a:graphicFrameLocks noGrp="1"/>
          </p:cNvGraphicFramePr>
          <p:nvPr/>
        </p:nvGraphicFramePr>
        <p:xfrm>
          <a:off x="107504" y="404664"/>
          <a:ext cx="8928992" cy="6367968"/>
        </p:xfrm>
        <a:graphic>
          <a:graphicData uri="http://schemas.openxmlformats.org/drawingml/2006/table">
            <a:tbl>
              <a:tblPr firstRow="1" bandRow="1">
                <a:tableStyleId>{5C22544A-7EE6-4342-B048-85BDC9FD1C3A}</a:tableStyleId>
              </a:tblPr>
              <a:tblGrid>
                <a:gridCol w="1368152"/>
                <a:gridCol w="2304256"/>
                <a:gridCol w="1368152"/>
                <a:gridCol w="3888432"/>
              </a:tblGrid>
              <a:tr h="1584176">
                <a:tc>
                  <a:txBody>
                    <a:bodyPr/>
                    <a:lstStyle/>
                    <a:p>
                      <a:endParaRPr lang="fr-FR" dirty="0"/>
                    </a:p>
                  </a:txBody>
                  <a:tcP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blipFill>
                      <a:blip r:embed="rId3"/>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Hameçon</a:t>
                      </a:r>
                    </a:p>
                    <a:p>
                      <a:pPr algn="ct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Juste</a:t>
                      </a: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solidFill>
                      <a:srgbClr val="C8B998"/>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blipFill>
                      <a:blip r:embed="rId4"/>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Corail</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Sentir : Senteurs marines.</a:t>
                      </a: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solidFill>
                      <a:srgbClr val="C8B998"/>
                    </a:solidFill>
                  </a:tcPr>
                </a:tc>
              </a:tr>
              <a:tr h="1584176">
                <a:tc>
                  <a:txBody>
                    <a:bodyPr/>
                    <a:lstStyle/>
                    <a:p>
                      <a:endParaRPr lang="fr-FR" dirty="0"/>
                    </a:p>
                  </a:txBody>
                  <a:tcP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blipFill>
                      <a:blip r:embed="rId5"/>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Coquillage</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Sentir : Senteurs marines.</a:t>
                      </a:r>
                      <a:endParaRPr lang="fr-FR" sz="2000" b="0" dirty="0">
                        <a:solidFill>
                          <a:schemeClr val="bg2">
                            <a:lumMod val="10000"/>
                          </a:schemeClr>
                        </a:solidFill>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solidFill>
                      <a:srgbClr val="E8E2D4"/>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blipFill>
                      <a:blip r:embed="rId6"/>
                      <a:stretch>
                        <a:fillRect/>
                      </a:stretch>
                    </a:blip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Médaillon    </a:t>
                      </a:r>
                      <a:r>
                        <a:rPr lang="fr-FR" sz="2000" b="0" kern="1200" dirty="0" smtClean="0">
                          <a:solidFill>
                            <a:srgbClr val="FF0000"/>
                          </a:solidFill>
                          <a:latin typeface="Freestyle Script" pitchFamily="66" charset="0"/>
                          <a:ea typeface="+mn-ea"/>
                          <a:cs typeface="+mn-cs"/>
                        </a:rPr>
                        <a:t>Appartient à Juste</a:t>
                      </a:r>
                      <a:endParaRPr lang="fr-FR" sz="2000" b="0" dirty="0" smtClean="0">
                        <a:solidFill>
                          <a:schemeClr val="bg2">
                            <a:lumMod val="10000"/>
                          </a:schemeClr>
                        </a:solidFill>
                        <a:latin typeface="Freestyle Script" pitchFamily="66" charset="0"/>
                      </a:endParaRPr>
                    </a:p>
                    <a:p>
                      <a:pPr algn="ctr"/>
                      <a:r>
                        <a:rPr lang="fr-FR" sz="2000" b="0" kern="1200" dirty="0" smtClean="0">
                          <a:solidFill>
                            <a:schemeClr val="bg2">
                              <a:lumMod val="10000"/>
                            </a:schemeClr>
                          </a:solidFill>
                          <a:latin typeface="Freestyle Script" pitchFamily="66" charset="0"/>
                          <a:ea typeface="+mn-ea"/>
                          <a:cs typeface="+mn-cs"/>
                        </a:rPr>
                        <a:t>R : Vous remarquez une ouverture sur la tranche inférieure de l’objet.</a:t>
                      </a:r>
                    </a:p>
                    <a:p>
                      <a:pPr algn="ctr"/>
                      <a:r>
                        <a:rPr lang="fr-FR" sz="2000" b="0" kern="1200" dirty="0" smtClean="0">
                          <a:solidFill>
                            <a:schemeClr val="bg2">
                              <a:lumMod val="10000"/>
                            </a:schemeClr>
                          </a:solidFill>
                          <a:latin typeface="Freestyle Script" pitchFamily="66" charset="0"/>
                          <a:ea typeface="+mn-ea"/>
                          <a:cs typeface="+mn-cs"/>
                        </a:rPr>
                        <a:t>Toucher : Les pierres s’enfoncent quand on les touche...</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FF0000"/>
                          </a:solidFill>
                          <a:latin typeface="Freestyle Script" pitchFamily="66" charset="0"/>
                        </a:rPr>
                        <a:t>Apparaît à 01:30 le 01/02</a:t>
                      </a: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solidFill>
                      <a:srgbClr val="E8E2D4"/>
                    </a:solidFill>
                  </a:tcPr>
                </a:tc>
              </a:tr>
              <a:tr h="1584176">
                <a:tc>
                  <a:txBody>
                    <a:bodyPr/>
                    <a:lstStyle/>
                    <a:p>
                      <a:endParaRPr lang="fr-FR" dirty="0"/>
                    </a:p>
                  </a:txBody>
                  <a:tcP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blipFill>
                      <a:blip r:embed="rId7"/>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Ligne</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rgbClr val="FF0000"/>
                          </a:solidFill>
                          <a:latin typeface="Freestyle Script" pitchFamily="66" charset="0"/>
                          <a:ea typeface="+mn-ea"/>
                          <a:cs typeface="+mn-cs"/>
                        </a:rPr>
                        <a:t>Appartient à Juste</a:t>
                      </a: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solidFill>
                      <a:srgbClr val="C8B998"/>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blipFill>
                      <a:blip r:embed="rId8"/>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Médaillon ouvert</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Juste</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FF0000"/>
                          </a:solidFill>
                          <a:latin typeface="Freestyle Script" pitchFamily="66" charset="0"/>
                        </a:rPr>
                        <a:t>Apparaît à 01:30 le 01/02</a:t>
                      </a:r>
                      <a:endParaRPr lang="fr-FR" sz="2000" b="0" kern="1200" dirty="0" smtClean="0">
                        <a:solidFill>
                          <a:srgbClr val="FF0000"/>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rPr>
                        <a:t>Code pour l’ouvrir: </a:t>
                      </a:r>
                      <a:r>
                        <a:rPr lang="fr-FR" sz="2000" b="1" dirty="0" smtClean="0">
                          <a:solidFill>
                            <a:srgbClr val="FF0000"/>
                          </a:solidFill>
                          <a:latin typeface="Freestyle Script" pitchFamily="66" charset="0"/>
                        </a:rPr>
                        <a:t>154236</a:t>
                      </a: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solidFill>
                      <a:srgbClr val="C8B998"/>
                    </a:solidFill>
                  </a:tcPr>
                </a:tc>
              </a:tr>
              <a:tr h="1584176">
                <a:tc>
                  <a:txBody>
                    <a:bodyPr/>
                    <a:lstStyle/>
                    <a:p>
                      <a:endParaRPr lang="fr-FR" dirty="0"/>
                    </a:p>
                  </a:txBody>
                  <a:tcP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blipFill>
                      <a:blip r:embed="rId9"/>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Coquillage</a:t>
                      </a: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solidFill>
                      <a:srgbClr val="E8E2D4"/>
                    </a:solidFill>
                  </a:tcPr>
                </a:tc>
                <a:tc gridSpan="2">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solidFill>
                      <a:srgbClr val="B6A276"/>
                    </a:solidFill>
                  </a:tcPr>
                </a:tc>
                <a:tc hMerge="1">
                  <a:txBody>
                    <a:bodyPr/>
                    <a:lstStyle/>
                    <a:p>
                      <a:endParaRPr lang="fr-FR" dirty="0"/>
                    </a:p>
                  </a:txBody>
                  <a:tcPr>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lnB w="12700" cap="flat" cmpd="sng" algn="ctr">
                      <a:solidFill>
                        <a:schemeClr val="bg2">
                          <a:lumMod val="75000"/>
                        </a:schemeClr>
                      </a:solidFill>
                      <a:prstDash val="solid"/>
                      <a:round/>
                      <a:headEnd type="none" w="med" len="med"/>
                      <a:tailEnd type="none" w="med" len="med"/>
                    </a:lnB>
                    <a:solidFill>
                      <a:srgbClr val="D6CCB4"/>
                    </a:solidFill>
                  </a:tcPr>
                </a:tc>
              </a:tr>
            </a:tbl>
          </a:graphicData>
        </a:graphic>
      </p:graphicFrame>
      <p:sp>
        <p:nvSpPr>
          <p:cNvPr id="5" name="Ellipse 4"/>
          <p:cNvSpPr/>
          <p:nvPr/>
        </p:nvSpPr>
        <p:spPr>
          <a:xfrm>
            <a:off x="179512"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6" name="Ellipse 5"/>
          <p:cNvSpPr/>
          <p:nvPr/>
        </p:nvSpPr>
        <p:spPr>
          <a:xfrm>
            <a:off x="179512" y="206084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7" name="Ellipse 6"/>
          <p:cNvSpPr/>
          <p:nvPr/>
        </p:nvSpPr>
        <p:spPr>
          <a:xfrm>
            <a:off x="179512" y="364502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8" name="Ellipse 7"/>
          <p:cNvSpPr/>
          <p:nvPr/>
        </p:nvSpPr>
        <p:spPr>
          <a:xfrm>
            <a:off x="3851920"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9" name="Ellipse 8"/>
          <p:cNvSpPr/>
          <p:nvPr/>
        </p:nvSpPr>
        <p:spPr>
          <a:xfrm>
            <a:off x="179512" y="530120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0" name="Ellipse 9"/>
          <p:cNvSpPr/>
          <p:nvPr/>
        </p:nvSpPr>
        <p:spPr>
          <a:xfrm>
            <a:off x="3851920" y="206084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1" name="Ellipse 10"/>
          <p:cNvSpPr/>
          <p:nvPr/>
        </p:nvSpPr>
        <p:spPr>
          <a:xfrm>
            <a:off x="3851920" y="364502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2" name="Ellipse 11">
            <a:hlinkClick r:id="rId10" action="ppaction://hlinksldjump"/>
          </p:cNvPr>
          <p:cNvSpPr/>
          <p:nvPr/>
        </p:nvSpPr>
        <p:spPr>
          <a:xfrm>
            <a:off x="0" y="0"/>
            <a:ext cx="539552" cy="404664"/>
          </a:xfrm>
          <a:prstGeom prst="ellipse">
            <a:avLst/>
          </a:prstGeom>
          <a:blipFill dpi="0" rotWithShape="1">
            <a:blip r:embed="rId11"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ZoneTexte 12"/>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PLAGE NORD</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Image 24" descr="plagesud2.jpg"/>
          <p:cNvPicPr>
            <a:picLocks noChangeAspect="1"/>
          </p:cNvPicPr>
          <p:nvPr/>
        </p:nvPicPr>
        <p:blipFill>
          <a:blip r:embed="rId2" cstate="print"/>
          <a:stretch>
            <a:fillRect/>
          </a:stretch>
        </p:blipFill>
        <p:spPr>
          <a:xfrm>
            <a:off x="0" y="0"/>
            <a:ext cx="9144000" cy="6858000"/>
          </a:xfrm>
          <a:prstGeom prst="rect">
            <a:avLst/>
          </a:prstGeom>
        </p:spPr>
      </p:pic>
      <p:sp>
        <p:nvSpPr>
          <p:cNvPr id="6" name="Ellipse 5">
            <a:hlinkClick r:id="rId3" action="ppaction://hlinksldjump" tooltip="Saveur grasse et sucrée."/>
          </p:cNvPr>
          <p:cNvSpPr/>
          <p:nvPr/>
        </p:nvSpPr>
        <p:spPr>
          <a:xfrm>
            <a:off x="3059832" y="5445224"/>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 name="Ellipse 6">
            <a:hlinkClick r:id="rId3" action="ppaction://hlinksldjump" tooltip="Ca sent le roussi..."/>
          </p:cNvPr>
          <p:cNvSpPr/>
          <p:nvPr/>
        </p:nvSpPr>
        <p:spPr>
          <a:xfrm>
            <a:off x="8676456" y="4293096"/>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8" name="Ellipse 7">
            <a:hlinkClick r:id="rId3" action="ppaction://hlinksldjump" tooltip="Ca sent bon!"/>
          </p:cNvPr>
          <p:cNvSpPr/>
          <p:nvPr/>
        </p:nvSpPr>
        <p:spPr>
          <a:xfrm>
            <a:off x="6084168" y="378904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Ellipse 10">
            <a:hlinkClick r:id="rId3" action="ppaction://hlinksldjump" tooltip="Coeur de palmier."/>
          </p:cNvPr>
          <p:cNvSpPr/>
          <p:nvPr/>
        </p:nvSpPr>
        <p:spPr>
          <a:xfrm>
            <a:off x="3707904" y="263691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2" name="Ellipse 11">
            <a:hlinkClick r:id="rId3" action="ppaction://hlinksldjump" tooltip="Cocotier à la noix."/>
          </p:cNvPr>
          <p:cNvSpPr/>
          <p:nvPr/>
        </p:nvSpPr>
        <p:spPr>
          <a:xfrm>
            <a:off x="8460432" y="119675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4" name="Ellipse 13">
            <a:hlinkClick r:id="rId3" action="ppaction://hlinksldjump" tooltip="D'accord, c'est une bonne cachette."/>
          </p:cNvPr>
          <p:cNvSpPr/>
          <p:nvPr/>
        </p:nvSpPr>
        <p:spPr>
          <a:xfrm>
            <a:off x="7884368" y="3212976"/>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2" name="Ellipse 21">
            <a:hlinkClick r:id="rId3" action="ppaction://hlinksldjump" tooltip="Odeur putride."/>
          </p:cNvPr>
          <p:cNvSpPr/>
          <p:nvPr/>
        </p:nvSpPr>
        <p:spPr>
          <a:xfrm>
            <a:off x="6876256" y="486916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3" name="Ellipse 22">
            <a:hlinkClick r:id="rId3" action="ppaction://hlinksldjump" tooltip="Le visage du cadavre est décomposé."/>
          </p:cNvPr>
          <p:cNvSpPr/>
          <p:nvPr/>
        </p:nvSpPr>
        <p:spPr>
          <a:xfrm>
            <a:off x="7164288" y="4869160"/>
            <a:ext cx="288032" cy="288032"/>
          </a:xfrm>
          <a:prstGeom prst="ellipse">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26" name="Tableau 25"/>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20" name="Ellipse 19">
            <a:hlinkClick r:id="rId3" action="ppaction://hlinksldjump" tooltip="-Un cadavre?  -Oui, mais de bouteille!"/>
          </p:cNvPr>
          <p:cNvSpPr/>
          <p:nvPr/>
        </p:nvSpPr>
        <p:spPr>
          <a:xfrm>
            <a:off x="3275856" y="544522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1" name="Ellipse 20">
            <a:hlinkClick r:id="rId3" action="ppaction://hlinksldjump" tooltip="A chacun sa croix!"/>
          </p:cNvPr>
          <p:cNvSpPr/>
          <p:nvPr/>
        </p:nvSpPr>
        <p:spPr>
          <a:xfrm>
            <a:off x="5796136" y="515719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 name="Ellipse 3">
            <a:hlinkClick r:id="rId4" action="ppaction://hlinksldjump"/>
          </p:cNvPr>
          <p:cNvSpPr/>
          <p:nvPr/>
        </p:nvSpPr>
        <p:spPr>
          <a:xfrm>
            <a:off x="5940152" y="5301208"/>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3" name="Ellipse 2">
            <a:hlinkClick r:id="rId4" action="ppaction://hlinksldjump"/>
          </p:cNvPr>
          <p:cNvSpPr/>
          <p:nvPr/>
        </p:nvSpPr>
        <p:spPr>
          <a:xfrm>
            <a:off x="2915816" y="5661248"/>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27" name="Ellipse 26">
            <a:hlinkClick r:id="rId3" action="ppaction://hlinksldjump" tooltip="Ca sonne creux!"/>
          </p:cNvPr>
          <p:cNvSpPr/>
          <p:nvPr/>
        </p:nvSpPr>
        <p:spPr>
          <a:xfrm>
            <a:off x="8460432" y="3429000"/>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8" name="Ellipse 27"/>
          <p:cNvSpPr/>
          <p:nvPr/>
        </p:nvSpPr>
        <p:spPr>
          <a:xfrm>
            <a:off x="8676456" y="3933056"/>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 name="Ellipse 4">
            <a:hlinkClick r:id="rId4" action="ppaction://hlinksldjump"/>
          </p:cNvPr>
          <p:cNvSpPr/>
          <p:nvPr/>
        </p:nvSpPr>
        <p:spPr>
          <a:xfrm>
            <a:off x="8676456" y="4077072"/>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29" name="Ellipse 28">
            <a:hlinkClick r:id="rId3" action="ppaction://hlinksldjump" tooltip="&quot;OK, vous êtes en planque...&quot;"/>
          </p:cNvPr>
          <p:cNvSpPr/>
          <p:nvPr/>
        </p:nvSpPr>
        <p:spPr>
          <a:xfrm>
            <a:off x="7884368" y="2204864"/>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0" name="Ellipse 29">
            <a:hlinkClick r:id="rId3" action="ppaction://hlinksldjump" tooltip="Ni vu, ni connu: vous êtes en planque."/>
          </p:cNvPr>
          <p:cNvSpPr/>
          <p:nvPr/>
        </p:nvSpPr>
        <p:spPr>
          <a:xfrm>
            <a:off x="8388424" y="2636912"/>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1" name="Ellipse 30">
            <a:hlinkClick r:id="rId5" action="ppaction://hlinksldjump"/>
          </p:cNvPr>
          <p:cNvSpPr/>
          <p:nvPr/>
        </p:nvSpPr>
        <p:spPr>
          <a:xfrm>
            <a:off x="0" y="0"/>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 name="ZoneTexte 31">
            <a:hlinkClick r:id="rId3" action="ppaction://hlinksldjump" tooltip="CHALEUR TROPICALE."/>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PLAGE SUD</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33" name="Ellipse 32">
            <a:hlinkClick r:id="rId3" action="ppaction://hlinksldjump" tooltip="Sous le ciel de Maupiti."/>
          </p:cNvPr>
          <p:cNvSpPr/>
          <p:nvPr/>
        </p:nvSpPr>
        <p:spPr>
          <a:xfrm>
            <a:off x="1187624" y="90872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4" name="Ellipse 33">
            <a:hlinkClick r:id="rId3" action="ppaction://hlinksldjump" tooltip="&quot;Homme libre, toujours tu chériras la mer.&quot;"/>
          </p:cNvPr>
          <p:cNvSpPr/>
          <p:nvPr/>
        </p:nvSpPr>
        <p:spPr>
          <a:xfrm>
            <a:off x="1187624" y="458112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5" name="Ellipse 34">
            <a:hlinkClick r:id="rId3" action="ppaction://hlinksldjump" tooltip="Odeur exotique: sans colorant ni conservateur."/>
          </p:cNvPr>
          <p:cNvSpPr/>
          <p:nvPr/>
        </p:nvSpPr>
        <p:spPr>
          <a:xfrm>
            <a:off x="3275856" y="2492896"/>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 8" descr="plagesud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5616624"/>
        </p:xfrm>
        <a:graphic>
          <a:graphicData uri="http://schemas.openxmlformats.org/drawingml/2006/table">
            <a:tbl>
              <a:tblPr firstRow="1" bandRow="1">
                <a:tableStyleId>{5C22544A-7EE6-4342-B048-85BDC9FD1C3A}</a:tableStyleId>
              </a:tblPr>
              <a:tblGrid>
                <a:gridCol w="2088232"/>
                <a:gridCol w="6840760"/>
              </a:tblGrid>
              <a:tr h="1872208">
                <a:tc>
                  <a:txBody>
                    <a:bodyPr/>
                    <a:lstStyle/>
                    <a:p>
                      <a:endParaRPr lang="fr-FR" dirty="0"/>
                    </a:p>
                  </a:txBody>
                  <a:tcP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blipFill>
                      <a:blip r:embed="rId3"/>
                      <a:stretch>
                        <a:fillRect/>
                      </a:stretch>
                    </a:blipFill>
                  </a:tcPr>
                </a:tc>
                <a:tc>
                  <a:txBody>
                    <a:bodyPr/>
                    <a:lstStyle/>
                    <a:p>
                      <a:pPr algn="ctr">
                        <a:lnSpc>
                          <a:spcPct val="115000"/>
                        </a:lnSpc>
                        <a:spcAft>
                          <a:spcPts val="0"/>
                        </a:spcAft>
                      </a:pPr>
                      <a:r>
                        <a:rPr lang="fr-FR" sz="2000" b="0" dirty="0" smtClean="0">
                          <a:solidFill>
                            <a:schemeClr val="bg2">
                              <a:lumMod val="10000"/>
                            </a:schemeClr>
                          </a:solidFill>
                          <a:latin typeface="Freestyle Script" pitchFamily="66" charset="0"/>
                          <a:ea typeface="Calibri"/>
                          <a:cs typeface="Times New Roman"/>
                        </a:rPr>
                        <a:t>40 dollars</a:t>
                      </a:r>
                    </a:p>
                    <a:p>
                      <a:pPr algn="ctr">
                        <a:lnSpc>
                          <a:spcPct val="115000"/>
                        </a:lnSpc>
                        <a:spcAft>
                          <a:spcPts val="0"/>
                        </a:spcAft>
                      </a:pPr>
                      <a:endParaRPr lang="fr-FR" sz="2000" b="0" dirty="0" smtClean="0">
                        <a:solidFill>
                          <a:schemeClr val="bg2">
                            <a:lumMod val="10000"/>
                          </a:schemeClr>
                        </a:solidFill>
                        <a:latin typeface="Freestyle Script" pitchFamily="66" charset="0"/>
                        <a:ea typeface="Calibri"/>
                        <a:cs typeface="Times New Roman"/>
                      </a:endParaRPr>
                    </a:p>
                    <a:p>
                      <a:pPr algn="ctr">
                        <a:lnSpc>
                          <a:spcPct val="115000"/>
                        </a:lnSpc>
                        <a:spcAft>
                          <a:spcPts val="0"/>
                        </a:spcAft>
                      </a:pPr>
                      <a:r>
                        <a:rPr lang="fr-FR" sz="2000" b="0" dirty="0" smtClean="0">
                          <a:solidFill>
                            <a:schemeClr val="bg2">
                              <a:lumMod val="10000"/>
                            </a:schemeClr>
                          </a:solidFill>
                          <a:latin typeface="Freestyle Script" pitchFamily="66" charset="0"/>
                          <a:ea typeface="Calibri"/>
                          <a:cs typeface="Times New Roman"/>
                        </a:rPr>
                        <a:t>R</a:t>
                      </a:r>
                      <a:r>
                        <a:rPr lang="fr-FR" sz="2000" b="0" dirty="0">
                          <a:solidFill>
                            <a:schemeClr val="bg2">
                              <a:lumMod val="10000"/>
                            </a:schemeClr>
                          </a:solidFill>
                          <a:latin typeface="Freestyle Script" pitchFamily="66" charset="0"/>
                          <a:ea typeface="Calibri"/>
                          <a:cs typeface="Times New Roman"/>
                        </a:rPr>
                        <a:t> : « Touchez pas au grisbi </a:t>
                      </a:r>
                      <a:r>
                        <a:rPr lang="fr-FR" sz="2000" b="0" dirty="0" smtClean="0">
                          <a:solidFill>
                            <a:schemeClr val="bg2">
                              <a:lumMod val="10000"/>
                            </a:schemeClr>
                          </a:solidFill>
                          <a:latin typeface="Freestyle Script" pitchFamily="66" charset="0"/>
                          <a:ea typeface="Calibri"/>
                          <a:cs typeface="Times New Roman"/>
                        </a:rPr>
                        <a:t>»</a:t>
                      </a:r>
                    </a:p>
                    <a:p>
                      <a:pPr algn="ctr">
                        <a:lnSpc>
                          <a:spcPct val="115000"/>
                        </a:lnSpc>
                        <a:spcAft>
                          <a:spcPts val="0"/>
                        </a:spcAft>
                      </a:pPr>
                      <a:r>
                        <a:rPr lang="fr-FR" sz="2000" b="0" dirty="0" smtClean="0">
                          <a:solidFill>
                            <a:srgbClr val="FF0000"/>
                          </a:solidFill>
                          <a:latin typeface="Freestyle Script" pitchFamily="66" charset="0"/>
                          <a:ea typeface="Calibri"/>
                          <a:cs typeface="Times New Roman"/>
                        </a:rPr>
                        <a:t>Déposés par Bruce    Apparaît à 12:00</a:t>
                      </a:r>
                      <a:r>
                        <a:rPr lang="fr-FR" sz="2000" b="0" baseline="0" dirty="0" smtClean="0">
                          <a:solidFill>
                            <a:srgbClr val="FF0000"/>
                          </a:solidFill>
                          <a:latin typeface="Freestyle Script" pitchFamily="66" charset="0"/>
                          <a:ea typeface="Calibri"/>
                          <a:cs typeface="Times New Roman"/>
                        </a:rPr>
                        <a:t> le 31/01</a:t>
                      </a:r>
                      <a:endParaRPr lang="fr-FR" sz="2000" b="0" dirty="0">
                        <a:solidFill>
                          <a:srgbClr val="FF0000"/>
                        </a:solidFill>
                        <a:latin typeface="Freestyle Script" pitchFamily="66" charset="0"/>
                        <a:ea typeface="Calibri"/>
                        <a:cs typeface="Times New Roman"/>
                      </a:endParaRPr>
                    </a:p>
                  </a:txBody>
                  <a:tcPr marL="68580" marR="68580"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solidFill>
                      <a:schemeClr val="bg2">
                        <a:lumMod val="75000"/>
                      </a:schemeClr>
                    </a:solidFill>
                  </a:tcPr>
                </a:tc>
              </a:tr>
              <a:tr h="1872208">
                <a:tc>
                  <a:txBody>
                    <a:bodyPr/>
                    <a:lstStyle/>
                    <a:p>
                      <a:endParaRPr lang="fr-FR" dirty="0"/>
                    </a:p>
                  </a:txBody>
                  <a:tcP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blipFill>
                      <a:blip r:embed="rId4"/>
                      <a:stretch>
                        <a:fillRect/>
                      </a:stretch>
                    </a:blipFill>
                  </a:tcPr>
                </a:tc>
                <a:tc>
                  <a:txBody>
                    <a:bodyPr/>
                    <a:lstStyle/>
                    <a:p>
                      <a:pPr algn="ctr">
                        <a:lnSpc>
                          <a:spcPct val="115000"/>
                        </a:lnSpc>
                        <a:spcAft>
                          <a:spcPts val="0"/>
                        </a:spcAft>
                      </a:pPr>
                      <a:r>
                        <a:rPr lang="fr-FR" sz="2000" b="0" dirty="0" smtClean="0">
                          <a:solidFill>
                            <a:schemeClr val="bg2">
                              <a:lumMod val="10000"/>
                            </a:schemeClr>
                          </a:solidFill>
                          <a:latin typeface="Freestyle Script" pitchFamily="66" charset="0"/>
                          <a:ea typeface="Calibri"/>
                          <a:cs typeface="Times New Roman"/>
                        </a:rPr>
                        <a:t>Huile solaire</a:t>
                      </a:r>
                    </a:p>
                    <a:p>
                      <a:pPr algn="ctr">
                        <a:lnSpc>
                          <a:spcPct val="115000"/>
                        </a:lnSpc>
                        <a:spcAft>
                          <a:spcPts val="0"/>
                        </a:spcAft>
                      </a:pPr>
                      <a:endParaRPr lang="fr-FR" sz="2000" b="0" dirty="0" smtClean="0">
                        <a:solidFill>
                          <a:schemeClr val="bg2">
                            <a:lumMod val="10000"/>
                          </a:schemeClr>
                        </a:solidFill>
                        <a:latin typeface="Freestyle Script" pitchFamily="66" charset="0"/>
                        <a:ea typeface="Calibri"/>
                        <a:cs typeface="Times New Roman"/>
                      </a:endParaRPr>
                    </a:p>
                    <a:p>
                      <a:pPr algn="ctr">
                        <a:lnSpc>
                          <a:spcPct val="115000"/>
                        </a:lnSpc>
                        <a:spcAft>
                          <a:spcPts val="0"/>
                        </a:spcAft>
                      </a:pPr>
                      <a:r>
                        <a:rPr lang="fr-FR" sz="2000" b="0" dirty="0" smtClean="0">
                          <a:solidFill>
                            <a:schemeClr val="bg2">
                              <a:lumMod val="10000"/>
                            </a:schemeClr>
                          </a:solidFill>
                          <a:latin typeface="Freestyle Script" pitchFamily="66" charset="0"/>
                          <a:ea typeface="Calibri"/>
                          <a:cs typeface="Times New Roman"/>
                        </a:rPr>
                        <a:t>R</a:t>
                      </a:r>
                      <a:r>
                        <a:rPr lang="fr-FR" sz="2000" b="0" dirty="0">
                          <a:solidFill>
                            <a:schemeClr val="bg2">
                              <a:lumMod val="10000"/>
                            </a:schemeClr>
                          </a:solidFill>
                          <a:latin typeface="Freestyle Script" pitchFamily="66" charset="0"/>
                          <a:ea typeface="Calibri"/>
                          <a:cs typeface="Times New Roman"/>
                        </a:rPr>
                        <a:t> : De l’huile solaire à base de Monoï.</a:t>
                      </a:r>
                    </a:p>
                    <a:p>
                      <a:pPr algn="ctr">
                        <a:lnSpc>
                          <a:spcPct val="115000"/>
                        </a:lnSpc>
                        <a:spcAft>
                          <a:spcPts val="0"/>
                        </a:spcAft>
                      </a:pPr>
                      <a:r>
                        <a:rPr lang="fr-FR" sz="2000" b="0" dirty="0">
                          <a:solidFill>
                            <a:schemeClr val="bg2">
                              <a:lumMod val="10000"/>
                            </a:schemeClr>
                          </a:solidFill>
                          <a:latin typeface="Freestyle Script" pitchFamily="66" charset="0"/>
                          <a:ea typeface="Calibri"/>
                          <a:cs typeface="Times New Roman"/>
                        </a:rPr>
                        <a:t>S : Saveur grasse et sucrée</a:t>
                      </a:r>
                      <a:r>
                        <a:rPr lang="fr-FR" sz="2000" b="0" dirty="0" smtClean="0">
                          <a:solidFill>
                            <a:schemeClr val="bg2">
                              <a:lumMod val="10000"/>
                            </a:schemeClr>
                          </a:solidFill>
                          <a:latin typeface="Freestyle Script" pitchFamily="66" charset="0"/>
                          <a:ea typeface="Calibri"/>
                          <a:cs typeface="Times New Roman"/>
                        </a:rPr>
                        <a:t>.</a:t>
                      </a:r>
                    </a:p>
                    <a:p>
                      <a:pPr algn="ctr">
                        <a:lnSpc>
                          <a:spcPct val="115000"/>
                        </a:lnSpc>
                        <a:spcAft>
                          <a:spcPts val="0"/>
                        </a:spcAft>
                      </a:pPr>
                      <a:r>
                        <a:rPr lang="fr-FR" sz="2000" b="0" dirty="0" smtClean="0">
                          <a:solidFill>
                            <a:srgbClr val="FF0000"/>
                          </a:solidFill>
                          <a:latin typeface="Freestyle Script" pitchFamily="66" charset="0"/>
                          <a:ea typeface="Calibri"/>
                          <a:cs typeface="Times New Roman"/>
                        </a:rPr>
                        <a:t>Appartient à Anita</a:t>
                      </a:r>
                      <a:endParaRPr lang="fr-FR" sz="2000" b="0" dirty="0">
                        <a:solidFill>
                          <a:srgbClr val="FF0000"/>
                        </a:solidFill>
                        <a:latin typeface="Freestyle Script" pitchFamily="66" charset="0"/>
                        <a:ea typeface="Calibri"/>
                        <a:cs typeface="Times New Roman"/>
                      </a:endParaRPr>
                    </a:p>
                  </a:txBody>
                  <a:tcPr marL="68580" marR="68580"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solidFill>
                      <a:srgbClr val="E8E2D4"/>
                    </a:solidFill>
                  </a:tcPr>
                </a:tc>
              </a:tr>
              <a:tr h="1872208">
                <a:tc>
                  <a:txBody>
                    <a:bodyPr/>
                    <a:lstStyle/>
                    <a:p>
                      <a:endParaRPr lang="fr-FR" dirty="0"/>
                    </a:p>
                  </a:txBody>
                  <a:tcP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blipFill>
                      <a:blip r:embed="rId5"/>
                      <a:stretch>
                        <a:fillRect/>
                      </a:stretch>
                    </a:blipFill>
                  </a:tcPr>
                </a:tc>
                <a:tc>
                  <a:txBody>
                    <a:bodyPr/>
                    <a:lstStyle/>
                    <a:p>
                      <a:pPr algn="ctr">
                        <a:lnSpc>
                          <a:spcPct val="115000"/>
                        </a:lnSpc>
                        <a:spcAft>
                          <a:spcPts val="0"/>
                        </a:spcAft>
                      </a:pPr>
                      <a:r>
                        <a:rPr lang="fr-FR" sz="2000" b="0" dirty="0" smtClean="0">
                          <a:solidFill>
                            <a:schemeClr val="bg2">
                              <a:lumMod val="10000"/>
                            </a:schemeClr>
                          </a:solidFill>
                          <a:latin typeface="Freestyle Script" pitchFamily="66" charset="0"/>
                          <a:ea typeface="Calibri"/>
                          <a:cs typeface="Times New Roman"/>
                        </a:rPr>
                        <a:t>Croix</a:t>
                      </a:r>
                    </a:p>
                    <a:p>
                      <a:pPr algn="ctr">
                        <a:lnSpc>
                          <a:spcPct val="115000"/>
                        </a:lnSpc>
                        <a:spcAft>
                          <a:spcPts val="0"/>
                        </a:spcAft>
                      </a:pPr>
                      <a:endParaRPr lang="fr-FR" sz="2000" b="0" dirty="0" smtClean="0">
                        <a:solidFill>
                          <a:schemeClr val="bg2">
                            <a:lumMod val="10000"/>
                          </a:schemeClr>
                        </a:solidFill>
                        <a:latin typeface="Freestyle Script" pitchFamily="66" charset="0"/>
                        <a:ea typeface="Calibri"/>
                        <a:cs typeface="Times New Roman"/>
                      </a:endParaRPr>
                    </a:p>
                    <a:p>
                      <a:pPr algn="ctr">
                        <a:lnSpc>
                          <a:spcPct val="115000"/>
                        </a:lnSpc>
                        <a:spcAft>
                          <a:spcPts val="0"/>
                        </a:spcAft>
                      </a:pPr>
                      <a:r>
                        <a:rPr lang="fr-FR" sz="2000" b="0" dirty="0" smtClean="0">
                          <a:solidFill>
                            <a:schemeClr val="bg2">
                              <a:lumMod val="10000"/>
                            </a:schemeClr>
                          </a:solidFill>
                          <a:latin typeface="Freestyle Script" pitchFamily="66" charset="0"/>
                          <a:ea typeface="Calibri"/>
                          <a:cs typeface="Times New Roman"/>
                        </a:rPr>
                        <a:t>S</a:t>
                      </a:r>
                      <a:r>
                        <a:rPr lang="fr-FR" sz="2000" b="0" dirty="0">
                          <a:solidFill>
                            <a:schemeClr val="bg2">
                              <a:lumMod val="10000"/>
                            </a:schemeClr>
                          </a:solidFill>
                          <a:latin typeface="Freestyle Script" pitchFamily="66" charset="0"/>
                          <a:ea typeface="Calibri"/>
                          <a:cs typeface="Times New Roman"/>
                        </a:rPr>
                        <a:t> :  « Odeur de sainteté </a:t>
                      </a:r>
                      <a:r>
                        <a:rPr lang="fr-FR" sz="2000" b="0" dirty="0" smtClean="0">
                          <a:solidFill>
                            <a:schemeClr val="bg2">
                              <a:lumMod val="10000"/>
                            </a:schemeClr>
                          </a:solidFill>
                          <a:latin typeface="Freestyle Script" pitchFamily="66" charset="0"/>
                          <a:ea typeface="Calibri"/>
                          <a:cs typeface="Times New Roman"/>
                        </a:rPr>
                        <a:t>».</a:t>
                      </a:r>
                    </a:p>
                    <a:p>
                      <a:pPr algn="ctr">
                        <a:lnSpc>
                          <a:spcPct val="115000"/>
                        </a:lnSpc>
                        <a:spcAft>
                          <a:spcPts val="0"/>
                        </a:spcAft>
                      </a:pPr>
                      <a:r>
                        <a:rPr lang="fr-FR" sz="2000" b="0" dirty="0" smtClean="0">
                          <a:solidFill>
                            <a:srgbClr val="FF0000"/>
                          </a:solidFill>
                          <a:latin typeface="Freestyle Script" pitchFamily="66" charset="0"/>
                          <a:ea typeface="Calibri"/>
                          <a:cs typeface="Times New Roman"/>
                        </a:rPr>
                        <a:t>Appartient à Maguy</a:t>
                      </a:r>
                      <a:endParaRPr lang="fr-FR" sz="2000" b="0" dirty="0">
                        <a:solidFill>
                          <a:srgbClr val="FF0000"/>
                        </a:solidFill>
                        <a:latin typeface="Freestyle Script" pitchFamily="66" charset="0"/>
                        <a:ea typeface="Calibri"/>
                        <a:cs typeface="Times New Roman"/>
                      </a:endParaRPr>
                    </a:p>
                  </a:txBody>
                  <a:tcPr marL="68580" marR="68580"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solidFill>
                      <a:schemeClr val="bg2">
                        <a:lumMod val="75000"/>
                      </a:schemeClr>
                    </a:solidFill>
                  </a:tcPr>
                </a:tc>
              </a:tr>
            </a:tbl>
          </a:graphicData>
        </a:graphic>
      </p:graphicFrame>
      <p:sp>
        <p:nvSpPr>
          <p:cNvPr id="5" name="Ellipse 4"/>
          <p:cNvSpPr/>
          <p:nvPr/>
        </p:nvSpPr>
        <p:spPr>
          <a:xfrm>
            <a:off x="179512"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6" name="Ellipse 5"/>
          <p:cNvSpPr/>
          <p:nvPr/>
        </p:nvSpPr>
        <p:spPr>
          <a:xfrm>
            <a:off x="179512" y="234888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7" name="Ellipse 6"/>
          <p:cNvSpPr/>
          <p:nvPr/>
        </p:nvSpPr>
        <p:spPr>
          <a:xfrm>
            <a:off x="179512" y="422108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8" name="Ellipse 7">
            <a:hlinkClick r:id="rId6" action="ppaction://hlinksldjump"/>
          </p:cNvPr>
          <p:cNvSpPr/>
          <p:nvPr/>
        </p:nvSpPr>
        <p:spPr>
          <a:xfrm>
            <a:off x="0" y="0"/>
            <a:ext cx="539552" cy="404664"/>
          </a:xfrm>
          <a:prstGeom prst="ellipse">
            <a:avLst/>
          </a:prstGeom>
          <a:blipFill dpi="0" rotWithShape="1">
            <a:blip r:embed="rId7"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ZoneTexte 9"/>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PLAGE SUD</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Image 26" descr="puits2.jpg"/>
          <p:cNvPicPr>
            <a:picLocks noChangeAspect="1"/>
          </p:cNvPicPr>
          <p:nvPr/>
        </p:nvPicPr>
        <p:blipFill>
          <a:blip r:embed="rId2" cstate="print"/>
          <a:stretch>
            <a:fillRect/>
          </a:stretch>
        </p:blipFill>
        <p:spPr>
          <a:xfrm>
            <a:off x="0" y="0"/>
            <a:ext cx="9144000" cy="5805264"/>
          </a:xfrm>
          <a:prstGeom prst="rect">
            <a:avLst/>
          </a:prstGeom>
        </p:spPr>
      </p:pic>
      <p:pic>
        <p:nvPicPr>
          <p:cNvPr id="31" name="Image 30" descr="rustine2.jpg"/>
          <p:cNvPicPr>
            <a:picLocks noChangeAspect="1"/>
          </p:cNvPicPr>
          <p:nvPr/>
        </p:nvPicPr>
        <p:blipFill>
          <a:blip r:embed="rId3" cstate="print"/>
          <a:stretch>
            <a:fillRect/>
          </a:stretch>
        </p:blipFill>
        <p:spPr>
          <a:xfrm>
            <a:off x="0" y="5805264"/>
            <a:ext cx="9144000" cy="1052736"/>
          </a:xfrm>
          <a:prstGeom prst="rect">
            <a:avLst/>
          </a:prstGeom>
        </p:spPr>
      </p:pic>
      <p:sp>
        <p:nvSpPr>
          <p:cNvPr id="3" name="Ellipse 2">
            <a:hlinkClick r:id="rId4" action="ppaction://hlinksldjump" tooltip="Ca sent bon!"/>
          </p:cNvPr>
          <p:cNvSpPr/>
          <p:nvPr/>
        </p:nvSpPr>
        <p:spPr>
          <a:xfrm>
            <a:off x="7596336" y="2420888"/>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 name="Ellipse 4">
            <a:hlinkClick r:id="rId4" action="ppaction://hlinksldjump" tooltip="Ca sent mauvais."/>
          </p:cNvPr>
          <p:cNvSpPr/>
          <p:nvPr/>
        </p:nvSpPr>
        <p:spPr>
          <a:xfrm>
            <a:off x="971600" y="3212976"/>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 name="Ellipse 6">
            <a:hlinkClick r:id="rId4" action="ppaction://hlinksldjump" tooltip="OK!"/>
          </p:cNvPr>
          <p:cNvSpPr/>
          <p:nvPr/>
        </p:nvSpPr>
        <p:spPr>
          <a:xfrm>
            <a:off x="6660232" y="4437112"/>
            <a:ext cx="288032" cy="288032"/>
          </a:xfrm>
          <a:prstGeom prst="ellipse">
            <a:avLst/>
          </a:prstGeom>
          <a:solidFill>
            <a:schemeClr val="accent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2" name="Ellipse 11">
            <a:hlinkClick r:id="rId4" action="ppaction://hlinksldjump" tooltip="D'accord, c'est une bonne cachette."/>
          </p:cNvPr>
          <p:cNvSpPr/>
          <p:nvPr/>
        </p:nvSpPr>
        <p:spPr>
          <a:xfrm>
            <a:off x="5580112" y="1268760"/>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3" name="Ellipse 12">
            <a:hlinkClick r:id="rId4" action="ppaction://hlinksldjump" tooltip="Ni vu, ni connu: vous êtes caché."/>
          </p:cNvPr>
          <p:cNvSpPr/>
          <p:nvPr/>
        </p:nvSpPr>
        <p:spPr>
          <a:xfrm>
            <a:off x="8100392" y="2420888"/>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4" name="Ellipse 13">
            <a:hlinkClick r:id="rId4" action="ppaction://hlinksldjump" tooltip="Ca a l'air profond."/>
          </p:cNvPr>
          <p:cNvSpPr/>
          <p:nvPr/>
        </p:nvSpPr>
        <p:spPr>
          <a:xfrm>
            <a:off x="4427984" y="270892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1" name="Ellipse 20">
            <a:hlinkClick r:id="rId4" action="ppaction://hlinksldjump" tooltip="La corde est solidement attachée."/>
          </p:cNvPr>
          <p:cNvSpPr/>
          <p:nvPr/>
        </p:nvSpPr>
        <p:spPr>
          <a:xfrm>
            <a:off x="5508104" y="1916832"/>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2" name="Ellipse 21">
            <a:hlinkClick r:id="rId4" action="ppaction://hlinksldjump" tooltip="C'est fait."/>
          </p:cNvPr>
          <p:cNvSpPr/>
          <p:nvPr/>
        </p:nvSpPr>
        <p:spPr>
          <a:xfrm>
            <a:off x="5436096" y="4005064"/>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24" name="Tableau 23"/>
          <p:cNvGraphicFramePr>
            <a:graphicFrameLocks noGrp="1"/>
          </p:cNvGraphicFramePr>
          <p:nvPr/>
        </p:nvGraphicFramePr>
        <p:xfrm>
          <a:off x="107504" y="5805264"/>
          <a:ext cx="8912272" cy="936000"/>
        </p:xfrm>
        <a:graphic>
          <a:graphicData uri="http://schemas.openxmlformats.org/drawingml/2006/table">
            <a:tbl>
              <a:tblPr firstRow="1" bandRow="1">
                <a:tableStyleId>{5C22544A-7EE6-4342-B048-85BDC9FD1C3A}</a:tableStyleId>
              </a:tblPr>
              <a:tblGrid>
                <a:gridCol w="1099783"/>
                <a:gridCol w="3329790"/>
                <a:gridCol w="1062699"/>
                <a:gridCol w="3420000"/>
              </a:tblGrid>
              <a:tr h="936000">
                <a:tc>
                  <a:txBody>
                    <a:bodyPr/>
                    <a:lstStyle/>
                    <a:p>
                      <a:endParaRPr lang="fr-FR" dirty="0"/>
                    </a:p>
                  </a:txBody>
                  <a:tcPr>
                    <a:lnL w="19050" cap="flat" cmpd="sng" algn="ctr">
                      <a:noFill/>
                      <a:prstDash val="solid"/>
                      <a:round/>
                      <a:headEnd type="none" w="med" len="med"/>
                      <a:tailEnd type="none" w="med" len="med"/>
                    </a:lnL>
                    <a:lnR w="12700" cmpd="sng">
                      <a:noFill/>
                    </a:lnR>
                    <a:lnT w="381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Doublons</a:t>
                      </a: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 Des doublons espagnols du 17</a:t>
                      </a:r>
                      <a:r>
                        <a:rPr lang="fr-FR" sz="2000" b="0" kern="1200" baseline="30000" dirty="0" smtClean="0">
                          <a:solidFill>
                            <a:schemeClr val="bg2">
                              <a:lumMod val="10000"/>
                            </a:schemeClr>
                          </a:solidFill>
                          <a:latin typeface="Freestyle Script" pitchFamily="66" charset="0"/>
                          <a:ea typeface="+mn-ea"/>
                          <a:cs typeface="+mn-cs"/>
                        </a:rPr>
                        <a:t>ème</a:t>
                      </a:r>
                      <a:r>
                        <a:rPr lang="fr-FR" sz="2000" b="0" kern="1200" dirty="0" smtClean="0">
                          <a:solidFill>
                            <a:schemeClr val="bg2">
                              <a:lumMod val="10000"/>
                            </a:schemeClr>
                          </a:solidFill>
                          <a:latin typeface="Freestyle Script" pitchFamily="66" charset="0"/>
                          <a:ea typeface="+mn-ea"/>
                          <a:cs typeface="+mn-cs"/>
                        </a:rPr>
                        <a:t> siècle.</a:t>
                      </a:r>
                      <a:endParaRPr lang="fr-FR" sz="2000" b="0" dirty="0">
                        <a:solidFill>
                          <a:schemeClr val="bg2">
                            <a:lumMod val="10000"/>
                          </a:schemeClr>
                        </a:solidFill>
                        <a:latin typeface="Freestyle Script" pitchFamily="66" charset="0"/>
                      </a:endParaRPr>
                    </a:p>
                  </a:txBody>
                  <a:tcPr anchor="ctr">
                    <a:lnL w="12700" cmpd="sng">
                      <a:noFill/>
                    </a:lnL>
                    <a:lnR w="12700" cmpd="sng">
                      <a:noFill/>
                    </a:lnR>
                    <a:lnT w="381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CD9BC"/>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mpd="sng">
                      <a:noFill/>
                    </a:lnL>
                    <a:lnR w="12700" cmpd="sng">
                      <a:noFill/>
                    </a:lnR>
                    <a:lnT w="381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blipFill>
                      <a:blip r:embed="rId6"/>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Cent</a:t>
                      </a: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Regarder : Une pièce d’un cent en nickel.</a:t>
                      </a:r>
                      <a:endParaRPr lang="fr-FR" sz="2000" b="0" dirty="0">
                        <a:solidFill>
                          <a:schemeClr val="bg2">
                            <a:lumMod val="10000"/>
                          </a:schemeClr>
                        </a:solidFill>
                        <a:latin typeface="Freestyle Script" pitchFamily="66" charset="0"/>
                      </a:endParaRPr>
                    </a:p>
                  </a:txBody>
                  <a:tcPr anchor="ctr">
                    <a:lnL w="12700" cmpd="sng">
                      <a:noFill/>
                    </a:lnL>
                    <a:lnR w="19050"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CD9BC"/>
                    </a:solidFill>
                  </a:tcPr>
                </a:tc>
              </a:tr>
            </a:tbl>
          </a:graphicData>
        </a:graphic>
      </p:graphicFrame>
      <p:sp>
        <p:nvSpPr>
          <p:cNvPr id="25" name="Ellipse 24"/>
          <p:cNvSpPr/>
          <p:nvPr/>
        </p:nvSpPr>
        <p:spPr>
          <a:xfrm>
            <a:off x="0" y="58052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26" name="Ellipse 25"/>
          <p:cNvSpPr/>
          <p:nvPr/>
        </p:nvSpPr>
        <p:spPr>
          <a:xfrm>
            <a:off x="4572000" y="58052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graphicFrame>
        <p:nvGraphicFramePr>
          <p:cNvPr id="28" name="Tableau 27"/>
          <p:cNvGraphicFramePr>
            <a:graphicFrameLocks noGrp="1"/>
          </p:cNvGraphicFramePr>
          <p:nvPr/>
        </p:nvGraphicFramePr>
        <p:xfrm>
          <a:off x="107504" y="5157192"/>
          <a:ext cx="8928000" cy="64008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50405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20" name="Ellipse 19"/>
          <p:cNvSpPr/>
          <p:nvPr/>
        </p:nvSpPr>
        <p:spPr>
          <a:xfrm>
            <a:off x="6372200" y="4581128"/>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5" name="Ellipse 14"/>
          <p:cNvSpPr/>
          <p:nvPr/>
        </p:nvSpPr>
        <p:spPr>
          <a:xfrm>
            <a:off x="6516216" y="4509120"/>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23" name="Ellipse 22">
            <a:hlinkClick r:id="rId4" action="ppaction://hlinksldjump" tooltip="Roche volcanique."/>
          </p:cNvPr>
          <p:cNvSpPr/>
          <p:nvPr/>
        </p:nvSpPr>
        <p:spPr>
          <a:xfrm>
            <a:off x="5292080" y="350100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8" name="Ellipse 17"/>
          <p:cNvSpPr/>
          <p:nvPr/>
        </p:nvSpPr>
        <p:spPr>
          <a:xfrm>
            <a:off x="2771800" y="2420888"/>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30" name="Ellipse 29">
            <a:hlinkClick r:id="rId4" action="ppaction://hlinksldjump" tooltip="La matière est rugueuse."/>
          </p:cNvPr>
          <p:cNvSpPr/>
          <p:nvPr/>
        </p:nvSpPr>
        <p:spPr>
          <a:xfrm>
            <a:off x="5580112" y="3501008"/>
            <a:ext cx="288032" cy="288032"/>
          </a:xfrm>
          <a:prstGeom prst="ellipse">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2" name="Ellipse 31">
            <a:hlinkClick r:id="rId4" action="ppaction://hlinksldjump" tooltip="Plouf!"/>
          </p:cNvPr>
          <p:cNvSpPr/>
          <p:nvPr/>
        </p:nvSpPr>
        <p:spPr>
          <a:xfrm>
            <a:off x="5004048" y="2708920"/>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 name="Ellipse 3">
            <a:hlinkClick r:id="rId4" action="ppaction://hlinksldjump" tooltip="Ca sent mauvais."/>
          </p:cNvPr>
          <p:cNvSpPr/>
          <p:nvPr/>
        </p:nvSpPr>
        <p:spPr>
          <a:xfrm>
            <a:off x="4716016" y="270892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3" name="Ellipse 32">
            <a:hlinkClick r:id="rId7" action="ppaction://hlinksldjump"/>
          </p:cNvPr>
          <p:cNvSpPr/>
          <p:nvPr/>
        </p:nvSpPr>
        <p:spPr>
          <a:xfrm>
            <a:off x="0" y="0"/>
            <a:ext cx="539552" cy="404664"/>
          </a:xfrm>
          <a:prstGeom prst="ellipse">
            <a:avLst/>
          </a:prstGeom>
          <a:blipFill dpi="0" rotWithShape="1">
            <a:blip r:embed="rId8"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 name="ZoneTexte 33">
            <a:hlinkClick r:id="rId4" action="ppaction://hlinksldjump" tooltip="&quot;A VOS SOUHAITS!&quot;"/>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PUITS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35" name="Ellipse 34">
            <a:hlinkClick r:id="rId4" action="ppaction://hlinksldjump" tooltip="Accrochez-vous..."/>
          </p:cNvPr>
          <p:cNvSpPr/>
          <p:nvPr/>
        </p:nvSpPr>
        <p:spPr>
          <a:xfrm>
            <a:off x="5652120" y="220486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Image 11" descr="cadr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6" name="Tableau 5"/>
          <p:cNvGraphicFramePr>
            <a:graphicFrameLocks noGrp="1"/>
          </p:cNvGraphicFramePr>
          <p:nvPr/>
        </p:nvGraphicFramePr>
        <p:xfrm>
          <a:off x="107504" y="404664"/>
          <a:ext cx="8928176" cy="6336000"/>
        </p:xfrm>
        <a:graphic>
          <a:graphicData uri="http://schemas.openxmlformats.org/drawingml/2006/table">
            <a:tbl>
              <a:tblPr firstRow="1" bandRow="1">
                <a:tableStyleId>{5C22544A-7EE6-4342-B048-85BDC9FD1C3A}</a:tableStyleId>
              </a:tblPr>
              <a:tblGrid>
                <a:gridCol w="1584176"/>
                <a:gridCol w="7344000"/>
              </a:tblGrid>
              <a:tr h="2124000">
                <a:tc>
                  <a:txBody>
                    <a:bodyPr/>
                    <a:lstStyle/>
                    <a:p>
                      <a:endParaRPr lang="fr-FR" dirty="0"/>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c>
                  <a:txBody>
                    <a:bodyPr/>
                    <a:lstStyle/>
                    <a:p>
                      <a:r>
                        <a:rPr lang="fr-FR" b="0" dirty="0" smtClean="0">
                          <a:solidFill>
                            <a:schemeClr val="tx1"/>
                          </a:solidFill>
                          <a:latin typeface="Freestyle Script" pitchFamily="66" charset="0"/>
                        </a:rPr>
                        <a:t>Marie fait partie d’un vaste traffic d’armes à destination d’Asmera,</a:t>
                      </a:r>
                      <a:r>
                        <a:rPr lang="fr-FR" b="0" baseline="0" dirty="0" smtClean="0">
                          <a:solidFill>
                            <a:schemeClr val="tx1"/>
                          </a:solidFill>
                          <a:latin typeface="Freestyle Script" pitchFamily="66" charset="0"/>
                        </a:rPr>
                        <a:t> en Erythrée. Elle reçoit ses ordres sous forme de messages codés grâce à un piano mécanique qu’elle a fait livrer sur l’île.</a:t>
                      </a:r>
                      <a:r>
                        <a:rPr lang="fr-FR" b="0" dirty="0" smtClean="0">
                          <a:solidFill>
                            <a:schemeClr val="tx1"/>
                          </a:solidFill>
                          <a:latin typeface="Freestyle Script" pitchFamily="66" charset="0"/>
                        </a:rPr>
                        <a:t> Elle utilise le </a:t>
                      </a:r>
                      <a:r>
                        <a:rPr lang="fr-FR" b="0" baseline="0" dirty="0" smtClean="0">
                          <a:solidFill>
                            <a:schemeClr val="tx1"/>
                          </a:solidFill>
                          <a:latin typeface="Freestyle Script" pitchFamily="66" charset="0"/>
                        </a:rPr>
                        <a:t>Bamboo pour livrer la marchandise. L’ouragan l’obligera a changer ses plans et à utiliser le Brisban pour la livraison. Elle fera chanter Bob sous les traits de la Dame en Noir pour qu ‘il mette son bateau à disposition. Devant son refus elle simulera son enlèvement. Passionnée de trésor et de plongée, elle a découvert le système de grottes sous l’île qui lui permet de stocker et organiser son traffic. Elle possède l’un des 2 médaillons qui ouvre la porte au fond du puits.</a:t>
                      </a:r>
                    </a:p>
                    <a:p>
                      <a:r>
                        <a:rPr lang="fr-FR" b="0" baseline="0" dirty="0" smtClean="0">
                          <a:solidFill>
                            <a:schemeClr val="tx1"/>
                          </a:solidFill>
                          <a:latin typeface="Freestyle Script" pitchFamily="66" charset="0"/>
                        </a:rPr>
                        <a:t>Marie est l’auteur des coups de feu sur la plage sud avant de s’enfuir de l’île dans l’après-midi.</a:t>
                      </a:r>
                      <a:endParaRPr lang="fr-FR" b="0" dirty="0">
                        <a:solidFill>
                          <a:schemeClr val="tx1"/>
                        </a:solidFill>
                        <a:latin typeface="Freestyle Script" pitchFamily="66" charset="0"/>
                      </a:endParaRPr>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4"/>
                      <a:tile tx="0" ty="0" sx="100000" sy="100000" flip="none" algn="tl"/>
                    </a:blipFill>
                  </a:tcPr>
                </a:tc>
              </a:tr>
              <a:tr h="2088000">
                <a:tc>
                  <a:txBody>
                    <a:bodyPr/>
                    <a:lstStyle/>
                    <a:p>
                      <a:endParaRPr lang="fr-FR" dirty="0"/>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c>
                  <a:txBody>
                    <a:bodyPr/>
                    <a:lstStyle/>
                    <a:p>
                      <a:r>
                        <a:rPr lang="fr-FR" b="0" dirty="0" smtClean="0">
                          <a:latin typeface="Freestyle Script" pitchFamily="66" charset="0"/>
                        </a:rPr>
                        <a:t>Roy</a:t>
                      </a:r>
                      <a:r>
                        <a:rPr lang="fr-FR" b="0" baseline="0" dirty="0" smtClean="0">
                          <a:latin typeface="Freestyle Script" pitchFamily="66" charset="0"/>
                        </a:rPr>
                        <a:t> est le complice de Marie ainsi que l’assassin de Lucie et Juste. Excellent marin, il est le véritable capitaine à bord grâce à la vente de drogue à Bruce. Il utilise le Bamboo pour transporter les armes.</a:t>
                      </a:r>
                    </a:p>
                    <a:p>
                      <a:r>
                        <a:rPr lang="fr-FR" b="0" baseline="0" dirty="0" smtClean="0">
                          <a:latin typeface="Freestyle Script" pitchFamily="66" charset="0"/>
                        </a:rPr>
                        <a:t>Il fracture la bibliothèque pour prendre le livre des échecs qui lui sert à décoder les messages du piano. </a:t>
                      </a:r>
                    </a:p>
                    <a:p>
                      <a:r>
                        <a:rPr lang="fr-FR" b="0" baseline="0" dirty="0" smtClean="0">
                          <a:latin typeface="Freestyle Script" pitchFamily="66" charset="0"/>
                        </a:rPr>
                        <a:t>Il tue Lucie après avoir appris qu’elle était un agent infiltré et fait croire à tous qu’il l’a débarqué à l’île Maurice.</a:t>
                      </a:r>
                    </a:p>
                    <a:p>
                      <a:r>
                        <a:rPr lang="fr-FR" b="0" baseline="0" dirty="0" smtClean="0">
                          <a:latin typeface="Freestyle Script" pitchFamily="66" charset="0"/>
                        </a:rPr>
                        <a:t>Roy assassine Juste à cause de la perruque de Lucie retrouvée à la plage Nord.</a:t>
                      </a:r>
                    </a:p>
                    <a:p>
                      <a:r>
                        <a:rPr lang="fr-FR" b="0" baseline="0" dirty="0" smtClean="0">
                          <a:latin typeface="Freestyle Script" pitchFamily="66" charset="0"/>
                        </a:rPr>
                        <a:t>Il oublie le bracelet de Lucie dans sa cabine ainsi que son deuxième diamant sur le lieu du second crime.</a:t>
                      </a:r>
                    </a:p>
                    <a:p>
                      <a:r>
                        <a:rPr lang="fr-FR" b="0" baseline="0" dirty="0" smtClean="0">
                          <a:latin typeface="Freestyle Script" pitchFamily="66" charset="0"/>
                        </a:rPr>
                        <a:t>Il attire Chris sur la plage pour le faire assassiner par sa complice car celui-ci est trop curieux.</a:t>
                      </a:r>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6"/>
                      <a:tile tx="0" ty="0" sx="100000" sy="100000" flip="none" algn="tl"/>
                    </a:blipFill>
                  </a:tcPr>
                </a:tc>
              </a:tr>
              <a:tr h="2124000">
                <a:tc>
                  <a:txBody>
                    <a:bodyPr/>
                    <a:lstStyle/>
                    <a:p>
                      <a:endParaRPr lang="fr-FR" dirty="0"/>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7"/>
                      <a:stretch>
                        <a:fillRect/>
                      </a:stretch>
                    </a:blipFill>
                  </a:tcPr>
                </a:tc>
                <a:tc>
                  <a:txBody>
                    <a:bodyPr/>
                    <a:lstStyle/>
                    <a:p>
                      <a:r>
                        <a:rPr lang="fr-FR" b="0" dirty="0" smtClean="0">
                          <a:latin typeface="Freestyle Script" pitchFamily="66" charset="0"/>
                        </a:rPr>
                        <a:t>Sue est une des filles de la maison. </a:t>
                      </a:r>
                    </a:p>
                    <a:p>
                      <a:r>
                        <a:rPr lang="fr-FR" b="0" dirty="0" smtClean="0">
                          <a:latin typeface="Freestyle Script" pitchFamily="66" charset="0"/>
                        </a:rPr>
                        <a:t>On dit d’elle que c’est une bosseuse et très jolie femme.</a:t>
                      </a:r>
                    </a:p>
                    <a:p>
                      <a:r>
                        <a:rPr lang="fr-FR" b="0" dirty="0" smtClean="0">
                          <a:latin typeface="Freestyle Script" pitchFamily="66" charset="0"/>
                        </a:rPr>
                        <a:t>C’est la meilleure amie d’Anita, appréçiait</a:t>
                      </a:r>
                      <a:r>
                        <a:rPr lang="fr-FR" b="0" baseline="0" dirty="0" smtClean="0">
                          <a:latin typeface="Freestyle Script" pitchFamily="66" charset="0"/>
                        </a:rPr>
                        <a:t> Marie et une des rares personnes a penser du bien de Chris.</a:t>
                      </a:r>
                    </a:p>
                    <a:p>
                      <a:r>
                        <a:rPr lang="fr-FR" b="0" baseline="0" dirty="0" smtClean="0">
                          <a:latin typeface="Freestyle Script" pitchFamily="66" charset="0"/>
                        </a:rPr>
                        <a:t>A l’heure du crime de Juste elle se trouve en compagnie d’Anton dans sa chambre.</a:t>
                      </a:r>
                    </a:p>
                    <a:p>
                      <a:r>
                        <a:rPr lang="fr-FR" b="0" baseline="0" dirty="0" smtClean="0">
                          <a:latin typeface="Freestyle Script" pitchFamily="66" charset="0"/>
                        </a:rPr>
                        <a:t>Sue est mordue de Bob mais ce n’est pas réciproque. </a:t>
                      </a:r>
                    </a:p>
                    <a:p>
                      <a:r>
                        <a:rPr lang="fr-FR" b="0" baseline="0" dirty="0" smtClean="0">
                          <a:latin typeface="Freestyle Script" pitchFamily="66" charset="0"/>
                        </a:rPr>
                        <a:t>Elle passe son temps à travailler (chambre, bar) ou à se divertir (jardin, plage sud). </a:t>
                      </a:r>
                    </a:p>
                    <a:p>
                      <a:r>
                        <a:rPr lang="fr-FR" b="0" baseline="0" dirty="0" smtClean="0">
                          <a:latin typeface="Freestyle Script" pitchFamily="66" charset="0"/>
                        </a:rPr>
                        <a:t>Effrayée elle décide de quitter définitivement lîle avec Anita le 1</a:t>
                      </a:r>
                      <a:r>
                        <a:rPr lang="fr-FR" b="0" baseline="30000" dirty="0" smtClean="0">
                          <a:latin typeface="Freestyle Script" pitchFamily="66" charset="0"/>
                        </a:rPr>
                        <a:t>er</a:t>
                      </a:r>
                      <a:r>
                        <a:rPr lang="fr-FR" b="0" baseline="0" dirty="0" smtClean="0">
                          <a:latin typeface="Freestyle Script" pitchFamily="66" charset="0"/>
                        </a:rPr>
                        <a:t> à 23h00.</a:t>
                      </a:r>
                      <a:endParaRPr lang="fr-FR" b="0" dirty="0">
                        <a:latin typeface="Freestyle Script" pitchFamily="66" charset="0"/>
                      </a:endParaRPr>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4"/>
                      <a:tile tx="0" ty="0" sx="100000" sy="100000" flip="none" algn="tl"/>
                    </a:blipFill>
                  </a:tcPr>
                </a:tc>
              </a:tr>
            </a:tbl>
          </a:graphicData>
        </a:graphic>
      </p:graphicFrame>
      <p:sp>
        <p:nvSpPr>
          <p:cNvPr id="8" name="ZoneTexte 7"/>
          <p:cNvSpPr txBox="1"/>
          <p:nvPr/>
        </p:nvSpPr>
        <p:spPr>
          <a:xfrm>
            <a:off x="1187624" y="4725144"/>
            <a:ext cx="504056" cy="369332"/>
          </a:xfrm>
          <a:prstGeom prst="rect">
            <a:avLst/>
          </a:prstGeom>
          <a:noFill/>
        </p:spPr>
        <p:txBody>
          <a:bodyPr wrap="square" rtlCol="0" anchor="ctr">
            <a:spAutoFit/>
          </a:bodyPr>
          <a:lstStyle/>
          <a:p>
            <a:pPr algn="ctr"/>
            <a:r>
              <a:rPr lang="fr-FR" b="1" dirty="0" smtClean="0">
                <a:solidFill>
                  <a:schemeClr val="bg1"/>
                </a:solidFill>
                <a:latin typeface="Freestyle Script" pitchFamily="66" charset="0"/>
              </a:rPr>
              <a:t>SUE</a:t>
            </a:r>
            <a:endParaRPr lang="fr-FR" b="1" dirty="0">
              <a:solidFill>
                <a:schemeClr val="bg1"/>
              </a:solidFill>
              <a:latin typeface="Freestyle Script" pitchFamily="66" charset="0"/>
            </a:endParaRPr>
          </a:p>
        </p:txBody>
      </p:sp>
      <p:sp>
        <p:nvSpPr>
          <p:cNvPr id="9" name="ZoneTexte 8"/>
          <p:cNvSpPr txBox="1"/>
          <p:nvPr/>
        </p:nvSpPr>
        <p:spPr>
          <a:xfrm>
            <a:off x="1115616" y="2708920"/>
            <a:ext cx="576064" cy="369332"/>
          </a:xfrm>
          <a:prstGeom prst="rect">
            <a:avLst/>
          </a:prstGeom>
          <a:noFill/>
        </p:spPr>
        <p:txBody>
          <a:bodyPr wrap="square" rtlCol="0" anchor="ctr">
            <a:spAutoFit/>
          </a:bodyPr>
          <a:lstStyle/>
          <a:p>
            <a:pPr algn="r"/>
            <a:r>
              <a:rPr lang="fr-FR" b="1" dirty="0" smtClean="0">
                <a:solidFill>
                  <a:schemeClr val="bg1"/>
                </a:solidFill>
                <a:latin typeface="Freestyle Script" pitchFamily="66" charset="0"/>
              </a:rPr>
              <a:t>ROY</a:t>
            </a:r>
            <a:endParaRPr lang="fr-FR" b="1" dirty="0">
              <a:solidFill>
                <a:schemeClr val="bg1"/>
              </a:solidFill>
              <a:latin typeface="Freestyle Script" pitchFamily="66" charset="0"/>
            </a:endParaRPr>
          </a:p>
        </p:txBody>
      </p:sp>
      <p:sp>
        <p:nvSpPr>
          <p:cNvPr id="10" name="ZoneTexte 9"/>
          <p:cNvSpPr txBox="1"/>
          <p:nvPr/>
        </p:nvSpPr>
        <p:spPr>
          <a:xfrm>
            <a:off x="899592" y="404664"/>
            <a:ext cx="792088" cy="369332"/>
          </a:xfrm>
          <a:prstGeom prst="rect">
            <a:avLst/>
          </a:prstGeom>
          <a:noFill/>
        </p:spPr>
        <p:txBody>
          <a:bodyPr wrap="square" rtlCol="0" anchor="ctr">
            <a:spAutoFit/>
          </a:bodyPr>
          <a:lstStyle/>
          <a:p>
            <a:pPr algn="r"/>
            <a:r>
              <a:rPr lang="fr-FR" b="1" dirty="0" smtClean="0">
                <a:solidFill>
                  <a:schemeClr val="bg1"/>
                </a:solidFill>
                <a:latin typeface="Freestyle Script" pitchFamily="66" charset="0"/>
              </a:rPr>
              <a:t>MARIE</a:t>
            </a:r>
            <a:endParaRPr lang="fr-FR" b="1" dirty="0">
              <a:solidFill>
                <a:schemeClr val="bg1"/>
              </a:solidFill>
              <a:latin typeface="Freestyle Script" pitchFamily="66" charset="0"/>
            </a:endParaRPr>
          </a:p>
        </p:txBody>
      </p:sp>
      <p:sp>
        <p:nvSpPr>
          <p:cNvPr id="11" name="Ellipse 10">
            <a:hlinkClick r:id="rId8" action="ppaction://hlinksldjump"/>
          </p:cNvPr>
          <p:cNvSpPr/>
          <p:nvPr/>
        </p:nvSpPr>
        <p:spPr>
          <a:xfrm>
            <a:off x="0" y="-27384"/>
            <a:ext cx="539552" cy="404664"/>
          </a:xfrm>
          <a:prstGeom prst="ellipse">
            <a:avLst/>
          </a:prstGeom>
          <a:blipFill dpi="0" rotWithShape="1">
            <a:blip r:embed="rId9"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ZoneTexte 12"/>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PERSONNAGES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Image 19" descr="rustine.jpg"/>
          <p:cNvPicPr>
            <a:picLocks noChangeAspect="1"/>
          </p:cNvPicPr>
          <p:nvPr/>
        </p:nvPicPr>
        <p:blipFill>
          <a:blip r:embed="rId2" cstate="print"/>
          <a:stretch>
            <a:fillRect/>
          </a:stretch>
        </p:blipFill>
        <p:spPr>
          <a:xfrm>
            <a:off x="0" y="5733256"/>
            <a:ext cx="9144000" cy="1124744"/>
          </a:xfrm>
          <a:prstGeom prst="rect">
            <a:avLst/>
          </a:prstGeom>
        </p:spPr>
      </p:pic>
      <p:pic>
        <p:nvPicPr>
          <p:cNvPr id="10" name="Image 9" descr="danslepuits2.jpg"/>
          <p:cNvPicPr>
            <a:picLocks noChangeAspect="1"/>
          </p:cNvPicPr>
          <p:nvPr/>
        </p:nvPicPr>
        <p:blipFill>
          <a:blip r:embed="rId3" cstate="print"/>
          <a:stretch>
            <a:fillRect/>
          </a:stretch>
        </p:blipFill>
        <p:spPr>
          <a:xfrm>
            <a:off x="0" y="0"/>
            <a:ext cx="9144000" cy="5733256"/>
          </a:xfrm>
          <a:prstGeom prst="rect">
            <a:avLst/>
          </a:prstGeom>
        </p:spPr>
      </p:pic>
      <p:sp>
        <p:nvSpPr>
          <p:cNvPr id="4" name="Ellipse 3">
            <a:hlinkClick r:id="rId4" action="ppaction://hlinksldjump" tooltip="Signe des temps."/>
          </p:cNvPr>
          <p:cNvSpPr/>
          <p:nvPr/>
        </p:nvSpPr>
        <p:spPr>
          <a:xfrm>
            <a:off x="6444208" y="263691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 name="Ellipse 4">
            <a:hlinkClick r:id="rId4" action="ppaction://hlinksldjump" tooltip="Fond sablonneux."/>
          </p:cNvPr>
          <p:cNvSpPr/>
          <p:nvPr/>
        </p:nvSpPr>
        <p:spPr>
          <a:xfrm>
            <a:off x="7524328" y="465313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 name="Ellipse 6">
            <a:hlinkClick r:id="rId4" action="ppaction://hlinksldjump" tooltip="Ca bouge..."/>
          </p:cNvPr>
          <p:cNvSpPr/>
          <p:nvPr/>
        </p:nvSpPr>
        <p:spPr>
          <a:xfrm>
            <a:off x="6300192" y="2492896"/>
            <a:ext cx="288032" cy="288032"/>
          </a:xfrm>
          <a:prstGeom prst="ellipse">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11" name="Tableau 10"/>
          <p:cNvGraphicFramePr>
            <a:graphicFrameLocks noGrp="1"/>
          </p:cNvGraphicFramePr>
          <p:nvPr/>
        </p:nvGraphicFramePr>
        <p:xfrm>
          <a:off x="107504" y="5013176"/>
          <a:ext cx="8928992" cy="720080"/>
        </p:xfrm>
        <a:graphic>
          <a:graphicData uri="http://schemas.openxmlformats.org/drawingml/2006/table">
            <a:tbl>
              <a:tblPr firstRow="1" bandRow="1">
                <a:effectLst/>
                <a:tableStyleId>{5C22544A-7EE6-4342-B048-85BDC9FD1C3A}</a:tableStyleId>
              </a:tblPr>
              <a:tblGrid>
                <a:gridCol w="1008112"/>
                <a:gridCol w="792088"/>
                <a:gridCol w="599801"/>
                <a:gridCol w="840359"/>
                <a:gridCol w="1008112"/>
                <a:gridCol w="1008112"/>
                <a:gridCol w="936104"/>
                <a:gridCol w="864096"/>
                <a:gridCol w="936104"/>
                <a:gridCol w="936104"/>
              </a:tblGrid>
              <a:tr h="72008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8" name="Ellipse 7">
            <a:hlinkClick r:id="rId4" action="ppaction://hlinksldjump" tooltip="Plouf!"/>
          </p:cNvPr>
          <p:cNvSpPr/>
          <p:nvPr/>
        </p:nvSpPr>
        <p:spPr>
          <a:xfrm>
            <a:off x="2843808" y="4221088"/>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9" name="Ellipse 8">
            <a:hlinkClick r:id="rId4" action="ppaction://hlinksldjump" tooltip="Ca bouge..."/>
          </p:cNvPr>
          <p:cNvSpPr/>
          <p:nvPr/>
        </p:nvSpPr>
        <p:spPr>
          <a:xfrm>
            <a:off x="1115616" y="4149080"/>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3" name="Ellipse 12">
            <a:hlinkClick r:id="rId4" action="ppaction://hlinksldjump" tooltip="Ca sonne creux!"/>
          </p:cNvPr>
          <p:cNvSpPr/>
          <p:nvPr/>
        </p:nvSpPr>
        <p:spPr>
          <a:xfrm>
            <a:off x="4860032" y="4365104"/>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5" name="Ellipse 14">
            <a:hlinkClick r:id="rId4" action="ppaction://hlinksldjump" tooltip="&quot;Eau de Vie&quot; ou &quot;Mort Subite&quot; ?"/>
          </p:cNvPr>
          <p:cNvSpPr/>
          <p:nvPr/>
        </p:nvSpPr>
        <p:spPr>
          <a:xfrm>
            <a:off x="2555776" y="436510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4" name="Ellipse 13"/>
          <p:cNvSpPr/>
          <p:nvPr/>
        </p:nvSpPr>
        <p:spPr>
          <a:xfrm>
            <a:off x="2699792" y="4365104"/>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16" name="Ellipse 15">
            <a:hlinkClick r:id="rId4" action="ppaction://hlinksldjump" tooltip="Le crâne ne vient pas. Il est comme collé au sol."/>
          </p:cNvPr>
          <p:cNvSpPr/>
          <p:nvPr/>
        </p:nvSpPr>
        <p:spPr>
          <a:xfrm>
            <a:off x="4499992" y="4365104"/>
            <a:ext cx="288032" cy="288032"/>
          </a:xfrm>
          <a:prstGeom prst="ellipse">
            <a:avLst/>
          </a:prstGeom>
          <a:solidFill>
            <a:schemeClr val="accent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17" name="Tableau 16"/>
          <p:cNvGraphicFramePr>
            <a:graphicFrameLocks noGrp="1"/>
          </p:cNvGraphicFramePr>
          <p:nvPr/>
        </p:nvGraphicFramePr>
        <p:xfrm>
          <a:off x="107504" y="5733256"/>
          <a:ext cx="8928000" cy="1005840"/>
        </p:xfrm>
        <a:graphic>
          <a:graphicData uri="http://schemas.openxmlformats.org/drawingml/2006/table">
            <a:tbl>
              <a:tblPr firstRow="1" bandRow="1">
                <a:tableStyleId>{5C22544A-7EE6-4342-B048-85BDC9FD1C3A}</a:tableStyleId>
              </a:tblPr>
              <a:tblGrid>
                <a:gridCol w="1044000"/>
                <a:gridCol w="3096000"/>
                <a:gridCol w="1044000"/>
                <a:gridCol w="3744000"/>
              </a:tblGrid>
              <a:tr h="972000">
                <a:tc>
                  <a:txBody>
                    <a:bodyPr/>
                    <a:lstStyle/>
                    <a:p>
                      <a:endParaRPr lang="fr-FR" dirty="0"/>
                    </a:p>
                  </a:txBody>
                  <a:tcPr>
                    <a:lnL w="12700" cap="flat" cmpd="sng" algn="ctr">
                      <a:solidFill>
                        <a:schemeClr val="tx1"/>
                      </a:solidFill>
                      <a:prstDash val="solid"/>
                      <a:round/>
                      <a:headEnd type="none" w="med" len="med"/>
                      <a:tailEnd type="none" w="med" len="med"/>
                    </a:lnL>
                    <a:lnR w="12700" cap="flat" cmpd="sng" algn="ctr">
                      <a:solidFill>
                        <a:srgbClr val="F68D36"/>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Doublons</a:t>
                      </a: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 Des doublons espagnols du 17</a:t>
                      </a:r>
                      <a:r>
                        <a:rPr lang="fr-FR" sz="2000" b="0" kern="1200" baseline="30000" dirty="0" smtClean="0">
                          <a:solidFill>
                            <a:schemeClr val="bg2">
                              <a:lumMod val="10000"/>
                            </a:schemeClr>
                          </a:solidFill>
                          <a:latin typeface="Freestyle Script" pitchFamily="66" charset="0"/>
                          <a:ea typeface="+mn-ea"/>
                          <a:cs typeface="+mn-cs"/>
                        </a:rPr>
                        <a:t>ème</a:t>
                      </a:r>
                      <a:r>
                        <a:rPr lang="fr-FR" sz="2000" b="0" kern="1200" dirty="0" smtClean="0">
                          <a:solidFill>
                            <a:schemeClr val="bg2">
                              <a:lumMod val="10000"/>
                            </a:schemeClr>
                          </a:solidFill>
                          <a:latin typeface="Freestyle Script" pitchFamily="66" charset="0"/>
                          <a:ea typeface="+mn-ea"/>
                          <a:cs typeface="+mn-cs"/>
                        </a:rPr>
                        <a:t> siècle.</a:t>
                      </a:r>
                      <a:endParaRPr lang="fr-FR" sz="2000" b="0" dirty="0">
                        <a:solidFill>
                          <a:schemeClr val="bg2">
                            <a:lumMod val="10000"/>
                          </a:schemeClr>
                        </a:solidFill>
                        <a:latin typeface="Freestyle Script" pitchFamily="66" charset="0"/>
                      </a:endParaRPr>
                    </a:p>
                  </a:txBody>
                  <a:tcPr anchor="ctr">
                    <a:lnL w="12700" cap="flat" cmpd="sng" algn="ctr">
                      <a:solidFill>
                        <a:srgbClr val="F68D36"/>
                      </a:solidFill>
                      <a:prstDash val="solid"/>
                      <a:round/>
                      <a:headEnd type="none" w="med" len="med"/>
                      <a:tailEnd type="none" w="med" len="med"/>
                    </a:lnL>
                    <a:lnR w="12700" cap="flat" cmpd="sng" algn="ctr">
                      <a:solidFill>
                        <a:srgbClr val="F68D36"/>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CD9BC"/>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rgbClr val="F68D36"/>
                      </a:solidFill>
                      <a:prstDash val="solid"/>
                      <a:round/>
                      <a:headEnd type="none" w="med" len="med"/>
                      <a:tailEnd type="none" w="med" len="med"/>
                    </a:lnL>
                    <a:lnR w="12700" cap="flat" cmpd="sng" algn="ctr">
                      <a:solidFill>
                        <a:srgbClr val="F68D36"/>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blipFill>
                      <a:blip r:embed="rId6"/>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Poignard</a:t>
                      </a: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 Le </a:t>
                      </a:r>
                      <a:r>
                        <a:rPr lang="fr-FR" sz="2000" b="0" kern="1200" dirty="0" smtClean="0">
                          <a:solidFill>
                            <a:schemeClr val="tx1"/>
                          </a:solidFill>
                          <a:latin typeface="Freestyle Script" pitchFamily="66" charset="0"/>
                          <a:ea typeface="+mn-ea"/>
                          <a:cs typeface="+mn-cs"/>
                        </a:rPr>
                        <a:t>poignard est ancien...Il date de plusieurs siècles</a:t>
                      </a:r>
                    </a:p>
                    <a:p>
                      <a:pPr algn="ctr"/>
                      <a:r>
                        <a:rPr lang="fr-FR" sz="2000" b="0" kern="1200" dirty="0" smtClean="0">
                          <a:solidFill>
                            <a:schemeClr val="bg2">
                              <a:lumMod val="10000"/>
                            </a:schemeClr>
                          </a:solidFill>
                          <a:latin typeface="Freestyle Script" pitchFamily="66" charset="0"/>
                          <a:ea typeface="+mn-ea"/>
                          <a:cs typeface="+mn-cs"/>
                        </a:rPr>
                        <a:t>Toucher: La lame est émoussée.</a:t>
                      </a:r>
                      <a:endParaRPr lang="fr-FR" sz="2000" b="0" dirty="0">
                        <a:solidFill>
                          <a:schemeClr val="bg2">
                            <a:lumMod val="10000"/>
                          </a:schemeClr>
                        </a:solidFill>
                        <a:latin typeface="Freestyle Script" pitchFamily="66" charset="0"/>
                      </a:endParaRPr>
                    </a:p>
                  </a:txBody>
                  <a:tcPr anchor="ctr">
                    <a:lnL w="12700" cap="flat" cmpd="sng" algn="ctr">
                      <a:solidFill>
                        <a:srgbClr val="F68D36"/>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CD9BC"/>
                    </a:solidFill>
                  </a:tcPr>
                </a:tc>
              </a:tr>
            </a:tbl>
          </a:graphicData>
        </a:graphic>
      </p:graphicFrame>
      <p:sp>
        <p:nvSpPr>
          <p:cNvPr id="18" name="Ellipse 17"/>
          <p:cNvSpPr/>
          <p:nvPr/>
        </p:nvSpPr>
        <p:spPr>
          <a:xfrm>
            <a:off x="107504" y="573325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19" name="Ellipse 18"/>
          <p:cNvSpPr/>
          <p:nvPr/>
        </p:nvSpPr>
        <p:spPr>
          <a:xfrm>
            <a:off x="4211960" y="573325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21" name="Ellipse 20">
            <a:hlinkClick r:id="rId7" action="ppaction://hlinksldjump"/>
          </p:cNvPr>
          <p:cNvSpPr/>
          <p:nvPr/>
        </p:nvSpPr>
        <p:spPr>
          <a:xfrm>
            <a:off x="0" y="0"/>
            <a:ext cx="539552" cy="404664"/>
          </a:xfrm>
          <a:prstGeom prst="ellipse">
            <a:avLst/>
          </a:prstGeom>
          <a:blipFill dpi="0" rotWithShape="1">
            <a:blip r:embed="rId8"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ZoneTexte 21">
            <a:hlinkClick r:id="rId4" action="ppaction://hlinksldjump" tooltip="ODEUR PUTRIDE."/>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DANS LE PUITS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Image 25" descr="salledesbenitiers2.jpg"/>
          <p:cNvPicPr>
            <a:picLocks noChangeAspect="1"/>
          </p:cNvPicPr>
          <p:nvPr/>
        </p:nvPicPr>
        <p:blipFill>
          <a:blip r:embed="rId2" cstate="print"/>
          <a:stretch>
            <a:fillRect/>
          </a:stretch>
        </p:blipFill>
        <p:spPr>
          <a:xfrm>
            <a:off x="0" y="0"/>
            <a:ext cx="9144000" cy="6858000"/>
          </a:xfrm>
          <a:prstGeom prst="rect">
            <a:avLst/>
          </a:prstGeom>
        </p:spPr>
      </p:pic>
      <p:sp>
        <p:nvSpPr>
          <p:cNvPr id="5" name="Ellipse 4">
            <a:hlinkClick r:id="rId3" action="ppaction://hlinksldjump" tooltip="Le bénitier est percé."/>
          </p:cNvPr>
          <p:cNvSpPr/>
          <p:nvPr/>
        </p:nvSpPr>
        <p:spPr>
          <a:xfrm>
            <a:off x="6012160" y="2564904"/>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 name="Ellipse 6">
            <a:hlinkClick r:id="rId3" action="ppaction://hlinksldjump" tooltip="Le bénitier est percé."/>
          </p:cNvPr>
          <p:cNvSpPr/>
          <p:nvPr/>
        </p:nvSpPr>
        <p:spPr>
          <a:xfrm>
            <a:off x="2771800" y="530120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8" name="Ellipse 7">
            <a:hlinkClick r:id="rId3" action="ppaction://hlinksldjump" tooltip="Coquille de mollusque appelé aussi &quot;bénitier&quot;."/>
          </p:cNvPr>
          <p:cNvSpPr/>
          <p:nvPr/>
        </p:nvSpPr>
        <p:spPr>
          <a:xfrm>
            <a:off x="8172400" y="566124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2" name="Ellipse 11">
            <a:hlinkClick r:id="rId3" action="ppaction://hlinksldjump" tooltip="Un anneau d'amarrage."/>
          </p:cNvPr>
          <p:cNvSpPr/>
          <p:nvPr/>
        </p:nvSpPr>
        <p:spPr>
          <a:xfrm>
            <a:off x="4355976" y="465313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3" name="Ellipse 12">
            <a:hlinkClick r:id="rId3" action="ppaction://hlinksldjump" tooltip="On s'en lave les mains..."/>
          </p:cNvPr>
          <p:cNvSpPr/>
          <p:nvPr/>
        </p:nvSpPr>
        <p:spPr>
          <a:xfrm>
            <a:off x="3995936" y="551723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6" name="Ellipse 15">
            <a:hlinkClick r:id="rId3" action="ppaction://hlinksldjump" tooltip="Le médaillon est entré dans l'anneau comme une clef dans une serrure."/>
          </p:cNvPr>
          <p:cNvSpPr/>
          <p:nvPr/>
        </p:nvSpPr>
        <p:spPr>
          <a:xfrm>
            <a:off x="4139952" y="4941168"/>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9" name="Ellipse 18">
            <a:hlinkClick r:id="rId3" action="ppaction://hlinksldjump" tooltip="C'est fait."/>
          </p:cNvPr>
          <p:cNvSpPr/>
          <p:nvPr/>
        </p:nvSpPr>
        <p:spPr>
          <a:xfrm>
            <a:off x="3203848" y="3429000"/>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27" name="Tableau 26"/>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29" name="Ellipse 28">
            <a:hlinkClick r:id="rId3" action="ppaction://hlinksldjump" tooltip="X volumes d'eau."/>
          </p:cNvPr>
          <p:cNvSpPr/>
          <p:nvPr/>
        </p:nvSpPr>
        <p:spPr>
          <a:xfrm>
            <a:off x="971600" y="5661248"/>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0" name="Ellipse 29">
            <a:hlinkClick r:id="rId3" action="ppaction://hlinksldjump" tooltip="Le bénitier ne bouge pas. Il est pris dans la calcite."/>
          </p:cNvPr>
          <p:cNvSpPr/>
          <p:nvPr/>
        </p:nvSpPr>
        <p:spPr>
          <a:xfrm>
            <a:off x="5724128" y="5373216"/>
            <a:ext cx="288032" cy="288032"/>
          </a:xfrm>
          <a:prstGeom prst="ellipse">
            <a:avLst/>
          </a:prstGeom>
          <a:solidFill>
            <a:schemeClr val="accent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2" name="Ellipse 31">
            <a:hlinkClick r:id="rId3" action="ppaction://hlinksldjump" tooltip="Sésame, ouvre-toi..."/>
          </p:cNvPr>
          <p:cNvSpPr/>
          <p:nvPr/>
        </p:nvSpPr>
        <p:spPr>
          <a:xfrm>
            <a:off x="3923928" y="4653136"/>
            <a:ext cx="288032" cy="288032"/>
          </a:xfrm>
          <a:prstGeom prst="ellipse">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2" name="Ellipse 21">
            <a:hlinkClick r:id="rId4" action="ppaction://hlinksldjump"/>
          </p:cNvPr>
          <p:cNvSpPr/>
          <p:nvPr/>
        </p:nvSpPr>
        <p:spPr>
          <a:xfrm>
            <a:off x="1979712" y="5157192"/>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34" name="Ellipse 33">
            <a:hlinkClick r:id="rId3" action="ppaction://hlinksldjump" tooltip="Le bénitier est vide."/>
          </p:cNvPr>
          <p:cNvSpPr/>
          <p:nvPr/>
        </p:nvSpPr>
        <p:spPr>
          <a:xfrm>
            <a:off x="683568" y="5661248"/>
            <a:ext cx="288032" cy="288032"/>
          </a:xfrm>
          <a:prstGeom prst="ellipse">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4" name="Ellipse 23">
            <a:hlinkClick r:id="rId4" action="ppaction://hlinksldjump"/>
          </p:cNvPr>
          <p:cNvSpPr/>
          <p:nvPr/>
        </p:nvSpPr>
        <p:spPr>
          <a:xfrm>
            <a:off x="683568" y="5301208"/>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23" name="Ellipse 22">
            <a:hlinkClick r:id="rId4" action="ppaction://hlinksldjump"/>
          </p:cNvPr>
          <p:cNvSpPr/>
          <p:nvPr/>
        </p:nvSpPr>
        <p:spPr>
          <a:xfrm>
            <a:off x="7164288" y="5157192"/>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36" name="Ellipse 35">
            <a:hlinkClick r:id="rId5" action="ppaction://hlinksldjump"/>
          </p:cNvPr>
          <p:cNvSpPr/>
          <p:nvPr/>
        </p:nvSpPr>
        <p:spPr>
          <a:xfrm>
            <a:off x="0" y="0"/>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 name="ZoneTexte 36">
            <a:hlinkClick r:id="rId3" action="ppaction://hlinksldjump" tooltip="&quot;VOYAGE AU CENTRE DE LA TERRE&quot;."/>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SALLE DES BENITIERS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38" name="Ellipse 37">
            <a:hlinkClick r:id="rId3" action="ppaction://hlinksldjump" tooltip="Le bénitier est percé."/>
          </p:cNvPr>
          <p:cNvSpPr/>
          <p:nvPr/>
        </p:nvSpPr>
        <p:spPr>
          <a:xfrm>
            <a:off x="2339752" y="2852936"/>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9" name="Ellipse 38">
            <a:hlinkClick r:id="rId3" action="ppaction://hlinksldjump" tooltip="Senteurs marines."/>
          </p:cNvPr>
          <p:cNvSpPr/>
          <p:nvPr/>
        </p:nvSpPr>
        <p:spPr>
          <a:xfrm>
            <a:off x="4355976" y="5517232"/>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0" name="Ellipse 39">
            <a:hlinkClick r:id="rId3" action="ppaction://hlinksldjump" tooltip="Le bénitier ne bouge pas. Il est pris dans la calcite."/>
          </p:cNvPr>
          <p:cNvSpPr/>
          <p:nvPr/>
        </p:nvSpPr>
        <p:spPr>
          <a:xfrm>
            <a:off x="8604448" y="5661248"/>
            <a:ext cx="288032" cy="288032"/>
          </a:xfrm>
          <a:prstGeom prst="ellipse">
            <a:avLst/>
          </a:prstGeom>
          <a:solidFill>
            <a:schemeClr val="accent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1" name="Ellipse 40">
            <a:hlinkClick r:id="rId3" action="ppaction://hlinksldjump" tooltip="5 têtes de morts gravées sur la coquille."/>
          </p:cNvPr>
          <p:cNvSpPr/>
          <p:nvPr/>
        </p:nvSpPr>
        <p:spPr>
          <a:xfrm>
            <a:off x="395536" y="566124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2" name="Ellipse 41">
            <a:hlinkClick r:id="rId3" action="ppaction://hlinksldjump" tooltip="8 têtes de morts gravées sur la coquille."/>
          </p:cNvPr>
          <p:cNvSpPr/>
          <p:nvPr/>
        </p:nvSpPr>
        <p:spPr>
          <a:xfrm>
            <a:off x="6876256" y="551723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3" name="Ellipse 42">
            <a:hlinkClick r:id="rId3" action="ppaction://hlinksldjump" tooltip="X volumes d'eau."/>
          </p:cNvPr>
          <p:cNvSpPr/>
          <p:nvPr/>
        </p:nvSpPr>
        <p:spPr>
          <a:xfrm>
            <a:off x="2267744" y="5517232"/>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4" name="Ellipse 43">
            <a:hlinkClick r:id="rId3" action="ppaction://hlinksldjump" tooltip="X volumes d'eau."/>
          </p:cNvPr>
          <p:cNvSpPr/>
          <p:nvPr/>
        </p:nvSpPr>
        <p:spPr>
          <a:xfrm>
            <a:off x="7452320" y="5517232"/>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Ellipse 10">
            <a:hlinkClick r:id="rId3" action="ppaction://hlinksldjump" tooltip="3 têtes de morts gravées sur la coquille."/>
          </p:cNvPr>
          <p:cNvSpPr/>
          <p:nvPr/>
        </p:nvSpPr>
        <p:spPr>
          <a:xfrm>
            <a:off x="1691680" y="551723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5" name="Ellipse 44">
            <a:hlinkClick r:id="rId3" action="ppaction://hlinksldjump" tooltip="Le bénitier est vide."/>
          </p:cNvPr>
          <p:cNvSpPr/>
          <p:nvPr/>
        </p:nvSpPr>
        <p:spPr>
          <a:xfrm>
            <a:off x="1979712" y="5517232"/>
            <a:ext cx="288032" cy="288032"/>
          </a:xfrm>
          <a:prstGeom prst="ellipse">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6" name="Ellipse 45">
            <a:hlinkClick r:id="rId3" action="ppaction://hlinksldjump" tooltip="Le bénitier est vide."/>
          </p:cNvPr>
          <p:cNvSpPr/>
          <p:nvPr/>
        </p:nvSpPr>
        <p:spPr>
          <a:xfrm>
            <a:off x="7164288" y="5517232"/>
            <a:ext cx="288032" cy="288032"/>
          </a:xfrm>
          <a:prstGeom prst="ellipse">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7" name="Ellipse 46">
            <a:hlinkClick r:id="rId3" action="ppaction://hlinksldjump" tooltip="C'est fait."/>
          </p:cNvPr>
          <p:cNvSpPr/>
          <p:nvPr/>
        </p:nvSpPr>
        <p:spPr>
          <a:xfrm>
            <a:off x="8316416" y="3429000"/>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8" name="Ellipse 47">
            <a:hlinkClick r:id="rId3" action="ppaction://hlinksldjump" tooltip="C'est fait."/>
          </p:cNvPr>
          <p:cNvSpPr/>
          <p:nvPr/>
        </p:nvSpPr>
        <p:spPr>
          <a:xfrm>
            <a:off x="5148064" y="3445768"/>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salledesbenitiers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5616624"/>
        </p:xfrm>
        <a:graphic>
          <a:graphicData uri="http://schemas.openxmlformats.org/drawingml/2006/table">
            <a:tbl>
              <a:tblPr firstRow="1" bandRow="1">
                <a:tableStyleId>{5C22544A-7EE6-4342-B048-85BDC9FD1C3A}</a:tableStyleId>
              </a:tblPr>
              <a:tblGrid>
                <a:gridCol w="1800200"/>
                <a:gridCol w="7128792"/>
              </a:tblGrid>
              <a:tr h="1872208">
                <a:tc>
                  <a:txBody>
                    <a:bodyPr/>
                    <a:lstStyle/>
                    <a:p>
                      <a:endParaRPr lang="fr-FR" dirty="0"/>
                    </a:p>
                  </a:txBody>
                  <a:tcPr>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blipFill>
                      <a:blip r:embed="rId3"/>
                      <a:stretch>
                        <a:fillRect/>
                      </a:stretch>
                    </a:blipFill>
                  </a:tcPr>
                </a:tc>
                <a:tc>
                  <a:txBody>
                    <a:bodyPr/>
                    <a:lstStyle/>
                    <a:p>
                      <a:pPr algn="ctr"/>
                      <a:r>
                        <a:rPr lang="fr-FR" sz="2000" b="0" dirty="0" smtClean="0">
                          <a:solidFill>
                            <a:schemeClr val="bg2">
                              <a:lumMod val="10000"/>
                            </a:schemeClr>
                          </a:solidFill>
                          <a:latin typeface="Freestyle Script" pitchFamily="66" charset="0"/>
                        </a:rPr>
                        <a:t>Bénitier</a:t>
                      </a:r>
                    </a:p>
                    <a:p>
                      <a:pPr algn="ctr"/>
                      <a:endParaRPr lang="fr-FR" sz="1050" b="0" dirty="0" smtClean="0">
                        <a:solidFill>
                          <a:schemeClr val="bg2">
                            <a:lumMod val="10000"/>
                          </a:schemeClr>
                        </a:solidFill>
                        <a:latin typeface="Freestyle Script" pitchFamily="66" charset="0"/>
                      </a:endParaRPr>
                    </a:p>
                    <a:p>
                      <a:pPr algn="ctr"/>
                      <a:r>
                        <a:rPr lang="fr-FR" sz="2000" b="0" dirty="0" smtClean="0">
                          <a:solidFill>
                            <a:schemeClr val="bg2">
                              <a:lumMod val="10000"/>
                            </a:schemeClr>
                          </a:solidFill>
                          <a:latin typeface="Freestyle Script" pitchFamily="66" charset="0"/>
                        </a:rPr>
                        <a:t>Regarder: 3 têtes de morts gravées sur la coquille.</a:t>
                      </a:r>
                    </a:p>
                  </a:txBody>
                  <a:tcPr anchor="ctr">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lumMod val="60000"/>
                        <a:lumOff val="40000"/>
                      </a:schemeClr>
                    </a:solidFill>
                  </a:tcPr>
                </a:tc>
              </a:tr>
              <a:tr h="1872208">
                <a:tc>
                  <a:txBody>
                    <a:bodyPr/>
                    <a:lstStyle/>
                    <a:p>
                      <a:endParaRPr lang="fr-FR" dirty="0"/>
                    </a:p>
                  </a:txBody>
                  <a:tcPr>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blipFill>
                      <a:blip r:embed="rId3"/>
                      <a:stretch>
                        <a:fillRect/>
                      </a:stretch>
                    </a:blipFill>
                  </a:tcPr>
                </a:tc>
                <a:tc>
                  <a:txBody>
                    <a:bodyPr/>
                    <a:lstStyle/>
                    <a:p>
                      <a:pPr algn="ctr"/>
                      <a:r>
                        <a:rPr lang="fr-FR" sz="2000" b="0" dirty="0" smtClean="0">
                          <a:solidFill>
                            <a:schemeClr val="bg2">
                              <a:lumMod val="10000"/>
                            </a:schemeClr>
                          </a:solidFill>
                          <a:latin typeface="Freestyle Script" pitchFamily="66" charset="0"/>
                        </a:rPr>
                        <a:t>Bénitier</a:t>
                      </a:r>
                    </a:p>
                    <a:p>
                      <a:pPr algn="ctr"/>
                      <a:endParaRPr lang="fr-FR" sz="1050" b="0" dirty="0" smtClean="0">
                        <a:solidFill>
                          <a:schemeClr val="bg2">
                            <a:lumMod val="10000"/>
                          </a:schemeClr>
                        </a:solidFill>
                        <a:latin typeface="Freestyle Script" pitchFamily="66" charset="0"/>
                      </a:endParaRPr>
                    </a:p>
                    <a:p>
                      <a:pPr algn="ctr"/>
                      <a:r>
                        <a:rPr lang="fr-FR" sz="2000" b="0" dirty="0" smtClean="0">
                          <a:solidFill>
                            <a:schemeClr val="bg2">
                              <a:lumMod val="10000"/>
                            </a:schemeClr>
                          </a:solidFill>
                          <a:latin typeface="Freestyle Script" pitchFamily="66" charset="0"/>
                        </a:rPr>
                        <a:t>Regarder: 5 têtes de morts gravées sur la coquille.</a:t>
                      </a:r>
                    </a:p>
                  </a:txBody>
                  <a:tcPr anchor="ctr">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lumMod val="20000"/>
                        <a:lumOff val="80000"/>
                      </a:schemeClr>
                    </a:solidFill>
                  </a:tcPr>
                </a:tc>
              </a:tr>
              <a:tr h="1872208">
                <a:tc>
                  <a:txBody>
                    <a:bodyPr/>
                    <a:lstStyle/>
                    <a:p>
                      <a:endParaRPr lang="fr-FR" dirty="0"/>
                    </a:p>
                  </a:txBody>
                  <a:tcPr>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blipFill>
                      <a:blip r:embed="rId3"/>
                      <a:stretch>
                        <a:fillRect/>
                      </a:stretch>
                    </a:blipFill>
                  </a:tcPr>
                </a:tc>
                <a:tc>
                  <a:txBody>
                    <a:bodyPr/>
                    <a:lstStyle/>
                    <a:p>
                      <a:pPr algn="ctr"/>
                      <a:r>
                        <a:rPr lang="fr-FR" sz="2000" b="0" dirty="0" smtClean="0">
                          <a:solidFill>
                            <a:schemeClr val="bg2">
                              <a:lumMod val="10000"/>
                            </a:schemeClr>
                          </a:solidFill>
                          <a:latin typeface="Freestyle Script" pitchFamily="66" charset="0"/>
                        </a:rPr>
                        <a:t>Bénitier</a:t>
                      </a:r>
                    </a:p>
                    <a:p>
                      <a:pPr algn="ctr"/>
                      <a:endParaRPr lang="fr-FR" sz="1050" b="0" dirty="0" smtClean="0">
                        <a:solidFill>
                          <a:schemeClr val="bg2">
                            <a:lumMod val="10000"/>
                          </a:schemeClr>
                        </a:solidFill>
                        <a:latin typeface="Freestyle Script" pitchFamily="66" charset="0"/>
                      </a:endParaRPr>
                    </a:p>
                    <a:p>
                      <a:pPr algn="ctr"/>
                      <a:r>
                        <a:rPr lang="fr-FR" sz="2000" b="0" dirty="0" smtClean="0">
                          <a:solidFill>
                            <a:schemeClr val="bg2">
                              <a:lumMod val="10000"/>
                            </a:schemeClr>
                          </a:solidFill>
                          <a:latin typeface="Freestyle Script" pitchFamily="66" charset="0"/>
                        </a:rPr>
                        <a:t>Regarder: 8 têtes de morts gravées sur la coquille.</a:t>
                      </a:r>
                      <a:endParaRPr lang="fr-FR" sz="20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lumMod val="60000"/>
                        <a:lumOff val="40000"/>
                      </a:schemeClr>
                    </a:solidFill>
                  </a:tcPr>
                </a:tc>
              </a:tr>
            </a:tbl>
          </a:graphicData>
        </a:graphic>
      </p:graphicFrame>
      <p:sp>
        <p:nvSpPr>
          <p:cNvPr id="5" name="Ellipse 4"/>
          <p:cNvSpPr/>
          <p:nvPr/>
        </p:nvSpPr>
        <p:spPr>
          <a:xfrm>
            <a:off x="179512" y="422108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6" name="Ellipse 5"/>
          <p:cNvSpPr/>
          <p:nvPr/>
        </p:nvSpPr>
        <p:spPr>
          <a:xfrm>
            <a:off x="179512" y="22768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7" name="Ellipse 6"/>
          <p:cNvSpPr/>
          <p:nvPr/>
        </p:nvSpPr>
        <p:spPr>
          <a:xfrm>
            <a:off x="179512"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9" name="Ellipse 8">
            <a:hlinkClick r:id="rId4" action="ppaction://hlinksldjump"/>
          </p:cNvPr>
          <p:cNvSpPr/>
          <p:nvPr/>
        </p:nvSpPr>
        <p:spPr>
          <a:xfrm>
            <a:off x="0" y="0"/>
            <a:ext cx="539552" cy="404664"/>
          </a:xfrm>
          <a:prstGeom prst="ellipse">
            <a:avLst/>
          </a:prstGeom>
          <a:blipFill dpi="0" rotWithShape="1">
            <a:blip r:embed="rId5"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ZoneTexte 10"/>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SALLE DES BENITIERS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Image 31" descr="salon3.jpg"/>
          <p:cNvPicPr>
            <a:picLocks noChangeAspect="1"/>
          </p:cNvPicPr>
          <p:nvPr/>
        </p:nvPicPr>
        <p:blipFill>
          <a:blip r:embed="rId2" cstate="print"/>
          <a:stretch>
            <a:fillRect/>
          </a:stretch>
        </p:blipFill>
        <p:spPr>
          <a:xfrm>
            <a:off x="0" y="0"/>
            <a:ext cx="9144000" cy="6858000"/>
          </a:xfrm>
          <a:prstGeom prst="rect">
            <a:avLst/>
          </a:prstGeom>
        </p:spPr>
      </p:pic>
      <p:sp>
        <p:nvSpPr>
          <p:cNvPr id="4" name="Ellipse 3">
            <a:hlinkClick r:id="rId3" action="ppaction://hlinksldjump" tooltip="D'accord, c'est une bonne cachette."/>
          </p:cNvPr>
          <p:cNvSpPr/>
          <p:nvPr/>
        </p:nvSpPr>
        <p:spPr>
          <a:xfrm>
            <a:off x="6660232" y="3356992"/>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 name="Ellipse 5">
            <a:hlinkClick r:id="rId3" action="ppaction://hlinksldjump" tooltip="Une corde de chanvre."/>
          </p:cNvPr>
          <p:cNvSpPr/>
          <p:nvPr/>
        </p:nvSpPr>
        <p:spPr>
          <a:xfrm>
            <a:off x="683568" y="213285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 name="Ellipse 6">
            <a:hlinkClick r:id="rId3" action="ppaction://hlinksldjump" tooltip="&quot;La cuisine des anges.&quot;"/>
          </p:cNvPr>
          <p:cNvSpPr/>
          <p:nvPr/>
        </p:nvSpPr>
        <p:spPr>
          <a:xfrm>
            <a:off x="7884368" y="148478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8" name="Ellipse 7">
            <a:hlinkClick r:id="rId3" action="ppaction://hlinksldjump" tooltip="Des partitions de piano mécanique."/>
          </p:cNvPr>
          <p:cNvSpPr/>
          <p:nvPr/>
        </p:nvSpPr>
        <p:spPr>
          <a:xfrm>
            <a:off x="5508104" y="508518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9" name="Ellipse 8">
            <a:hlinkClick r:id="rId3" action="ppaction://hlinksldjump" tooltip="Parfum de tabac américain."/>
          </p:cNvPr>
          <p:cNvSpPr/>
          <p:nvPr/>
        </p:nvSpPr>
        <p:spPr>
          <a:xfrm>
            <a:off x="1115616" y="5517232"/>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Ellipse 9">
            <a:hlinkClick r:id="rId3" action="ppaction://hlinksldjump" tooltip="Fabriqué par: &quot;CREMONA à Chicago.&quot;"/>
          </p:cNvPr>
          <p:cNvSpPr/>
          <p:nvPr/>
        </p:nvSpPr>
        <p:spPr>
          <a:xfrm>
            <a:off x="3347864" y="3068960"/>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2" name="Ellipse 11">
            <a:hlinkClick r:id="rId4" action="ppaction://hlinksldjump"/>
          </p:cNvPr>
          <p:cNvSpPr/>
          <p:nvPr/>
        </p:nvSpPr>
        <p:spPr>
          <a:xfrm>
            <a:off x="827584" y="2204864"/>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14" name="Ellipse 13">
            <a:hlinkClick r:id="rId3" action="ppaction://hlinksldjump" tooltip="Sur un air de pianola..."/>
          </p:cNvPr>
          <p:cNvSpPr/>
          <p:nvPr/>
        </p:nvSpPr>
        <p:spPr>
          <a:xfrm>
            <a:off x="1979712" y="314096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8" name="Ellipse 17">
            <a:hlinkClick r:id="rId3" action="ppaction://hlinksldjump" tooltip="Ca tourne. Un claquement se fait entendre à l'intérieur du piano."/>
          </p:cNvPr>
          <p:cNvSpPr/>
          <p:nvPr/>
        </p:nvSpPr>
        <p:spPr>
          <a:xfrm>
            <a:off x="4716016" y="5445224"/>
            <a:ext cx="288032" cy="288032"/>
          </a:xfrm>
          <a:prstGeom prst="ellipse">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2" name="Ellipse 21">
            <a:hlinkClick r:id="rId3" action="ppaction://hlinksldjump" tooltip="Le cendrier s'emboite comme la pièce d'un puzzle."/>
          </p:cNvPr>
          <p:cNvSpPr/>
          <p:nvPr/>
        </p:nvSpPr>
        <p:spPr>
          <a:xfrm>
            <a:off x="1547664" y="2204864"/>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4" name="Ellipse 23"/>
          <p:cNvSpPr/>
          <p:nvPr/>
        </p:nvSpPr>
        <p:spPr>
          <a:xfrm>
            <a:off x="4716016" y="2492896"/>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5" name="Ellipse 24">
            <a:hlinkClick r:id="rId3" action="ppaction://hlinksldjump" tooltip="Des cordes et des marteaux."/>
          </p:cNvPr>
          <p:cNvSpPr/>
          <p:nvPr/>
        </p:nvSpPr>
        <p:spPr>
          <a:xfrm>
            <a:off x="3275856" y="227687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6" name="Ellipse 25">
            <a:hlinkClick r:id="rId3" action="ppaction://hlinksldjump" tooltip="Le mécanisme du piano &quot;pneumatique&quot;."/>
          </p:cNvPr>
          <p:cNvSpPr/>
          <p:nvPr/>
        </p:nvSpPr>
        <p:spPr>
          <a:xfrm>
            <a:off x="2555776" y="436510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7" name="Ellipse 26">
            <a:hlinkClick r:id="rId3" action="ppaction://hlinksldjump" tooltip="Vous relevez des traces de doigts."/>
          </p:cNvPr>
          <p:cNvSpPr/>
          <p:nvPr/>
        </p:nvSpPr>
        <p:spPr>
          <a:xfrm>
            <a:off x="3851920" y="479715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8" name="Ellipse 27">
            <a:hlinkClick r:id="rId3" action="ppaction://hlinksldjump" tooltip="Jouez avec les nuances."/>
          </p:cNvPr>
          <p:cNvSpPr/>
          <p:nvPr/>
        </p:nvSpPr>
        <p:spPr>
          <a:xfrm>
            <a:off x="2987824" y="544522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0" name="Ellipse 29">
            <a:hlinkClick r:id="rId3" action="ppaction://hlinksldjump" tooltip="Sésame, ouvre-toi...   /   Sésame, referme-toi!"/>
          </p:cNvPr>
          <p:cNvSpPr/>
          <p:nvPr/>
        </p:nvSpPr>
        <p:spPr>
          <a:xfrm>
            <a:off x="4139952" y="4797152"/>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33" name="Tableau 32"/>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23" name="Ellipse 22">
            <a:hlinkClick r:id="rId3" action="ppaction://hlinksldjump" tooltip="Eteignez votre cigarette."/>
          </p:cNvPr>
          <p:cNvSpPr/>
          <p:nvPr/>
        </p:nvSpPr>
        <p:spPr>
          <a:xfrm>
            <a:off x="6012160" y="436510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9" name="Ellipse 28">
            <a:hlinkClick r:id="rId3" action="ppaction://hlinksldjump" tooltip="Exotisme empoté."/>
          </p:cNvPr>
          <p:cNvSpPr/>
          <p:nvPr/>
        </p:nvSpPr>
        <p:spPr>
          <a:xfrm>
            <a:off x="6660232" y="364502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1" name="Ellipse 30">
            <a:hlinkClick r:id="rId3" action="ppaction://hlinksldjump" tooltip="De la cendre."/>
          </p:cNvPr>
          <p:cNvSpPr/>
          <p:nvPr/>
        </p:nvSpPr>
        <p:spPr>
          <a:xfrm>
            <a:off x="1475656" y="551723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Ellipse 10">
            <a:hlinkClick r:id="rId4" action="ppaction://hlinksldjump"/>
          </p:cNvPr>
          <p:cNvSpPr/>
          <p:nvPr/>
        </p:nvSpPr>
        <p:spPr>
          <a:xfrm>
            <a:off x="1259632" y="5445224"/>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34" name="Ellipse 33">
            <a:hlinkClick r:id="rId3" action="ppaction://hlinksldjump" tooltip="&quot;Insert 1 cent.&quot;"/>
          </p:cNvPr>
          <p:cNvSpPr/>
          <p:nvPr/>
        </p:nvSpPr>
        <p:spPr>
          <a:xfrm>
            <a:off x="4860032" y="234888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5" name="Ellipse 34">
            <a:hlinkClick r:id="rId3" action="ppaction://hlinksldjump" tooltip="Un boulier: filet trainé par un bateau le long des côtes."/>
          </p:cNvPr>
          <p:cNvSpPr/>
          <p:nvPr/>
        </p:nvSpPr>
        <p:spPr>
          <a:xfrm>
            <a:off x="3203848" y="98072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7" name="Ellipse 36">
            <a:hlinkClick r:id="rId3" action="ppaction://hlinksldjump" tooltip="Vous pianotez..."/>
          </p:cNvPr>
          <p:cNvSpPr/>
          <p:nvPr/>
        </p:nvSpPr>
        <p:spPr>
          <a:xfrm>
            <a:off x="2267744" y="3140968"/>
            <a:ext cx="288032" cy="288032"/>
          </a:xfrm>
          <a:prstGeom prst="ellipse">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8" name="Ellipse 37">
            <a:hlinkClick r:id="rId3" action="ppaction://hlinksldjump" tooltip="Le mécanisme du piano &quot;pneumatique&quot;."/>
          </p:cNvPr>
          <p:cNvSpPr/>
          <p:nvPr/>
        </p:nvSpPr>
        <p:spPr>
          <a:xfrm>
            <a:off x="1187624" y="4293096"/>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9" name="Ellipse 38">
            <a:hlinkClick r:id="rId3" action="ppaction://hlinksldjump" tooltip="Ca sonne creux!"/>
          </p:cNvPr>
          <p:cNvSpPr/>
          <p:nvPr/>
        </p:nvSpPr>
        <p:spPr>
          <a:xfrm>
            <a:off x="3995936" y="4941168"/>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3" name="Ellipse 12">
            <a:hlinkClick r:id="rId4" action="ppaction://hlinksldjump"/>
          </p:cNvPr>
          <p:cNvSpPr/>
          <p:nvPr/>
        </p:nvSpPr>
        <p:spPr>
          <a:xfrm>
            <a:off x="3995936" y="4797152"/>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36" name="Ellipse 35">
            <a:hlinkClick r:id="rId5" action="ppaction://hlinksldjump"/>
          </p:cNvPr>
          <p:cNvSpPr/>
          <p:nvPr/>
        </p:nvSpPr>
        <p:spPr>
          <a:xfrm>
            <a:off x="0" y="0"/>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0" name="ZoneTexte 39">
            <a:hlinkClick r:id="rId3" action="ppaction://hlinksldjump" tooltip="&quot;NE TIREZ PAS SUR LE PIANISTE.&quot;"/>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SALON</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41" name="Ellipse 40">
            <a:hlinkClick r:id="rId3" action="ppaction://hlinksldjump" tooltip="Piano-mécanique américain aussi appelé: &quot;Nickel Grabber&quot;."/>
          </p:cNvPr>
          <p:cNvSpPr/>
          <p:nvPr/>
        </p:nvSpPr>
        <p:spPr>
          <a:xfrm>
            <a:off x="3995936" y="285293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cadre.jpg"/>
          <p:cNvPicPr>
            <a:picLocks noChangeAspect="1"/>
          </p:cNvPicPr>
          <p:nvPr/>
        </p:nvPicPr>
        <p:blipFill>
          <a:blip r:embed="rId2" cstate="print"/>
          <a:stretch>
            <a:fillRect/>
          </a:stretch>
        </p:blipFill>
        <p:spPr>
          <a:xfrm>
            <a:off x="0" y="0"/>
            <a:ext cx="9192194" cy="6858000"/>
          </a:xfrm>
          <a:prstGeom prst="rect">
            <a:avLst/>
          </a:prstGeom>
        </p:spPr>
      </p:pic>
      <p:graphicFrame>
        <p:nvGraphicFramePr>
          <p:cNvPr id="3" name="Tableau 2"/>
          <p:cNvGraphicFramePr>
            <a:graphicFrameLocks noGrp="1"/>
          </p:cNvGraphicFramePr>
          <p:nvPr/>
        </p:nvGraphicFramePr>
        <p:xfrm>
          <a:off x="107504" y="404664"/>
          <a:ext cx="9001000" cy="6377832"/>
        </p:xfrm>
        <a:graphic>
          <a:graphicData uri="http://schemas.openxmlformats.org/drawingml/2006/table">
            <a:tbl>
              <a:tblPr firstRow="1" bandRow="1">
                <a:tableStyleId>{5C22544A-7EE6-4342-B048-85BDC9FD1C3A}</a:tableStyleId>
              </a:tblPr>
              <a:tblGrid>
                <a:gridCol w="1152128"/>
                <a:gridCol w="2616291"/>
                <a:gridCol w="732081"/>
                <a:gridCol w="684076"/>
                <a:gridCol w="3816424"/>
              </a:tblGrid>
              <a:tr h="1284312">
                <a:tc>
                  <a:txBody>
                    <a:bodyPr/>
                    <a:lstStyle/>
                    <a:p>
                      <a:endParaRPr lang="fr-FR" dirty="0"/>
                    </a:p>
                  </a:txBody>
                  <a:tcP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blipFill>
                      <a:blip r:embed="rId3"/>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Corde</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rgbClr val="FF0000"/>
                          </a:solidFill>
                          <a:latin typeface="Freestyle Script" pitchFamily="66" charset="0"/>
                          <a:ea typeface="+mn-ea"/>
                          <a:cs typeface="+mn-cs"/>
                        </a:rPr>
                        <a:t>Sert</a:t>
                      </a:r>
                      <a:r>
                        <a:rPr lang="fr-FR" sz="2000" b="0" kern="1200" baseline="0" dirty="0" smtClean="0">
                          <a:solidFill>
                            <a:srgbClr val="FF0000"/>
                          </a:solidFill>
                          <a:latin typeface="Freestyle Script" pitchFamily="66" charset="0"/>
                          <a:ea typeface="+mn-ea"/>
                          <a:cs typeface="+mn-cs"/>
                        </a:rPr>
                        <a:t> à aller dans le puits</a:t>
                      </a:r>
                      <a:endParaRPr lang="fr-FR" sz="2000" b="0" kern="1200" dirty="0" smtClean="0">
                        <a:solidFill>
                          <a:srgbClr val="FF0000"/>
                        </a:solidFill>
                        <a:latin typeface="Freestyle Script" pitchFamily="66" charset="0"/>
                        <a:ea typeface="+mn-ea"/>
                        <a:cs typeface="+mn-cs"/>
                      </a:endParaRPr>
                    </a:p>
                  </a:txBody>
                  <a:tcPr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solidFill>
                      <a:srgbClr val="FAC9A0"/>
                    </a:solidFill>
                  </a:tcPr>
                </a:tc>
                <a:tc gridSpan="2">
                  <a:txBody>
                    <a:bodyPr/>
                    <a:lstStyle/>
                    <a:p>
                      <a:pPr algn="ctr"/>
                      <a:endParaRPr lang="fr-FR" sz="2000" b="0" kern="1200" dirty="0" smtClean="0">
                        <a:solidFill>
                          <a:schemeClr val="bg2">
                            <a:lumMod val="10000"/>
                          </a:schemeClr>
                        </a:solidFill>
                        <a:latin typeface="Freestyle Script" pitchFamily="66" charset="0"/>
                        <a:ea typeface="+mn-ea"/>
                        <a:cs typeface="+mn-cs"/>
                      </a:endParaRPr>
                    </a:p>
                  </a:txBody>
                  <a:tcPr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blipFill>
                      <a:blip r:embed="rId4"/>
                      <a:stretch>
                        <a:fillRect/>
                      </a:stretch>
                    </a:blipFill>
                  </a:tcPr>
                </a:tc>
                <a:tc hMerge="1">
                  <a:txBody>
                    <a:bodyPr/>
                    <a:lstStyle/>
                    <a:p>
                      <a:endParaRPr lang="fr-F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Feuilles</a:t>
                      </a:r>
                    </a:p>
                  </a:txBody>
                  <a:tcPr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solidFill>
                      <a:srgbClr val="FAC9A0"/>
                    </a:solidFill>
                  </a:tcPr>
                </a:tc>
              </a:tr>
              <a:tr h="1476000">
                <a:tc>
                  <a:txBody>
                    <a:bodyPr/>
                    <a:lstStyle/>
                    <a:p>
                      <a:endParaRPr lang="fr-FR" dirty="0"/>
                    </a:p>
                  </a:txBody>
                  <a:tcP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blipFill>
                      <a:blip r:embed="rId5"/>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Mégot</a:t>
                      </a:r>
                    </a:p>
                    <a:p>
                      <a:pPr algn="ctr"/>
                      <a:r>
                        <a:rPr lang="fr-FR" sz="1800" b="0" kern="1200" dirty="0" smtClean="0">
                          <a:solidFill>
                            <a:schemeClr val="bg2">
                              <a:lumMod val="10000"/>
                            </a:schemeClr>
                          </a:solidFill>
                          <a:latin typeface="Freestyle Script" pitchFamily="66" charset="0"/>
                          <a:ea typeface="+mn-ea"/>
                          <a:cs typeface="+mn-cs"/>
                        </a:rPr>
                        <a:t>Regarder : Une cigarette brune. </a:t>
                      </a:r>
                    </a:p>
                    <a:p>
                      <a:pPr algn="ctr"/>
                      <a:r>
                        <a:rPr lang="fr-FR" sz="1800" b="0" kern="1200" dirty="0" smtClean="0">
                          <a:solidFill>
                            <a:schemeClr val="bg2">
                              <a:lumMod val="10000"/>
                            </a:schemeClr>
                          </a:solidFill>
                          <a:latin typeface="Freestyle Script" pitchFamily="66" charset="0"/>
                          <a:ea typeface="+mn-ea"/>
                          <a:cs typeface="+mn-cs"/>
                        </a:rPr>
                        <a:t>Sentir : Odeur de tabac brun.</a:t>
                      </a:r>
                      <a:endParaRPr lang="fr-FR" sz="1800" b="0" dirty="0" smtClean="0">
                        <a:solidFill>
                          <a:schemeClr val="bg2">
                            <a:lumMod val="10000"/>
                          </a:schemeClr>
                        </a:solidFill>
                        <a:latin typeface="Freestyle Script" pitchFamily="66" charset="0"/>
                      </a:endParaRPr>
                    </a:p>
                    <a:p>
                      <a:pPr algn="ctr"/>
                      <a:r>
                        <a:rPr lang="fr-FR" sz="1800" b="0" kern="1200" dirty="0" smtClean="0">
                          <a:solidFill>
                            <a:srgbClr val="FF0000"/>
                          </a:solidFill>
                          <a:latin typeface="Freestyle Script" pitchFamily="66" charset="0"/>
                          <a:ea typeface="+mn-ea"/>
                          <a:cs typeface="+mn-cs"/>
                        </a:rPr>
                        <a:t>Appartient à Roy?</a:t>
                      </a:r>
                    </a:p>
                    <a:p>
                      <a:pPr algn="ctr"/>
                      <a:r>
                        <a:rPr lang="fr-FR" sz="1800" b="0" kern="1200" dirty="0" smtClean="0">
                          <a:solidFill>
                            <a:srgbClr val="FF0000"/>
                          </a:solidFill>
                          <a:latin typeface="Freestyle Script" pitchFamily="66" charset="0"/>
                          <a:ea typeface="+mn-ea"/>
                          <a:cs typeface="+mn-cs"/>
                        </a:rPr>
                        <a:t>Apparaît à 23:00 le 31/01</a:t>
                      </a:r>
                    </a:p>
                  </a:txBody>
                  <a:tcPr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solidFill>
                      <a:srgbClr val="FCE2CC"/>
                    </a:solidFill>
                  </a:tcPr>
                </a:tc>
                <a:tc gridSpan="2">
                  <a:txBody>
                    <a:bodyPr/>
                    <a:lstStyle/>
                    <a:p>
                      <a:pPr algn="ctr"/>
                      <a:endParaRPr lang="fr-FR" sz="2000" b="0" kern="1200" dirty="0" smtClean="0">
                        <a:solidFill>
                          <a:schemeClr val="bg2">
                            <a:lumMod val="10000"/>
                          </a:schemeClr>
                        </a:solidFill>
                        <a:latin typeface="Freestyle Script" pitchFamily="66" charset="0"/>
                        <a:ea typeface="+mn-ea"/>
                        <a:cs typeface="+mn-cs"/>
                      </a:endParaRPr>
                    </a:p>
                  </a:txBody>
                  <a:tcPr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blipFill>
                      <a:blip r:embed="rId6"/>
                      <a:stretch>
                        <a:fillRect/>
                      </a:stretch>
                    </a:blipFill>
                  </a:tcPr>
                </a:tc>
                <a:tc hMerge="1">
                  <a:txBody>
                    <a:bodyPr/>
                    <a:lstStyle/>
                    <a:p>
                      <a:endParaRPr lang="fr-FR"/>
                    </a:p>
                  </a:txBody>
                  <a:tcPr/>
                </a:tc>
                <a:tc>
                  <a:txBody>
                    <a:bodyPr/>
                    <a:lstStyle/>
                    <a:p>
                      <a:pPr algn="ctr"/>
                      <a:r>
                        <a:rPr lang="fr-FR" sz="2000" dirty="0" smtClean="0">
                          <a:solidFill>
                            <a:schemeClr val="bg2">
                              <a:lumMod val="10000"/>
                            </a:schemeClr>
                          </a:solidFill>
                          <a:latin typeface="Freestyle Script" pitchFamily="66" charset="0"/>
                        </a:rPr>
                        <a:t>Feuille</a:t>
                      </a:r>
                    </a:p>
                    <a:p>
                      <a:pPr algn="ctr"/>
                      <a:r>
                        <a:rPr lang="fr-FR" sz="1800" dirty="0" smtClean="0">
                          <a:solidFill>
                            <a:srgbClr val="FF0000"/>
                          </a:solidFill>
                          <a:latin typeface="Freestyle Script" pitchFamily="66" charset="0"/>
                        </a:rPr>
                        <a:t>La 1</a:t>
                      </a:r>
                      <a:r>
                        <a:rPr lang="fr-FR" sz="1800" baseline="30000" dirty="0" smtClean="0">
                          <a:solidFill>
                            <a:srgbClr val="FF0000"/>
                          </a:solidFill>
                          <a:latin typeface="Freestyle Script" pitchFamily="66" charset="0"/>
                        </a:rPr>
                        <a:t>ère</a:t>
                      </a:r>
                      <a:r>
                        <a:rPr lang="fr-FR" sz="1800" dirty="0" smtClean="0">
                          <a:solidFill>
                            <a:srgbClr val="FF0000"/>
                          </a:solidFill>
                          <a:latin typeface="Freestyle Script" pitchFamily="66" charset="0"/>
                        </a:rPr>
                        <a:t> apparaît de 17:30</a:t>
                      </a:r>
                      <a:r>
                        <a:rPr lang="fr-FR" sz="1800" baseline="0" dirty="0" smtClean="0">
                          <a:solidFill>
                            <a:srgbClr val="FF0000"/>
                          </a:solidFill>
                          <a:latin typeface="Freestyle Script" pitchFamily="66" charset="0"/>
                        </a:rPr>
                        <a:t> à 23:00 le 31/01</a:t>
                      </a:r>
                    </a:p>
                    <a:p>
                      <a:pPr algn="ctr"/>
                      <a:r>
                        <a:rPr lang="fr-FR" sz="1800" baseline="0" dirty="0" smtClean="0">
                          <a:solidFill>
                            <a:srgbClr val="FF0000"/>
                          </a:solidFill>
                          <a:latin typeface="Freestyle Script" pitchFamily="66" charset="0"/>
                        </a:rPr>
                        <a:t>La prendre vous fera mourir peu après</a:t>
                      </a:r>
                      <a:endParaRPr lang="fr-FR" sz="1800" dirty="0" smtClean="0">
                        <a:solidFill>
                          <a:srgbClr val="FF0000"/>
                        </a:solidFill>
                        <a:latin typeface="Freestyle Script" pitchFamily="66" charset="0"/>
                      </a:endParaRPr>
                    </a:p>
                    <a:p>
                      <a:pPr algn="ctr"/>
                      <a:r>
                        <a:rPr lang="fr-FR" sz="1800" dirty="0" smtClean="0">
                          <a:solidFill>
                            <a:srgbClr val="FF0000"/>
                          </a:solidFill>
                          <a:latin typeface="Freestyle Script" pitchFamily="66" charset="0"/>
                        </a:rPr>
                        <a:t>La 2</a:t>
                      </a:r>
                      <a:r>
                        <a:rPr lang="fr-FR" sz="1800" baseline="30000" dirty="0" smtClean="0">
                          <a:solidFill>
                            <a:srgbClr val="FF0000"/>
                          </a:solidFill>
                          <a:latin typeface="Freestyle Script" pitchFamily="66" charset="0"/>
                        </a:rPr>
                        <a:t>ème</a:t>
                      </a:r>
                      <a:r>
                        <a:rPr lang="fr-FR" sz="1800" baseline="0" dirty="0" smtClean="0">
                          <a:solidFill>
                            <a:srgbClr val="FF0000"/>
                          </a:solidFill>
                          <a:latin typeface="Freestyle Script" pitchFamily="66" charset="0"/>
                        </a:rPr>
                        <a:t> doit être imprimée le 01/02. </a:t>
                      </a:r>
                    </a:p>
                    <a:p>
                      <a:pPr algn="ctr"/>
                      <a:r>
                        <a:rPr lang="fr-FR" sz="1800" baseline="0" dirty="0" smtClean="0">
                          <a:solidFill>
                            <a:srgbClr val="FF0000"/>
                          </a:solidFill>
                          <a:latin typeface="Freestyle Script" pitchFamily="66" charset="0"/>
                        </a:rPr>
                        <a:t>Choisir le morceau « Ham and Eggs »</a:t>
                      </a:r>
                      <a:endParaRPr lang="fr-FR" sz="1800" dirty="0" smtClean="0">
                        <a:solidFill>
                          <a:srgbClr val="FF0000"/>
                        </a:solidFill>
                        <a:latin typeface="Freestyle Script" pitchFamily="66" charset="0"/>
                      </a:endParaRPr>
                    </a:p>
                  </a:txBody>
                  <a:tcPr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solidFill>
                      <a:srgbClr val="FCE2CC"/>
                    </a:solidFill>
                  </a:tcPr>
                </a:tc>
              </a:tr>
              <a:tr h="3600000">
                <a:tc gridSpan="3">
                  <a:txBody>
                    <a:bodyPr/>
                    <a:lstStyle/>
                    <a:p>
                      <a:endParaRPr lang="fr-FR" dirty="0"/>
                    </a:p>
                  </a:txBody>
                  <a:tcP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blipFill>
                      <a:blip r:embed="rId7"/>
                      <a:stretch>
                        <a:fillRect/>
                      </a:stretch>
                    </a:blipFill>
                  </a:tcPr>
                </a:tc>
                <a:tc hMerge="1">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solidFill>
                      <a:srgbClr val="D7B577"/>
                    </a:solidFill>
                  </a:tcPr>
                </a:tc>
                <a:tc hMerge="1">
                  <a:txBody>
                    <a:bodyPr/>
                    <a:lstStyle/>
                    <a:p>
                      <a:endParaRPr lang="fr-FR"/>
                    </a:p>
                  </a:txBody>
                  <a:tcPr/>
                </a:tc>
                <a:tc gridSpan="2">
                  <a:txBody>
                    <a:bodyPr/>
                    <a:lstStyle/>
                    <a:p>
                      <a:endParaRPr lang="fr-FR" dirty="0"/>
                    </a:p>
                  </a:txBody>
                  <a:tcP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blipFill>
                      <a:blip r:embed="rId8"/>
                      <a:stretch>
                        <a:fillRect/>
                      </a:stretch>
                    </a:blipFill>
                  </a:tcPr>
                </a:tc>
                <a:tc hMerge="1">
                  <a:txBody>
                    <a:bodyPr/>
                    <a:lstStyle/>
                    <a:p>
                      <a:endParaRPr lang="fr-FR"/>
                    </a:p>
                  </a:txBody>
                  <a:tcPr/>
                </a:tc>
              </a:tr>
            </a:tbl>
          </a:graphicData>
        </a:graphic>
      </p:graphicFrame>
      <p:sp>
        <p:nvSpPr>
          <p:cNvPr id="4" name="Ellipse 3"/>
          <p:cNvSpPr/>
          <p:nvPr/>
        </p:nvSpPr>
        <p:spPr>
          <a:xfrm>
            <a:off x="179512"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5" name="Ellipse 4"/>
          <p:cNvSpPr/>
          <p:nvPr/>
        </p:nvSpPr>
        <p:spPr>
          <a:xfrm>
            <a:off x="179512" y="177281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6" name="Ellipse 5"/>
          <p:cNvSpPr/>
          <p:nvPr/>
        </p:nvSpPr>
        <p:spPr>
          <a:xfrm>
            <a:off x="3923928"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9" name="Ellipse 8"/>
          <p:cNvSpPr/>
          <p:nvPr/>
        </p:nvSpPr>
        <p:spPr>
          <a:xfrm>
            <a:off x="251520" y="335699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0" name="Ellipse 9"/>
          <p:cNvSpPr/>
          <p:nvPr/>
        </p:nvSpPr>
        <p:spPr>
          <a:xfrm>
            <a:off x="3923928" y="177281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1" name="Ellipse 10"/>
          <p:cNvSpPr/>
          <p:nvPr/>
        </p:nvSpPr>
        <p:spPr>
          <a:xfrm>
            <a:off x="4716016" y="335699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2" name="ZoneTexte 11"/>
          <p:cNvSpPr txBox="1"/>
          <p:nvPr/>
        </p:nvSpPr>
        <p:spPr>
          <a:xfrm>
            <a:off x="4788024" y="2852936"/>
            <a:ext cx="543739" cy="400110"/>
          </a:xfrm>
          <a:prstGeom prst="rect">
            <a:avLst/>
          </a:prstGeom>
          <a:noFill/>
        </p:spPr>
        <p:txBody>
          <a:bodyPr wrap="none" rtlCol="0">
            <a:spAutoFit/>
          </a:bodyPr>
          <a:lstStyle/>
          <a:p>
            <a:r>
              <a:rPr lang="fr-FR" sz="2000" b="1" dirty="0" smtClean="0">
                <a:solidFill>
                  <a:schemeClr val="bg1"/>
                </a:solidFill>
                <a:latin typeface="Andalus" pitchFamily="2" charset="-78"/>
                <a:cs typeface="Andalus" pitchFamily="2" charset="-78"/>
              </a:rPr>
              <a:t>X 2</a:t>
            </a:r>
            <a:endParaRPr lang="fr-FR" sz="2000" b="1" dirty="0">
              <a:solidFill>
                <a:schemeClr val="bg1"/>
              </a:solidFill>
              <a:latin typeface="Andalus" pitchFamily="2" charset="-78"/>
              <a:cs typeface="Andalus" pitchFamily="2" charset="-78"/>
            </a:endParaRPr>
          </a:p>
        </p:txBody>
      </p:sp>
      <p:sp>
        <p:nvSpPr>
          <p:cNvPr id="13" name="Ellipse 12">
            <a:hlinkClick r:id="rId9" action="ppaction://hlinksldjump"/>
          </p:cNvPr>
          <p:cNvSpPr/>
          <p:nvPr/>
        </p:nvSpPr>
        <p:spPr>
          <a:xfrm>
            <a:off x="0" y="0"/>
            <a:ext cx="539552" cy="404664"/>
          </a:xfrm>
          <a:prstGeom prst="ellipse">
            <a:avLst/>
          </a:prstGeom>
          <a:blipFill dpi="0" rotWithShape="1">
            <a:blip r:embed="rId10"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ZoneTexte 13"/>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SALON</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anita.jpg"/>
          <p:cNvPicPr>
            <a:picLocks noChangeAspect="1"/>
          </p:cNvPicPr>
          <p:nvPr/>
        </p:nvPicPr>
        <p:blipFill>
          <a:blip r:embed="rId2" cstate="print"/>
          <a:stretch>
            <a:fillRect/>
          </a:stretch>
        </p:blipFill>
        <p:spPr>
          <a:xfrm>
            <a:off x="1" y="0"/>
            <a:ext cx="9144000" cy="6858000"/>
          </a:xfrm>
          <a:prstGeom prst="rect">
            <a:avLst/>
          </a:prstGeom>
        </p:spPr>
      </p:pic>
      <p:graphicFrame>
        <p:nvGraphicFramePr>
          <p:cNvPr id="4" name="Tableau 3"/>
          <p:cNvGraphicFramePr>
            <a:graphicFrameLocks noGrp="1"/>
          </p:cNvGraphicFramePr>
          <p:nvPr/>
        </p:nvGraphicFramePr>
        <p:xfrm>
          <a:off x="107504" y="332656"/>
          <a:ext cx="8928992" cy="6408712"/>
        </p:xfrm>
        <a:graphic>
          <a:graphicData uri="http://schemas.openxmlformats.org/drawingml/2006/table">
            <a:tbl>
              <a:tblPr/>
              <a:tblGrid>
                <a:gridCol w="3240360"/>
                <a:gridCol w="792088"/>
                <a:gridCol w="4896544"/>
              </a:tblGrid>
              <a:tr h="1008112">
                <a:tc gridSpan="3">
                  <a:txBody>
                    <a:bodyPr/>
                    <a:lstStyle/>
                    <a:p>
                      <a:pPr algn="ctr"/>
                      <a:r>
                        <a:rPr lang="fr-FR" sz="2800" b="1"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rPr>
                        <a:t>VOTRE EMPLOI DU TEMPS...</a:t>
                      </a:r>
                      <a:endParaRPr lang="fr-FR" sz="2800"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ndParaRPr>
                    </a:p>
                  </a:txBody>
                  <a:tcPr marL="42222" marR="42222"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15000"/>
                        </a:lnSpc>
                        <a:spcAft>
                          <a:spcPts val="0"/>
                        </a:spcAft>
                      </a:pPr>
                      <a:endParaRPr lang="fr-FR" sz="2000" b="0" dirty="0">
                        <a:solidFill>
                          <a:schemeClr val="bg1"/>
                        </a:solidFill>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30000"/>
                      </a:schemeClr>
                    </a:solidFill>
                  </a:tcPr>
                </a:tc>
              </a:tr>
              <a:tr h="404353">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Le 30</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a:txBody>
                    <a:bodyPr/>
                    <a:lstStyle/>
                    <a:p>
                      <a:endParaRPr lang="fr-FR" dirty="0">
                        <a:solidFill>
                          <a:schemeClr val="tx2">
                            <a:lumMod val="40000"/>
                            <a:lumOff val="60000"/>
                          </a:schemeClr>
                        </a:solidFill>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allée à la plage, comme d’habitude.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404353">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La nuit du 30</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endParaRPr lang="fr-FR" sz="2000" b="1"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a:t>
                      </a: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dormais.</a:t>
                      </a: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04353">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Le </a:t>
                      </a:r>
                      <a:r>
                        <a:rPr lang="fr-FR" sz="2000" b="1"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31 de</a:t>
                      </a:r>
                      <a:endPar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10h-11h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chambre.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04353">
                <a:tc>
                  <a:txBody>
                    <a:bodyPr/>
                    <a:lstStyle/>
                    <a:p>
                      <a:endParaRPr lang="fr-FR" b="1" dirty="0">
                        <a:solidFill>
                          <a:schemeClr val="tx2">
                            <a:lumMod val="40000"/>
                            <a:lumOff val="60000"/>
                          </a:schemeClr>
                        </a:solidFill>
                        <a:effectLst>
                          <a:outerShdw blurRad="38100" dist="38100" dir="2700000" algn="tl">
                            <a:srgbClr val="000000">
                              <a:alpha val="43137"/>
                            </a:srgbClr>
                          </a:outerShdw>
                        </a:effectLst>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11h-12h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récurais la cuisine.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04353">
                <a:tc>
                  <a:txBody>
                    <a:bodyPr/>
                    <a:lstStyle/>
                    <a:p>
                      <a:endParaRPr lang="fr-FR" b="1" dirty="0">
                        <a:solidFill>
                          <a:schemeClr val="tx2">
                            <a:lumMod val="40000"/>
                            <a:lumOff val="60000"/>
                          </a:schemeClr>
                        </a:solidFill>
                        <a:effectLst>
                          <a:outerShdw blurRad="38100" dist="38100" dir="2700000" algn="tl">
                            <a:srgbClr val="000000">
                              <a:alpha val="43137"/>
                            </a:srgbClr>
                          </a:outerShdw>
                        </a:effectLst>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12h-13h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lisais dans ma chambre.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04353">
                <a:tc>
                  <a:txBody>
                    <a:bodyPr/>
                    <a:lstStyle/>
                    <a:p>
                      <a:endParaRPr lang="fr-FR" b="1" dirty="0">
                        <a:solidFill>
                          <a:schemeClr val="tx2">
                            <a:lumMod val="40000"/>
                            <a:lumOff val="60000"/>
                          </a:schemeClr>
                        </a:solidFill>
                        <a:effectLst>
                          <a:outerShdw blurRad="38100" dist="38100" dir="2700000" algn="tl">
                            <a:srgbClr val="000000">
                              <a:alpha val="43137"/>
                            </a:srgbClr>
                          </a:outerShdw>
                        </a:effectLst>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13h-14h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pt-B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mangeais.</a:t>
                      </a: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04353">
                <a:tc>
                  <a:txBody>
                    <a:bodyPr/>
                    <a:lstStyle/>
                    <a:p>
                      <a:endParaRPr lang="fr-FR" b="1" dirty="0">
                        <a:solidFill>
                          <a:schemeClr val="tx2">
                            <a:lumMod val="40000"/>
                            <a:lumOff val="60000"/>
                          </a:schemeClr>
                        </a:solidFill>
                        <a:effectLst>
                          <a:outerShdw blurRad="38100" dist="38100" dir="2700000" algn="tl">
                            <a:srgbClr val="000000">
                              <a:alpha val="43137"/>
                            </a:srgbClr>
                          </a:outerShdw>
                        </a:effectLst>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14h-15h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allée à la plage, comme d’habitude.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04353">
                <a:tc>
                  <a:txBody>
                    <a:bodyPr/>
                    <a:lstStyle/>
                    <a:p>
                      <a:endParaRPr lang="fr-FR" b="1" dirty="0">
                        <a:solidFill>
                          <a:schemeClr val="tx2">
                            <a:lumMod val="40000"/>
                            <a:lumOff val="60000"/>
                          </a:schemeClr>
                        </a:solidFill>
                        <a:effectLst>
                          <a:outerShdw blurRad="38100" dist="38100" dir="2700000" algn="tl">
                            <a:srgbClr val="000000">
                              <a:alpha val="43137"/>
                            </a:srgbClr>
                          </a:outerShdw>
                        </a:effectLst>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15h-16h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allée à la plage comme d’habitude.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04353">
                <a:tc>
                  <a:txBody>
                    <a:bodyPr/>
                    <a:lstStyle/>
                    <a:p>
                      <a:endParaRPr lang="fr-FR" b="1">
                        <a:solidFill>
                          <a:schemeClr val="tx2">
                            <a:lumMod val="40000"/>
                            <a:lumOff val="60000"/>
                          </a:schemeClr>
                        </a:solidFill>
                        <a:effectLst>
                          <a:outerShdw blurRad="38100" dist="38100" dir="2700000" algn="tl">
                            <a:srgbClr val="000000">
                              <a:alpha val="43137"/>
                            </a:srgbClr>
                          </a:outerShdw>
                        </a:effectLst>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16h-17h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le jardin.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04353">
                <a:tc>
                  <a:txBody>
                    <a:bodyPr/>
                    <a:lstStyle/>
                    <a:p>
                      <a:endParaRPr lang="fr-FR" b="1">
                        <a:solidFill>
                          <a:schemeClr val="tx2">
                            <a:lumMod val="40000"/>
                            <a:lumOff val="60000"/>
                          </a:schemeClr>
                        </a:solidFill>
                        <a:effectLst>
                          <a:outerShdw blurRad="38100" dist="38100" dir="2700000" algn="tl">
                            <a:srgbClr val="000000">
                              <a:alpha val="43137"/>
                            </a:srgbClr>
                          </a:outerShdw>
                        </a:effectLst>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17h-18h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avec Sue.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04353">
                <a:tc>
                  <a:txBody>
                    <a:bodyPr/>
                    <a:lstStyle/>
                    <a:p>
                      <a:endParaRPr lang="fr-FR" b="1">
                        <a:solidFill>
                          <a:schemeClr val="tx2">
                            <a:lumMod val="40000"/>
                            <a:lumOff val="60000"/>
                          </a:schemeClr>
                        </a:solidFill>
                        <a:effectLst>
                          <a:outerShdw blurRad="38100" dist="38100" dir="2700000" algn="tl">
                            <a:srgbClr val="000000">
                              <a:alpha val="43137"/>
                            </a:srgbClr>
                          </a:outerShdw>
                        </a:effectLst>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18h-19h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Bob est venu me voir, on a parlé de Marie</a:t>
                      </a: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04353">
                <a:tc>
                  <a:txBody>
                    <a:bodyPr/>
                    <a:lstStyle/>
                    <a:p>
                      <a:endParaRPr lang="fr-FR" b="1">
                        <a:solidFill>
                          <a:schemeClr val="tx2">
                            <a:lumMod val="40000"/>
                            <a:lumOff val="60000"/>
                          </a:schemeClr>
                        </a:solidFill>
                        <a:effectLst>
                          <a:outerShdw blurRad="38100" dist="38100" dir="2700000" algn="tl">
                            <a:srgbClr val="000000">
                              <a:alpha val="43137"/>
                            </a:srgbClr>
                          </a:outerShdw>
                        </a:effectLst>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19h-20h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un verre au bar.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548364">
                <a:tc>
                  <a:txBody>
                    <a:bodyPr/>
                    <a:lstStyle/>
                    <a:p>
                      <a:endParaRPr lang="fr-FR" b="1" dirty="0">
                        <a:solidFill>
                          <a:schemeClr val="tx2">
                            <a:lumMod val="40000"/>
                            <a:lumOff val="60000"/>
                          </a:schemeClr>
                        </a:solidFill>
                        <a:effectLst>
                          <a:outerShdw blurRad="38100" dist="38100" dir="2700000" algn="tl">
                            <a:srgbClr val="000000">
                              <a:alpha val="43137"/>
                            </a:srgbClr>
                          </a:outerShdw>
                        </a:effectLst>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20h-21h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9" name="Ellipse 8">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anita.jpg"/>
          <p:cNvPicPr>
            <a:picLocks noChangeAspect="1"/>
          </p:cNvPicPr>
          <p:nvPr/>
        </p:nvPicPr>
        <p:blipFill>
          <a:blip r:embed="rId2" cstate="print"/>
          <a:stretch>
            <a:fillRect/>
          </a:stretch>
        </p:blipFill>
        <p:spPr>
          <a:xfrm>
            <a:off x="0" y="0"/>
            <a:ext cx="9143999" cy="6858000"/>
          </a:xfrm>
          <a:prstGeom prst="rect">
            <a:avLst/>
          </a:prstGeom>
        </p:spPr>
      </p:pic>
      <p:graphicFrame>
        <p:nvGraphicFramePr>
          <p:cNvPr id="5" name="Tableau 4"/>
          <p:cNvGraphicFramePr>
            <a:graphicFrameLocks noGrp="1"/>
          </p:cNvGraphicFramePr>
          <p:nvPr/>
        </p:nvGraphicFramePr>
        <p:xfrm>
          <a:off x="107504" y="332658"/>
          <a:ext cx="8928992" cy="6408710"/>
        </p:xfrm>
        <a:graphic>
          <a:graphicData uri="http://schemas.openxmlformats.org/drawingml/2006/table">
            <a:tbl>
              <a:tblPr/>
              <a:tblGrid>
                <a:gridCol w="3456384"/>
                <a:gridCol w="1008112"/>
                <a:gridCol w="4464496"/>
              </a:tblGrid>
              <a:tr h="1488311">
                <a:tc gridSpan="3">
                  <a:txBody>
                    <a:bodyPr/>
                    <a:lstStyle/>
                    <a:p>
                      <a:pPr algn="ctr"/>
                      <a:r>
                        <a:rPr lang="fr-FR" sz="28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rPr>
                        <a:t>VOTRE EMPLOI DU TEMPS...</a:t>
                      </a:r>
                      <a:endParaRPr lang="fr-FR" sz="2000"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ndParaRPr>
                    </a:p>
                  </a:txBody>
                  <a:tcPr marL="42222" marR="42222"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30000"/>
                      </a:schemeClr>
                    </a:solidFill>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30000"/>
                      </a:schemeClr>
                    </a:solidFill>
                  </a:tcPr>
                </a:tc>
              </a:tr>
              <a:tr h="376291">
                <a:tc>
                  <a:txBody>
                    <a:bodyPr/>
                    <a:lstStyle/>
                    <a:p>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21h-22h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au salon.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76291">
                <a:tc>
                  <a:txBody>
                    <a:bodyPr/>
                    <a:lstStyle/>
                    <a:p>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22h-23h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lisais dans ma chambre.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76291">
                <a:tc>
                  <a:txBody>
                    <a:bodyPr/>
                    <a:lstStyle/>
                    <a:p>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23h-24h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chambre.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637186">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Le 1</a:t>
                      </a:r>
                      <a:r>
                        <a:rPr lang="fr-FR" sz="2000" b="1" baseline="30000"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er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1"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24h-01h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pt-B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baladais</a:t>
                      </a:r>
                      <a:r>
                        <a:rPr lang="pt-B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marL="0" marR="0" indent="0" algn="l" defTabSz="914400" rtl="0" eaLnBrk="1" fontAlgn="auto" latinLnBrk="0" hangingPunct="1">
                        <a:lnSpc>
                          <a:spcPct val="100000"/>
                        </a:lnSpc>
                        <a:spcBef>
                          <a:spcPts val="0"/>
                        </a:spcBef>
                        <a:spcAft>
                          <a:spcPts val="0"/>
                        </a:spcAft>
                        <a:buClrTx/>
                        <a:buSzTx/>
                        <a:buFontTx/>
                        <a:buNone/>
                        <a:tabLst/>
                        <a:defRPr/>
                      </a:pPr>
                      <a:r>
                        <a:rPr lang="pt-BR" sz="2000" b="1"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O</a:t>
                      </a:r>
                      <a:r>
                        <a:rPr lang="pt-B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n m’avait donné rendez-vous au puits. Mais il n’y avait personne.</a:t>
                      </a:r>
                      <a:endPar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76291">
                <a:tc>
                  <a:txBody>
                    <a:bodyPr/>
                    <a:lstStyle/>
                    <a:p>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01h-02h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fait un tour dans l’île.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76291">
                <a:tc>
                  <a:txBody>
                    <a:bodyPr/>
                    <a:lstStyle/>
                    <a:p>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02h-03h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baladais.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76291">
                <a:tc>
                  <a:txBody>
                    <a:bodyPr/>
                    <a:lstStyle/>
                    <a:p>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03h-04h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pt-B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76291">
                <a:tc>
                  <a:txBody>
                    <a:bodyPr/>
                    <a:lstStyle/>
                    <a:p>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04h-05h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76291">
                <a:tc>
                  <a:txBody>
                    <a:bodyPr/>
                    <a:lstStyle/>
                    <a:p>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05h-06h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76291">
                <a:tc>
                  <a:txBody>
                    <a:bodyPr/>
                    <a:lstStyle/>
                    <a:p>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06h-07h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pt-B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76291">
                <a:tc>
                  <a:txBody>
                    <a:bodyPr/>
                    <a:lstStyle/>
                    <a:p>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07h-08h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Anton nous a appris la mort de Juste.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52030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92D050"/>
                          </a:solidFill>
                          <a:effectLst>
                            <a:outerShdw blurRad="38100" dist="38100" dir="2700000" algn="tl">
                              <a:srgbClr val="000000">
                                <a:alpha val="43137"/>
                              </a:srgbClr>
                            </a:outerShdw>
                          </a:effectLst>
                          <a:latin typeface="Freestyle Script" pitchFamily="66" charset="0"/>
                        </a:rPr>
                        <a:t>Donner/Soudoyer/Tabasser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08h-09h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fait un tour dans l’île.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anita.jpg"/>
          <p:cNvPicPr>
            <a:picLocks noChangeAspect="1"/>
          </p:cNvPicPr>
          <p:nvPr/>
        </p:nvPicPr>
        <p:blipFill>
          <a:blip r:embed="rId2" cstate="print"/>
          <a:stretch>
            <a:fillRect/>
          </a:stretch>
        </p:blipFill>
        <p:spPr>
          <a:xfrm>
            <a:off x="0" y="0"/>
            <a:ext cx="9143999" cy="6858000"/>
          </a:xfrm>
          <a:prstGeom prst="rect">
            <a:avLst/>
          </a:prstGeom>
        </p:spPr>
      </p:pic>
      <p:graphicFrame>
        <p:nvGraphicFramePr>
          <p:cNvPr id="5" name="Tableau 4"/>
          <p:cNvGraphicFramePr>
            <a:graphicFrameLocks noGrp="1"/>
          </p:cNvGraphicFramePr>
          <p:nvPr/>
        </p:nvGraphicFramePr>
        <p:xfrm>
          <a:off x="107504" y="332656"/>
          <a:ext cx="8928992" cy="6408712"/>
        </p:xfrm>
        <a:graphic>
          <a:graphicData uri="http://schemas.openxmlformats.org/drawingml/2006/table">
            <a:tbl>
              <a:tblPr/>
              <a:tblGrid>
                <a:gridCol w="3888432"/>
                <a:gridCol w="5040560"/>
              </a:tblGrid>
              <a:tr h="1341890">
                <a:tc gridSpan="2">
                  <a:txBody>
                    <a:bodyPr/>
                    <a:lstStyle/>
                    <a:p>
                      <a:pPr algn="ctr"/>
                      <a:r>
                        <a:rPr lang="fr-FR" sz="28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rPr>
                        <a:t>VOTRE EMPLOI DU TEMPS...</a:t>
                      </a:r>
                      <a:endParaRPr lang="fr-FR" sz="2800"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ndParaRPr>
                    </a:p>
                  </a:txBody>
                  <a:tcPr marL="42222" marR="42222"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30000"/>
                      </a:schemeClr>
                    </a:solidFill>
                  </a:tcPr>
                </a:tc>
              </a:tr>
              <a:tr h="36289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09h-10h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Bob est venu me voir, on a parlé de Marie.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36289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10h-11h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la maison avec les autres, on se demandait ce qui se passait.</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631115">
                <a:tc>
                  <a:txBody>
                    <a:bodyPr/>
                    <a:lstStyle/>
                    <a:p>
                      <a:pPr algn="r">
                        <a:lnSpc>
                          <a:spcPct val="100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11h-12h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tabLst>
                          <a:tab pos="619125" algn="l"/>
                        </a:tabLs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Après les détonations, on est tous sortis devant chez Maguy.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tabLst>
                          <a:tab pos="619125" algn="l"/>
                        </a:tabLs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Roy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est arrivé en criant qu’on lui avait tiré dessus.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289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12h-13h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le jardin.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289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13h-14h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289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14h-15h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allée à la plage, comme d’habitude.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289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15h-16h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allée à la plage comme d’habitude.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289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16h-17h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allée à la plage comme d’habitude.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289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17h-18h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avec Anton.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289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18h-19h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avec Anton.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289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19h-20h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un verre au bar.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289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20h-21h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un verre au bar.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43906">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21h-22h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avec Sue.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anton.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404664"/>
          <a:ext cx="8928992" cy="6336704"/>
        </p:xfrm>
        <a:graphic>
          <a:graphicData uri="http://schemas.openxmlformats.org/drawingml/2006/table">
            <a:tbl>
              <a:tblPr/>
              <a:tblGrid>
                <a:gridCol w="3600400"/>
                <a:gridCol w="720080"/>
                <a:gridCol w="4608512"/>
              </a:tblGrid>
              <a:tr h="663933">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rPr>
                        <a:t>VOTRE EMPLOI DU TEMPS...</a:t>
                      </a:r>
                      <a:endParaRPr lang="fr-FR" sz="2800"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ndParaRP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15000"/>
                        </a:lnSpc>
                        <a:spcAft>
                          <a:spcPts val="0"/>
                        </a:spcAft>
                      </a:pPr>
                      <a:endPar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371367">
                <a:tc>
                  <a:txBody>
                    <a:bodyPr/>
                    <a:lstStyle/>
                    <a:p>
                      <a:pPr algn="r">
                        <a:lnSpc>
                          <a:spcPct val="115000"/>
                        </a:lnSpc>
                        <a:spcAft>
                          <a:spcPts val="0"/>
                        </a:spcAft>
                      </a:pPr>
                      <a:r>
                        <a:rPr lang="fr-FR" sz="2000" b="1" u="none" dirty="0" smtClean="0">
                          <a:solidFill>
                            <a:schemeClr val="tx2">
                              <a:lumMod val="40000"/>
                              <a:lumOff val="60000"/>
                            </a:schemeClr>
                          </a:solidFill>
                          <a:effectLst/>
                          <a:latin typeface="Freestyle Script" pitchFamily="66" charset="0"/>
                          <a:ea typeface="Calibri"/>
                          <a:cs typeface="Times New Roman"/>
                        </a:rPr>
                        <a:t>Le </a:t>
                      </a:r>
                      <a:r>
                        <a:rPr lang="fr-FR" sz="2000" b="1" u="none" dirty="0">
                          <a:solidFill>
                            <a:schemeClr val="tx2">
                              <a:lumMod val="40000"/>
                              <a:lumOff val="60000"/>
                            </a:schemeClr>
                          </a:solidFill>
                          <a:effectLst/>
                          <a:latin typeface="Freestyle Script" pitchFamily="66" charset="0"/>
                          <a:ea typeface="Calibri"/>
                          <a:cs typeface="Times New Roman"/>
                        </a:rPr>
                        <a:t>30</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a:txBody>
                    <a:bodyPr/>
                    <a:lstStyle/>
                    <a:p>
                      <a:endParaRPr lang="fr-FR" dirty="0"/>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de quart.</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371367">
                <a:tc>
                  <a:txBody>
                    <a:bodyPr/>
                    <a:lstStyle/>
                    <a:p>
                      <a:pPr algn="r">
                        <a:lnSpc>
                          <a:spcPct val="115000"/>
                        </a:lnSpc>
                        <a:spcAft>
                          <a:spcPts val="0"/>
                        </a:spcAft>
                      </a:pPr>
                      <a:r>
                        <a:rPr lang="fr-FR" sz="2000" b="1" u="none" dirty="0">
                          <a:solidFill>
                            <a:schemeClr val="tx2">
                              <a:lumMod val="40000"/>
                              <a:lumOff val="60000"/>
                            </a:schemeClr>
                          </a:solidFill>
                          <a:effectLst/>
                          <a:latin typeface="Freestyle Script" pitchFamily="66" charset="0"/>
                          <a:ea typeface="Calibri"/>
                          <a:cs typeface="Times New Roman"/>
                        </a:rPr>
                        <a:t>La nuit du 30</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endParaRPr lang="fr-FR" dirty="0"/>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01626">
                <a:tc>
                  <a:txBody>
                    <a:bodyPr/>
                    <a:lstStyle/>
                    <a:p>
                      <a:pPr algn="r">
                        <a:lnSpc>
                          <a:spcPct val="115000"/>
                        </a:lnSpc>
                        <a:spcAft>
                          <a:spcPts val="0"/>
                        </a:spcAft>
                      </a:pPr>
                      <a:r>
                        <a:rPr lang="fr-FR" sz="2000" b="1" u="none" dirty="0" smtClean="0">
                          <a:solidFill>
                            <a:schemeClr val="tx2">
                              <a:lumMod val="40000"/>
                              <a:lumOff val="60000"/>
                            </a:schemeClr>
                          </a:solidFill>
                          <a:effectLst/>
                          <a:latin typeface="Freestyle Script" pitchFamily="66" charset="0"/>
                          <a:ea typeface="Calibri"/>
                          <a:cs typeface="Times New Roman"/>
                        </a:rPr>
                        <a:t>Le 31 de</a:t>
                      </a:r>
                      <a:endParaRPr lang="fr-FR" sz="2000" b="1" u="none" dirty="0">
                        <a:solidFill>
                          <a:schemeClr val="tx2">
                            <a:lumMod val="40000"/>
                            <a:lumOff val="60000"/>
                          </a:schemeClr>
                        </a:solidFill>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u="none" dirty="0" smtClean="0">
                          <a:solidFill>
                            <a:schemeClr val="tx2">
                              <a:lumMod val="40000"/>
                              <a:lumOff val="60000"/>
                            </a:schemeClr>
                          </a:solidFill>
                          <a:effectLst/>
                          <a:latin typeface="Freestyle Script" pitchFamily="66" charset="0"/>
                          <a:ea typeface="Calibri"/>
                          <a:cs typeface="Times New Roman"/>
                        </a:rPr>
                        <a:t>10h-11h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71367">
                <a:tc gridSpan="2">
                  <a:txBody>
                    <a:bodyPr/>
                    <a:lstStyle/>
                    <a:p>
                      <a:pPr algn="r">
                        <a:lnSpc>
                          <a:spcPct val="115000"/>
                        </a:lnSpc>
                        <a:spcAft>
                          <a:spcPts val="0"/>
                        </a:spcAft>
                      </a:pPr>
                      <a:r>
                        <a:rPr lang="fr-FR" sz="2000" b="1" u="none" dirty="0">
                          <a:solidFill>
                            <a:schemeClr val="tx2">
                              <a:lumMod val="40000"/>
                              <a:lumOff val="60000"/>
                            </a:schemeClr>
                          </a:solidFill>
                          <a:effectLst/>
                          <a:latin typeface="Freestyle Script" pitchFamily="66" charset="0"/>
                          <a:ea typeface="Calibri"/>
                          <a:cs typeface="Times New Roman"/>
                        </a:rPr>
                        <a:t>11h-12h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de quart.</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71367">
                <a:tc gridSpan="2">
                  <a:txBody>
                    <a:bodyPr/>
                    <a:lstStyle/>
                    <a:p>
                      <a:pPr algn="r">
                        <a:lnSpc>
                          <a:spcPct val="115000"/>
                        </a:lnSpc>
                        <a:spcAft>
                          <a:spcPts val="0"/>
                        </a:spcAft>
                      </a:pPr>
                      <a:r>
                        <a:rPr lang="fr-FR" sz="2000" b="1" u="none" dirty="0">
                          <a:solidFill>
                            <a:schemeClr val="tx2">
                              <a:lumMod val="40000"/>
                              <a:lumOff val="60000"/>
                            </a:schemeClr>
                          </a:solidFill>
                          <a:effectLst/>
                          <a:latin typeface="Freestyle Script" pitchFamily="66" charset="0"/>
                          <a:ea typeface="Calibri"/>
                          <a:cs typeface="Times New Roman"/>
                        </a:rPr>
                        <a:t>12h-13h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de quart.</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71367">
                <a:tc gridSpan="2">
                  <a:txBody>
                    <a:bodyPr/>
                    <a:lstStyle/>
                    <a:p>
                      <a:pPr algn="r">
                        <a:lnSpc>
                          <a:spcPct val="115000"/>
                        </a:lnSpc>
                        <a:spcAft>
                          <a:spcPts val="0"/>
                        </a:spcAft>
                      </a:pPr>
                      <a:r>
                        <a:rPr lang="fr-FR" sz="2000" b="1" u="none" dirty="0">
                          <a:solidFill>
                            <a:schemeClr val="tx2">
                              <a:lumMod val="40000"/>
                              <a:lumOff val="60000"/>
                            </a:schemeClr>
                          </a:solidFill>
                          <a:effectLst/>
                          <a:latin typeface="Freestyle Script" pitchFamily="66" charset="0"/>
                          <a:ea typeface="Calibri"/>
                          <a:cs typeface="Times New Roman"/>
                        </a:rPr>
                        <a:t>13h-14h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de quart.</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71367">
                <a:tc gridSpan="2">
                  <a:txBody>
                    <a:bodyPr/>
                    <a:lstStyle/>
                    <a:p>
                      <a:pPr algn="r">
                        <a:lnSpc>
                          <a:spcPct val="115000"/>
                        </a:lnSpc>
                        <a:spcAft>
                          <a:spcPts val="0"/>
                        </a:spcAft>
                      </a:pPr>
                      <a:r>
                        <a:rPr lang="fr-FR" sz="2000" b="1" u="none" dirty="0">
                          <a:solidFill>
                            <a:schemeClr val="tx2">
                              <a:lumMod val="40000"/>
                              <a:lumOff val="60000"/>
                            </a:schemeClr>
                          </a:solidFill>
                          <a:effectLst/>
                          <a:latin typeface="Freestyle Script" pitchFamily="66" charset="0"/>
                          <a:ea typeface="Calibri"/>
                          <a:cs typeface="Times New Roman"/>
                        </a:rPr>
                        <a:t>14h-15h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de quart.</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71367">
                <a:tc gridSpan="2">
                  <a:txBody>
                    <a:bodyPr/>
                    <a:lstStyle/>
                    <a:p>
                      <a:pPr algn="r">
                        <a:lnSpc>
                          <a:spcPct val="115000"/>
                        </a:lnSpc>
                        <a:spcAft>
                          <a:spcPts val="0"/>
                        </a:spcAft>
                      </a:pPr>
                      <a:r>
                        <a:rPr lang="fr-FR" sz="2000" b="1" u="none" dirty="0">
                          <a:solidFill>
                            <a:schemeClr val="tx2">
                              <a:lumMod val="40000"/>
                              <a:lumOff val="60000"/>
                            </a:schemeClr>
                          </a:solidFill>
                          <a:effectLst/>
                          <a:latin typeface="Freestyle Script" pitchFamily="66" charset="0"/>
                          <a:ea typeface="Calibri"/>
                          <a:cs typeface="Times New Roman"/>
                        </a:rPr>
                        <a:t>15h-16h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bichonnais le moteur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71367">
                <a:tc gridSpan="2">
                  <a:txBody>
                    <a:bodyPr/>
                    <a:lstStyle/>
                    <a:p>
                      <a:pPr algn="r">
                        <a:lnSpc>
                          <a:spcPct val="115000"/>
                        </a:lnSpc>
                        <a:spcAft>
                          <a:spcPts val="0"/>
                        </a:spcAft>
                      </a:pPr>
                      <a:r>
                        <a:rPr lang="fr-FR" sz="2000" b="1" u="none" dirty="0">
                          <a:solidFill>
                            <a:schemeClr val="tx2">
                              <a:lumMod val="40000"/>
                              <a:lumOff val="60000"/>
                            </a:schemeClr>
                          </a:solidFill>
                          <a:effectLst/>
                          <a:latin typeface="Freestyle Script" pitchFamily="66" charset="0"/>
                          <a:ea typeface="Calibri"/>
                          <a:cs typeface="Times New Roman"/>
                        </a:rPr>
                        <a:t>16h-17h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71367">
                <a:tc gridSpan="2">
                  <a:txBody>
                    <a:bodyPr/>
                    <a:lstStyle/>
                    <a:p>
                      <a:pPr algn="r">
                        <a:lnSpc>
                          <a:spcPct val="115000"/>
                        </a:lnSpc>
                        <a:spcAft>
                          <a:spcPts val="0"/>
                        </a:spcAft>
                      </a:pPr>
                      <a:r>
                        <a:rPr lang="fr-FR" sz="2000" b="1" u="none" dirty="0">
                          <a:solidFill>
                            <a:schemeClr val="tx2">
                              <a:lumMod val="40000"/>
                              <a:lumOff val="60000"/>
                            </a:schemeClr>
                          </a:solidFill>
                          <a:effectLst/>
                          <a:latin typeface="Freestyle Script" pitchFamily="66" charset="0"/>
                          <a:ea typeface="Calibri"/>
                          <a:cs typeface="Times New Roman"/>
                        </a:rPr>
                        <a:t>17h-18h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71367">
                <a:tc gridSpan="2">
                  <a:txBody>
                    <a:bodyPr/>
                    <a:lstStyle/>
                    <a:p>
                      <a:pPr algn="r">
                        <a:lnSpc>
                          <a:spcPct val="115000"/>
                        </a:lnSpc>
                        <a:spcAft>
                          <a:spcPts val="0"/>
                        </a:spcAft>
                      </a:pPr>
                      <a:r>
                        <a:rPr lang="fr-FR" sz="2000" b="1" u="none" dirty="0">
                          <a:solidFill>
                            <a:schemeClr val="tx2">
                              <a:lumMod val="40000"/>
                              <a:lumOff val="60000"/>
                            </a:schemeClr>
                          </a:solidFill>
                          <a:effectLst/>
                          <a:latin typeface="Freestyle Script" pitchFamily="66" charset="0"/>
                          <a:ea typeface="Calibri"/>
                          <a:cs typeface="Times New Roman"/>
                        </a:rPr>
                        <a:t>18h-19h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bichonnais le moteur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71367">
                <a:tc gridSpan="2">
                  <a:txBody>
                    <a:bodyPr/>
                    <a:lstStyle/>
                    <a:p>
                      <a:pPr algn="r">
                        <a:lnSpc>
                          <a:spcPct val="115000"/>
                        </a:lnSpc>
                        <a:spcAft>
                          <a:spcPts val="0"/>
                        </a:spcAft>
                      </a:pPr>
                      <a:r>
                        <a:rPr lang="fr-FR" sz="2000" b="1" u="none" dirty="0">
                          <a:solidFill>
                            <a:schemeClr val="tx2">
                              <a:lumMod val="40000"/>
                              <a:lumOff val="60000"/>
                            </a:schemeClr>
                          </a:solidFill>
                          <a:effectLst/>
                          <a:latin typeface="Freestyle Script" pitchFamily="66" charset="0"/>
                          <a:ea typeface="Calibri"/>
                          <a:cs typeface="Times New Roman"/>
                        </a:rPr>
                        <a:t>19h-20h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bichonnais le moteur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71367">
                <a:tc gridSpan="2">
                  <a:txBody>
                    <a:bodyPr/>
                    <a:lstStyle/>
                    <a:p>
                      <a:pPr algn="r">
                        <a:lnSpc>
                          <a:spcPct val="115000"/>
                        </a:lnSpc>
                        <a:spcAft>
                          <a:spcPts val="0"/>
                        </a:spcAft>
                      </a:pPr>
                      <a:r>
                        <a:rPr lang="fr-FR" sz="2000" b="1" u="none" dirty="0">
                          <a:solidFill>
                            <a:schemeClr val="tx2">
                              <a:lumMod val="40000"/>
                              <a:lumOff val="60000"/>
                            </a:schemeClr>
                          </a:solidFill>
                          <a:effectLst/>
                          <a:latin typeface="Freestyle Script" pitchFamily="66" charset="0"/>
                          <a:ea typeface="Calibri"/>
                          <a:cs typeface="Times New Roman"/>
                        </a:rPr>
                        <a:t>20h-21h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de quart.</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71367">
                <a:tc gridSpan="2">
                  <a:txBody>
                    <a:bodyPr/>
                    <a:lstStyle/>
                    <a:p>
                      <a:pPr algn="r">
                        <a:lnSpc>
                          <a:spcPct val="115000"/>
                        </a:lnSpc>
                        <a:spcAft>
                          <a:spcPts val="0"/>
                        </a:spcAft>
                      </a:pPr>
                      <a:r>
                        <a:rPr lang="fr-FR" sz="2000" b="1" u="none" dirty="0">
                          <a:solidFill>
                            <a:schemeClr val="tx2">
                              <a:lumMod val="40000"/>
                              <a:lumOff val="60000"/>
                            </a:schemeClr>
                          </a:solidFill>
                          <a:effectLst/>
                          <a:latin typeface="Freestyle Script" pitchFamily="66" charset="0"/>
                          <a:ea typeface="Calibri"/>
                          <a:cs typeface="Times New Roman"/>
                        </a:rPr>
                        <a:t>21h-22h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bichonnais le moteur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43374">
                <a:tc gridSpan="2">
                  <a:txBody>
                    <a:bodyPr/>
                    <a:lstStyle/>
                    <a:p>
                      <a:pPr algn="r">
                        <a:lnSpc>
                          <a:spcPct val="115000"/>
                        </a:lnSpc>
                        <a:spcAft>
                          <a:spcPts val="0"/>
                        </a:spcAft>
                      </a:pPr>
                      <a:r>
                        <a:rPr lang="fr-FR" sz="2000" b="1" u="none" dirty="0" smtClean="0">
                          <a:solidFill>
                            <a:schemeClr val="tx2">
                              <a:lumMod val="40000"/>
                              <a:lumOff val="60000"/>
                            </a:schemeClr>
                          </a:solidFill>
                          <a:effectLst/>
                          <a:latin typeface="Freestyle Script" pitchFamily="66" charset="0"/>
                          <a:ea typeface="Calibri"/>
                          <a:cs typeface="Times New Roman"/>
                        </a:rPr>
                        <a:t>22h-23h</a:t>
                      </a:r>
                      <a:endParaRPr lang="fr-FR" sz="2000" b="1" u="none" dirty="0">
                        <a:solidFill>
                          <a:schemeClr val="tx2">
                            <a:lumMod val="40000"/>
                            <a:lumOff val="60000"/>
                          </a:schemeClr>
                        </a:solidFill>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pt-B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endPar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anton.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404664"/>
          <a:ext cx="8928992" cy="6336709"/>
        </p:xfrm>
        <a:graphic>
          <a:graphicData uri="http://schemas.openxmlformats.org/drawingml/2006/table">
            <a:tbl>
              <a:tblPr/>
              <a:tblGrid>
                <a:gridCol w="2052228"/>
                <a:gridCol w="1116124"/>
                <a:gridCol w="936104"/>
                <a:gridCol w="4824536"/>
              </a:tblGrid>
              <a:tr h="1368152">
                <a:tc gridSpan="4">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rPr>
                        <a:t>VOTRE EMPLOI DU TEMPS...</a:t>
                      </a:r>
                      <a:endParaRPr lang="fr-FR" sz="2800"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ndParaRP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hMerge="1">
                  <a:txBody>
                    <a:bodyPr/>
                    <a:lstStyle/>
                    <a:p>
                      <a:pPr marL="0" marR="0" indent="0" algn="l" defTabSz="914400" rtl="0" eaLnBrk="1" fontAlgn="auto" latinLnBrk="0" hangingPunct="1">
                        <a:lnSpc>
                          <a:spcPct val="115000"/>
                        </a:lnSpc>
                        <a:spcBef>
                          <a:spcPts val="0"/>
                        </a:spcBef>
                        <a:spcAft>
                          <a:spcPts val="0"/>
                        </a:spcAft>
                        <a:buClrTx/>
                        <a:buSzTx/>
                        <a:buFontTx/>
                        <a:buNone/>
                        <a:tabLst/>
                        <a:defRPr/>
                      </a:pPr>
                      <a:endParaRPr lang="fr-FR" sz="200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tr>
              <a:tr h="451687">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22h-23h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pt-BR" sz="200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endParaRPr lang="fr-FR" sz="200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51687">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23h-24h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51687">
                <a:tc gridSpan="2">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Le </a:t>
                      </a:r>
                      <a:r>
                        <a:rPr lang="fr-FR" sz="2000" b="1"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a:t>
                      </a:r>
                      <a:r>
                        <a:rPr lang="fr-FR" sz="2000" b="1" baseline="30000"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er</a:t>
                      </a:r>
                      <a:endPar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24h-01h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pt-B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51687">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01h-02h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51687">
                <a:tc gridSpan="3">
                  <a:txBody>
                    <a:bodyPr/>
                    <a:lstStyle/>
                    <a:p>
                      <a:pPr algn="r">
                        <a:lnSpc>
                          <a:spcPct val="100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02h-03h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de quart</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r>
                        <a:rPr lang="pt-B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J’étais avec Sue.</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51687">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03h-04h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pt-B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de quart</a:t>
                      </a:r>
                      <a:r>
                        <a:rPr lang="pt-B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pt-B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J’étais avec Sue.</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51687">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04h-05h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de quart.</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51687">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05h-06h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aperçu le caisson étanche dans le bassin.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51687">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06h-07h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51687">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07h-08h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a repêché le corps de Juste.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51687">
                <a:tc>
                  <a:txBody>
                    <a:bodyPr/>
                    <a:lstStyle/>
                    <a:p>
                      <a:pPr algn="l">
                        <a:lnSpc>
                          <a:spcPct val="115000"/>
                        </a:lnSpc>
                        <a:spcAft>
                          <a:spcPts val="0"/>
                        </a:spcAft>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Donner/Soudoyer/Tabasser</a:t>
                      </a:r>
                      <a:endPar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gridSpan="2">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08h-09h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un verre au bar.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cadretitre.jpg"/>
          <p:cNvPicPr>
            <a:picLocks noChangeAspect="1"/>
          </p:cNvPicPr>
          <p:nvPr/>
        </p:nvPicPr>
        <p:blipFill>
          <a:blip r:embed="rId2" cstate="print"/>
          <a:stretch>
            <a:fillRect/>
          </a:stretch>
        </p:blipFill>
        <p:spPr>
          <a:xfrm>
            <a:off x="0" y="0"/>
            <a:ext cx="9144000" cy="6858000"/>
          </a:xfrm>
          <a:prstGeom prst="rect">
            <a:avLst/>
          </a:prstGeom>
        </p:spPr>
      </p:pic>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EMPLOI DU TEMPS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10" name="ZoneTexte 9"/>
          <p:cNvSpPr txBox="1"/>
          <p:nvPr/>
        </p:nvSpPr>
        <p:spPr>
          <a:xfrm>
            <a:off x="7812360" y="0"/>
            <a:ext cx="133164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31/01</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graphicFrame>
        <p:nvGraphicFramePr>
          <p:cNvPr id="6" name="Tableau 5"/>
          <p:cNvGraphicFramePr>
            <a:graphicFrameLocks noGrp="1"/>
          </p:cNvGraphicFramePr>
          <p:nvPr/>
        </p:nvGraphicFramePr>
        <p:xfrm>
          <a:off x="107504" y="404664"/>
          <a:ext cx="8928991" cy="6344700"/>
        </p:xfrm>
        <a:graphic>
          <a:graphicData uri="http://schemas.openxmlformats.org/drawingml/2006/table">
            <a:tbl>
              <a:tblPr/>
              <a:tblGrid>
                <a:gridCol w="611560"/>
                <a:gridCol w="924159"/>
                <a:gridCol w="924159"/>
                <a:gridCol w="924159"/>
                <a:gridCol w="924159"/>
                <a:gridCol w="924159"/>
                <a:gridCol w="924159"/>
                <a:gridCol w="924159"/>
                <a:gridCol w="924159"/>
                <a:gridCol w="924159"/>
              </a:tblGrid>
              <a:tr h="317235">
                <a:tc>
                  <a:txBody>
                    <a:bodyPr/>
                    <a:lstStyle/>
                    <a:p>
                      <a:pPr algn="ctr">
                        <a:lnSpc>
                          <a:spcPct val="115000"/>
                        </a:lnSpc>
                        <a:spcAft>
                          <a:spcPts val="0"/>
                        </a:spcAft>
                      </a:pPr>
                      <a:r>
                        <a:rPr lang="fr-FR" sz="1400" b="1" dirty="0" smtClean="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H</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38100" cap="flat" cmpd="sng" algn="ctr">
                      <a:solidFill>
                        <a:srgbClr val="C00000"/>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bg2">
                            <a:lumMod val="25000"/>
                            <a:shade val="30000"/>
                            <a:satMod val="115000"/>
                          </a:schemeClr>
                        </a:gs>
                        <a:gs pos="50000">
                          <a:schemeClr val="bg2">
                            <a:lumMod val="25000"/>
                            <a:shade val="67500"/>
                            <a:satMod val="115000"/>
                          </a:schemeClr>
                        </a:gs>
                        <a:gs pos="100000">
                          <a:schemeClr val="bg2">
                            <a:lumMod val="25000"/>
                            <a:shade val="100000"/>
                            <a:satMod val="115000"/>
                          </a:scheme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ANITA</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bg2">
                            <a:lumMod val="25000"/>
                            <a:shade val="30000"/>
                            <a:satMod val="115000"/>
                          </a:schemeClr>
                        </a:gs>
                        <a:gs pos="50000">
                          <a:schemeClr val="bg2">
                            <a:lumMod val="25000"/>
                            <a:shade val="67500"/>
                            <a:satMod val="115000"/>
                          </a:schemeClr>
                        </a:gs>
                        <a:gs pos="100000">
                          <a:schemeClr val="bg2">
                            <a:lumMod val="25000"/>
                            <a:shade val="100000"/>
                            <a:satMod val="115000"/>
                          </a:scheme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ANTON</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bg2">
                            <a:lumMod val="25000"/>
                            <a:shade val="30000"/>
                            <a:satMod val="115000"/>
                          </a:schemeClr>
                        </a:gs>
                        <a:gs pos="50000">
                          <a:schemeClr val="bg2">
                            <a:lumMod val="25000"/>
                            <a:shade val="67500"/>
                            <a:satMod val="115000"/>
                          </a:schemeClr>
                        </a:gs>
                        <a:gs pos="100000">
                          <a:schemeClr val="bg2">
                            <a:lumMod val="25000"/>
                            <a:shade val="100000"/>
                            <a:satMod val="115000"/>
                          </a:scheme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BOB</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bg2">
                            <a:lumMod val="25000"/>
                            <a:shade val="30000"/>
                            <a:satMod val="115000"/>
                          </a:schemeClr>
                        </a:gs>
                        <a:gs pos="50000">
                          <a:schemeClr val="bg2">
                            <a:lumMod val="25000"/>
                            <a:shade val="67500"/>
                            <a:satMod val="115000"/>
                          </a:schemeClr>
                        </a:gs>
                        <a:gs pos="100000">
                          <a:schemeClr val="bg2">
                            <a:lumMod val="25000"/>
                            <a:shade val="100000"/>
                            <a:satMod val="115000"/>
                          </a:scheme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BRUCE</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bg2">
                            <a:lumMod val="25000"/>
                            <a:shade val="30000"/>
                            <a:satMod val="115000"/>
                          </a:schemeClr>
                        </a:gs>
                        <a:gs pos="50000">
                          <a:schemeClr val="bg2">
                            <a:lumMod val="25000"/>
                            <a:shade val="67500"/>
                            <a:satMod val="115000"/>
                          </a:schemeClr>
                        </a:gs>
                        <a:gs pos="100000">
                          <a:schemeClr val="bg2">
                            <a:lumMod val="25000"/>
                            <a:shade val="100000"/>
                            <a:satMod val="115000"/>
                          </a:scheme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CHRIS</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bg2">
                            <a:lumMod val="25000"/>
                            <a:shade val="30000"/>
                            <a:satMod val="115000"/>
                          </a:schemeClr>
                        </a:gs>
                        <a:gs pos="50000">
                          <a:schemeClr val="bg2">
                            <a:lumMod val="25000"/>
                            <a:shade val="67500"/>
                            <a:satMod val="115000"/>
                          </a:schemeClr>
                        </a:gs>
                        <a:gs pos="100000">
                          <a:schemeClr val="bg2">
                            <a:lumMod val="25000"/>
                            <a:shade val="100000"/>
                            <a:satMod val="115000"/>
                          </a:scheme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JUSTE</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bg2">
                            <a:lumMod val="25000"/>
                            <a:shade val="30000"/>
                            <a:satMod val="115000"/>
                          </a:schemeClr>
                        </a:gs>
                        <a:gs pos="50000">
                          <a:schemeClr val="bg2">
                            <a:lumMod val="25000"/>
                            <a:shade val="67500"/>
                            <a:satMod val="115000"/>
                          </a:schemeClr>
                        </a:gs>
                        <a:gs pos="100000">
                          <a:schemeClr val="bg2">
                            <a:lumMod val="25000"/>
                            <a:shade val="100000"/>
                            <a:satMod val="115000"/>
                          </a:scheme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MAGUY</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bg2">
                            <a:lumMod val="25000"/>
                            <a:shade val="30000"/>
                            <a:satMod val="115000"/>
                          </a:schemeClr>
                        </a:gs>
                        <a:gs pos="50000">
                          <a:schemeClr val="bg2">
                            <a:lumMod val="25000"/>
                            <a:shade val="67500"/>
                            <a:satMod val="115000"/>
                          </a:schemeClr>
                        </a:gs>
                        <a:gs pos="100000">
                          <a:schemeClr val="bg2">
                            <a:lumMod val="25000"/>
                            <a:shade val="100000"/>
                            <a:satMod val="115000"/>
                          </a:scheme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ROY</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28575" cap="flat" cmpd="sng" algn="ctr">
                      <a:solidFill>
                        <a:srgbClr val="9A8B7A"/>
                      </a:solidFill>
                      <a:prstDash val="solid"/>
                      <a:round/>
                      <a:headEnd type="none" w="med" len="med"/>
                      <a:tailEnd type="none" w="med" len="med"/>
                    </a:lnL>
                    <a:lnR w="38100" cap="flat" cmpd="sng" algn="ctr">
                      <a:solidFill>
                        <a:schemeClr val="bg2">
                          <a:lumMod val="50000"/>
                        </a:schemeClr>
                      </a:solidFill>
                      <a:prstDash val="solid"/>
                      <a:round/>
                      <a:headEnd type="none" w="med" len="med"/>
                      <a:tailEnd type="none" w="med" len="med"/>
                    </a:lnR>
                    <a:lnT w="3810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bg2">
                            <a:lumMod val="25000"/>
                            <a:shade val="30000"/>
                            <a:satMod val="115000"/>
                          </a:schemeClr>
                        </a:gs>
                        <a:gs pos="50000">
                          <a:schemeClr val="bg2">
                            <a:lumMod val="25000"/>
                            <a:shade val="67500"/>
                            <a:satMod val="115000"/>
                          </a:schemeClr>
                        </a:gs>
                        <a:gs pos="100000">
                          <a:schemeClr val="bg2">
                            <a:lumMod val="25000"/>
                            <a:shade val="100000"/>
                            <a:satMod val="115000"/>
                          </a:scheme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SUE</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38100" cap="flat" cmpd="sng" algn="ctr">
                      <a:solidFill>
                        <a:schemeClr val="bg2">
                          <a:lumMod val="50000"/>
                        </a:schemeClr>
                      </a:solidFill>
                      <a:prstDash val="solid"/>
                      <a:round/>
                      <a:headEnd type="none" w="med" len="med"/>
                      <a:tailEnd type="none" w="med" len="med"/>
                    </a:lnL>
                    <a:lnR w="38100" cap="flat" cmpd="sng" algn="ctr">
                      <a:solidFill>
                        <a:schemeClr val="bg2">
                          <a:lumMod val="50000"/>
                        </a:schemeClr>
                      </a:solidFill>
                      <a:prstDash val="solid"/>
                      <a:round/>
                      <a:headEnd type="none" w="med" len="med"/>
                      <a:tailEnd type="none" w="med" len="med"/>
                    </a:lnR>
                    <a:lnT w="38100" cap="flat" cmpd="sng" algn="ctr">
                      <a:solidFill>
                        <a:schemeClr val="bg2">
                          <a:lumMod val="50000"/>
                        </a:schemeClr>
                      </a:solidFill>
                      <a:prstDash val="solid"/>
                      <a:round/>
                      <a:headEnd type="none" w="med" len="med"/>
                      <a:tailEnd type="none" w="med" len="med"/>
                    </a:lnT>
                    <a:lnB w="381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bg2">
                            <a:lumMod val="25000"/>
                            <a:shade val="30000"/>
                            <a:satMod val="115000"/>
                          </a:schemeClr>
                        </a:gs>
                        <a:gs pos="50000">
                          <a:schemeClr val="bg2">
                            <a:lumMod val="25000"/>
                            <a:shade val="67500"/>
                            <a:satMod val="115000"/>
                          </a:schemeClr>
                        </a:gs>
                        <a:gs pos="100000">
                          <a:schemeClr val="bg2">
                            <a:lumMod val="25000"/>
                            <a:shade val="100000"/>
                            <a:satMod val="115000"/>
                          </a:schemeClr>
                        </a:gs>
                      </a:gsLst>
                      <a:path path="circle">
                        <a:fillToRect l="50000" t="50000" r="50000" b="50000"/>
                      </a:path>
                      <a:tileRect/>
                    </a:gradFill>
                  </a:tcPr>
                </a:tc>
              </a:tr>
              <a:tr h="317235">
                <a:tc>
                  <a:txBody>
                    <a:bodyPr/>
                    <a:lstStyle/>
                    <a:p>
                      <a:pPr algn="ctr">
                        <a:lnSpc>
                          <a:spcPct val="115000"/>
                        </a:lnSpc>
                        <a:spcAft>
                          <a:spcPts val="0"/>
                        </a:spcAft>
                      </a:pPr>
                      <a:r>
                        <a:rPr lang="fr-FR" sz="1800" b="1" dirty="0" smtClean="0">
                          <a:solidFill>
                            <a:schemeClr val="bg2">
                              <a:lumMod val="25000"/>
                            </a:schemeClr>
                          </a:solidFill>
                          <a:effectLst/>
                          <a:latin typeface="Freestyle Script" pitchFamily="66" charset="0"/>
                          <a:ea typeface="Calibri"/>
                          <a:cs typeface="Times New Roman"/>
                        </a:rPr>
                        <a:t>10:00</a:t>
                      </a:r>
                      <a:r>
                        <a:rPr lang="fr-FR" sz="1800" b="1" baseline="0" dirty="0" smtClean="0">
                          <a:solidFill>
                            <a:schemeClr val="bg2">
                              <a:lumMod val="25000"/>
                            </a:schemeClr>
                          </a:solidFill>
                          <a:effectLst/>
                          <a:latin typeface="Freestyle Script" pitchFamily="66" charset="0"/>
                          <a:ea typeface="Calibri"/>
                          <a:cs typeface="Times New Roman"/>
                        </a:rPr>
                        <a:t> </a:t>
                      </a:r>
                      <a:endParaRPr lang="fr-FR" sz="1800" dirty="0">
                        <a:solidFill>
                          <a:schemeClr val="bg2">
                            <a:lumMod val="25000"/>
                          </a:schemeClr>
                        </a:solidFill>
                        <a:effectLst/>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38100" cap="flat" cmpd="sng" algn="ctr">
                      <a:solidFill>
                        <a:srgbClr val="9A8B7A"/>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ANITA</a:t>
                      </a: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C8BDB2"/>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ANTON</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BOB</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EMBARC</a:t>
                      </a:r>
                      <a:endParaRPr lang="fr-FR" sz="1400" b="1"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CHRIS</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PLAGE NORD</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MAGUY</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ROY</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SUE</a:t>
                      </a:r>
                    </a:p>
                  </a:txBody>
                  <a:tcPr marL="42371" marR="42371" marT="0" marB="0" anchor="ctr">
                    <a:lnL w="28575" cap="flat" cmpd="sng" algn="ctr">
                      <a:solidFill>
                        <a:srgbClr val="9A8B7A"/>
                      </a:solidFill>
                      <a:prstDash val="solid"/>
                      <a:round/>
                      <a:headEnd type="none" w="med" len="med"/>
                      <a:tailEnd type="none" w="med" len="med"/>
                    </a:lnL>
                    <a:lnR w="38100" cap="flat" cmpd="sng" algn="ctr">
                      <a:solidFill>
                        <a:schemeClr val="bg2">
                          <a:lumMod val="50000"/>
                        </a:schemeClr>
                      </a:solidFill>
                      <a:prstDash val="solid"/>
                      <a:round/>
                      <a:headEnd type="none" w="med" len="med"/>
                      <a:tailEnd type="none" w="med" len="med"/>
                    </a:lnR>
                    <a:lnT w="38100"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r>
              <a:tr h="317235">
                <a:tc>
                  <a:txBody>
                    <a:bodyPr/>
                    <a:lstStyle/>
                    <a:p>
                      <a:pPr algn="ctr">
                        <a:lnSpc>
                          <a:spcPct val="115000"/>
                        </a:lnSpc>
                        <a:spcAft>
                          <a:spcPts val="0"/>
                        </a:spcAft>
                      </a:pPr>
                      <a:r>
                        <a:rPr lang="fr-FR" sz="1800" dirty="0" smtClean="0">
                          <a:solidFill>
                            <a:schemeClr val="bg2">
                              <a:lumMod val="25000"/>
                            </a:schemeClr>
                          </a:solidFill>
                          <a:effectLst/>
                          <a:latin typeface="Freestyle Script" pitchFamily="66" charset="0"/>
                          <a:ea typeface="Calibri"/>
                          <a:cs typeface="Times New Roman"/>
                        </a:rPr>
                        <a:t>10:30</a:t>
                      </a:r>
                      <a:r>
                        <a:rPr lang="fr-FR" sz="1800" baseline="0" dirty="0" smtClean="0">
                          <a:solidFill>
                            <a:schemeClr val="bg2">
                              <a:lumMod val="25000"/>
                            </a:schemeClr>
                          </a:solidFill>
                          <a:effectLst/>
                          <a:latin typeface="Freestyle Script" pitchFamily="66" charset="0"/>
                          <a:ea typeface="Calibri"/>
                          <a:cs typeface="Times New Roman"/>
                        </a:rPr>
                        <a:t> </a:t>
                      </a:r>
                      <a:endParaRPr lang="fr-FR" sz="1800" dirty="0">
                        <a:solidFill>
                          <a:schemeClr val="bg2">
                            <a:lumMod val="25000"/>
                          </a:schemeClr>
                        </a:solidFill>
                        <a:effectLst/>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DVT MAGUY</a:t>
                      </a: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ANTON</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BOB</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bg2">
                              <a:lumMod val="25000"/>
                            </a:schemeClr>
                          </a:solidFill>
                          <a:latin typeface="Freestyle Script" pitchFamily="66" charset="0"/>
                          <a:ea typeface="Calibri"/>
                          <a:cs typeface="Times New Roman"/>
                        </a:rPr>
                        <a:t>EMBARC</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CHRIS</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PLAGE NORD</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SALON</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ROY</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DVT MAGUY</a:t>
                      </a:r>
                    </a:p>
                  </a:txBody>
                  <a:tcPr marL="42371" marR="42371" marT="0" marB="0" anchor="ctr">
                    <a:lnL w="28575" cap="flat" cmpd="sng" algn="ctr">
                      <a:solidFill>
                        <a:srgbClr val="9A8B7A"/>
                      </a:solidFill>
                      <a:prstDash val="solid"/>
                      <a:round/>
                      <a:headEnd type="none" w="med" len="med"/>
                      <a:tailEnd type="none" w="med" len="med"/>
                    </a:lnL>
                    <a:lnR w="38100"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17235">
                <a:tc>
                  <a:txBody>
                    <a:bodyPr/>
                    <a:lstStyle/>
                    <a:p>
                      <a:pPr algn="ctr">
                        <a:lnSpc>
                          <a:spcPct val="115000"/>
                        </a:lnSpc>
                        <a:spcAft>
                          <a:spcPts val="0"/>
                        </a:spcAft>
                      </a:pPr>
                      <a:r>
                        <a:rPr lang="fr-FR" sz="1800" b="1" dirty="0" smtClean="0">
                          <a:solidFill>
                            <a:schemeClr val="bg2">
                              <a:lumMod val="25000"/>
                            </a:schemeClr>
                          </a:solidFill>
                          <a:effectLst/>
                          <a:latin typeface="Freestyle Script" pitchFamily="66" charset="0"/>
                          <a:ea typeface="Calibri"/>
                          <a:cs typeface="Times New Roman"/>
                        </a:rPr>
                        <a:t>11:00 </a:t>
                      </a:r>
                      <a:endParaRPr lang="fr-FR" sz="1800" dirty="0">
                        <a:solidFill>
                          <a:schemeClr val="bg2">
                            <a:lumMod val="25000"/>
                          </a:schemeClr>
                        </a:solidFill>
                        <a:effectLst/>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BAR</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ANTON</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BASSIN</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PLAGE SUD</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CHRIS</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PLAGE NORD</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BAR</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EMBARC</a:t>
                      </a:r>
                      <a:endParaRPr lang="fr-FR" sz="1400" b="1"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SALON</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38100"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r>
              <a:tr h="317235">
                <a:tc>
                  <a:txBody>
                    <a:bodyPr/>
                    <a:lstStyle/>
                    <a:p>
                      <a:pPr algn="ctr">
                        <a:lnSpc>
                          <a:spcPct val="115000"/>
                        </a:lnSpc>
                        <a:spcAft>
                          <a:spcPts val="0"/>
                        </a:spcAft>
                      </a:pPr>
                      <a:r>
                        <a:rPr lang="fr-FR" sz="1800" dirty="0" smtClean="0">
                          <a:solidFill>
                            <a:schemeClr val="bg2">
                              <a:lumMod val="25000"/>
                            </a:schemeClr>
                          </a:solidFill>
                          <a:effectLst/>
                          <a:latin typeface="Freestyle Script" pitchFamily="66" charset="0"/>
                          <a:ea typeface="Calibri"/>
                          <a:cs typeface="Times New Roman"/>
                        </a:rPr>
                        <a:t>11:30</a:t>
                      </a:r>
                      <a:endParaRPr lang="fr-FR" sz="1800" dirty="0">
                        <a:solidFill>
                          <a:schemeClr val="bg2">
                            <a:lumMod val="25000"/>
                          </a:schemeClr>
                        </a:solidFill>
                        <a:effectLst/>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bg2">
                              <a:lumMod val="25000"/>
                            </a:schemeClr>
                          </a:solidFill>
                          <a:latin typeface="Freestyle Script" pitchFamily="66" charset="0"/>
                          <a:ea typeface="Calibri"/>
                          <a:cs typeface="Times New Roman"/>
                        </a:rPr>
                        <a:t>BAR</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bg2">
                              <a:lumMod val="25000"/>
                            </a:schemeClr>
                          </a:solidFill>
                          <a:latin typeface="Freestyle Script" pitchFamily="66" charset="0"/>
                          <a:ea typeface="Calibri"/>
                          <a:cs typeface="Times New Roman"/>
                        </a:rPr>
                        <a:t>EMBARC</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DVT MAGUY</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PLAGE SUD</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CHRIS</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PLAGE NORD</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MAGUY</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bg2">
                              <a:lumMod val="25000"/>
                            </a:schemeClr>
                          </a:solidFill>
                          <a:latin typeface="Freestyle Script" pitchFamily="66" charset="0"/>
                          <a:ea typeface="Calibri"/>
                          <a:cs typeface="Times New Roman"/>
                        </a:rPr>
                        <a:t>EMBARC</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bg2">
                              <a:lumMod val="25000"/>
                            </a:schemeClr>
                          </a:solidFill>
                          <a:latin typeface="Freestyle Script" pitchFamily="66" charset="0"/>
                          <a:ea typeface="Calibri"/>
                          <a:cs typeface="Times New Roman"/>
                        </a:rPr>
                        <a:t>BAR</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38100"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17235">
                <a:tc>
                  <a:txBody>
                    <a:bodyPr/>
                    <a:lstStyle/>
                    <a:p>
                      <a:pPr algn="ctr">
                        <a:lnSpc>
                          <a:spcPct val="115000"/>
                        </a:lnSpc>
                        <a:spcAft>
                          <a:spcPts val="0"/>
                        </a:spcAft>
                      </a:pPr>
                      <a:r>
                        <a:rPr lang="fr-FR" sz="1800" b="1" dirty="0" smtClean="0">
                          <a:solidFill>
                            <a:schemeClr val="bg2">
                              <a:lumMod val="25000"/>
                            </a:schemeClr>
                          </a:solidFill>
                          <a:effectLst/>
                          <a:latin typeface="Freestyle Script" pitchFamily="66" charset="0"/>
                          <a:ea typeface="Calibri"/>
                          <a:cs typeface="Times New Roman"/>
                        </a:rPr>
                        <a:t>12:00</a:t>
                      </a:r>
                      <a:endParaRPr lang="fr-FR" sz="1800" dirty="0">
                        <a:solidFill>
                          <a:schemeClr val="bg2">
                            <a:lumMod val="25000"/>
                          </a:schemeClr>
                        </a:solidFill>
                        <a:effectLst/>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ANITA</a:t>
                      </a: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EMBARC</a:t>
                      </a:r>
                      <a:endParaRPr lang="fr-FR" sz="1400" b="1"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EMBARC</a:t>
                      </a:r>
                      <a:endParaRPr lang="fr-FR" sz="1400" b="1"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1400" b="1" dirty="0" smtClean="0">
                          <a:solidFill>
                            <a:schemeClr val="bg2">
                              <a:lumMod val="25000"/>
                            </a:schemeClr>
                          </a:solidFill>
                          <a:latin typeface="Freestyle Script" pitchFamily="66" charset="0"/>
                          <a:ea typeface="Calibri"/>
                          <a:cs typeface="Times New Roman"/>
                        </a:rPr>
                        <a:t>EMBARC</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1400" b="1" dirty="0" smtClean="0">
                          <a:solidFill>
                            <a:schemeClr val="bg2">
                              <a:lumMod val="25000"/>
                            </a:schemeClr>
                          </a:solidFill>
                          <a:latin typeface="Freestyle Script" pitchFamily="66" charset="0"/>
                          <a:ea typeface="Calibri"/>
                          <a:cs typeface="Times New Roman"/>
                        </a:rPr>
                        <a:t>EMBARC</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SALON</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MAGUY</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EMBARC</a:t>
                      </a:r>
                      <a:endParaRPr lang="fr-FR" sz="1400" b="1"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SUE</a:t>
                      </a:r>
                    </a:p>
                  </a:txBody>
                  <a:tcPr marL="42371" marR="42371" marT="0" marB="0" anchor="ctr">
                    <a:lnL w="28575" cap="flat" cmpd="sng" algn="ctr">
                      <a:solidFill>
                        <a:srgbClr val="9A8B7A"/>
                      </a:solidFill>
                      <a:prstDash val="solid"/>
                      <a:round/>
                      <a:headEnd type="none" w="med" len="med"/>
                      <a:tailEnd type="none" w="med" len="med"/>
                    </a:lnL>
                    <a:lnR w="38100"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r>
              <a:tr h="317235">
                <a:tc>
                  <a:txBody>
                    <a:bodyPr/>
                    <a:lstStyle/>
                    <a:p>
                      <a:pPr algn="ctr">
                        <a:lnSpc>
                          <a:spcPct val="115000"/>
                        </a:lnSpc>
                        <a:spcAft>
                          <a:spcPts val="0"/>
                        </a:spcAft>
                      </a:pPr>
                      <a:r>
                        <a:rPr lang="fr-FR" sz="1800" dirty="0" smtClean="0">
                          <a:solidFill>
                            <a:schemeClr val="bg2">
                              <a:lumMod val="25000"/>
                            </a:schemeClr>
                          </a:solidFill>
                          <a:effectLst/>
                          <a:latin typeface="Freestyle Script" pitchFamily="66" charset="0"/>
                          <a:ea typeface="Calibri"/>
                          <a:cs typeface="Times New Roman"/>
                        </a:rPr>
                        <a:t>12:30</a:t>
                      </a:r>
                      <a:endParaRPr lang="fr-FR" sz="1800" dirty="0">
                        <a:solidFill>
                          <a:schemeClr val="bg2">
                            <a:lumMod val="25000"/>
                          </a:schemeClr>
                        </a:solidFill>
                        <a:effectLst/>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ANITA</a:t>
                      </a: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bg2">
                              <a:lumMod val="25000"/>
                            </a:schemeClr>
                          </a:solidFill>
                          <a:latin typeface="Freestyle Script" pitchFamily="66" charset="0"/>
                          <a:ea typeface="Calibri"/>
                          <a:cs typeface="Times New Roman"/>
                        </a:rPr>
                        <a:t>S.</a:t>
                      </a:r>
                      <a:r>
                        <a:rPr lang="fr-FR" sz="1400" baseline="0" dirty="0" smtClean="0">
                          <a:solidFill>
                            <a:schemeClr val="bg2">
                              <a:lumMod val="25000"/>
                            </a:schemeClr>
                          </a:solidFill>
                          <a:latin typeface="Freestyle Script" pitchFamily="66" charset="0"/>
                          <a:ea typeface="Calibri"/>
                          <a:cs typeface="Times New Roman"/>
                        </a:rPr>
                        <a:t> </a:t>
                      </a:r>
                      <a:r>
                        <a:rPr lang="fr-FR" sz="1400" dirty="0" smtClean="0">
                          <a:solidFill>
                            <a:schemeClr val="bg2">
                              <a:lumMod val="25000"/>
                            </a:schemeClr>
                          </a:solidFill>
                          <a:latin typeface="Freestyle Script" pitchFamily="66" charset="0"/>
                          <a:ea typeface="Calibri"/>
                          <a:cs typeface="Times New Roman"/>
                        </a:rPr>
                        <a:t> MACHINES</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bg2">
                              <a:lumMod val="25000"/>
                            </a:schemeClr>
                          </a:solidFill>
                          <a:latin typeface="Freestyle Script" pitchFamily="66" charset="0"/>
                          <a:ea typeface="Calibri"/>
                          <a:cs typeface="Times New Roman"/>
                        </a:rPr>
                        <a:t>EMBARC</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CALE </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bg2">
                              <a:lumMod val="25000"/>
                            </a:schemeClr>
                          </a:solidFill>
                          <a:latin typeface="Freestyle Script" pitchFamily="66" charset="0"/>
                          <a:ea typeface="Calibri"/>
                          <a:cs typeface="Times New Roman"/>
                        </a:rPr>
                        <a:t>EMBARC</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bg2">
                              <a:lumMod val="25000"/>
                            </a:schemeClr>
                          </a:solidFill>
                          <a:latin typeface="Freestyle Script" pitchFamily="66" charset="0"/>
                          <a:ea typeface="Calibri"/>
                          <a:cs typeface="Times New Roman"/>
                        </a:rPr>
                        <a:t>BAR</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MAGUY</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CALE </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SUE</a:t>
                      </a:r>
                    </a:p>
                  </a:txBody>
                  <a:tcPr marL="42371" marR="42371" marT="0" marB="0" anchor="ctr">
                    <a:lnL w="28575" cap="flat" cmpd="sng" algn="ctr">
                      <a:solidFill>
                        <a:srgbClr val="9A8B7A"/>
                      </a:solidFill>
                      <a:prstDash val="solid"/>
                      <a:round/>
                      <a:headEnd type="none" w="med" len="med"/>
                      <a:tailEnd type="none" w="med" len="med"/>
                    </a:lnL>
                    <a:lnR w="38100"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17235">
                <a:tc>
                  <a:txBody>
                    <a:bodyPr/>
                    <a:lstStyle/>
                    <a:p>
                      <a:pPr algn="ctr">
                        <a:lnSpc>
                          <a:spcPct val="115000"/>
                        </a:lnSpc>
                        <a:spcAft>
                          <a:spcPts val="0"/>
                        </a:spcAft>
                      </a:pPr>
                      <a:r>
                        <a:rPr lang="fr-FR" sz="1800" b="1" dirty="0" smtClean="0">
                          <a:solidFill>
                            <a:schemeClr val="bg2">
                              <a:lumMod val="25000"/>
                            </a:schemeClr>
                          </a:solidFill>
                          <a:effectLst/>
                          <a:latin typeface="Freestyle Script" pitchFamily="66" charset="0"/>
                          <a:ea typeface="Calibri"/>
                          <a:cs typeface="Times New Roman"/>
                        </a:rPr>
                        <a:t>13:00</a:t>
                      </a:r>
                      <a:endParaRPr lang="fr-FR" sz="1800" dirty="0">
                        <a:solidFill>
                          <a:schemeClr val="bg2">
                            <a:lumMod val="25000"/>
                          </a:schemeClr>
                        </a:solidFill>
                        <a:effectLst/>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SALON</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EMBARC</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DVT JUSTE</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DVT  MAGUY</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DVT MAGUY</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SALON</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BAR</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SALON</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SALON</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38100"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r>
              <a:tr h="317235">
                <a:tc>
                  <a:txBody>
                    <a:bodyPr/>
                    <a:lstStyle/>
                    <a:p>
                      <a:pPr algn="ctr">
                        <a:lnSpc>
                          <a:spcPct val="115000"/>
                        </a:lnSpc>
                        <a:spcAft>
                          <a:spcPts val="0"/>
                        </a:spcAft>
                      </a:pPr>
                      <a:r>
                        <a:rPr lang="fr-FR" sz="1800" dirty="0" smtClean="0">
                          <a:solidFill>
                            <a:schemeClr val="bg2">
                              <a:lumMod val="25000"/>
                            </a:schemeClr>
                          </a:solidFill>
                          <a:effectLst/>
                          <a:latin typeface="Freestyle Script" pitchFamily="66" charset="0"/>
                          <a:ea typeface="Calibri"/>
                          <a:cs typeface="Times New Roman"/>
                        </a:rPr>
                        <a:t>13:30</a:t>
                      </a:r>
                      <a:endParaRPr lang="fr-FR" sz="1800" dirty="0">
                        <a:solidFill>
                          <a:schemeClr val="bg2">
                            <a:lumMod val="25000"/>
                          </a:schemeClr>
                        </a:solidFill>
                        <a:effectLst/>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SALON</a:t>
                      </a: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bg2">
                              <a:lumMod val="25000"/>
                            </a:schemeClr>
                          </a:solidFill>
                          <a:latin typeface="Freestyle Script" pitchFamily="66" charset="0"/>
                          <a:ea typeface="Calibri"/>
                          <a:cs typeface="Times New Roman"/>
                        </a:rPr>
                        <a:t>EMBARC</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PUITS</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SALON</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ANITA</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SALON</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SALON</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a:solidFill>
                            <a:schemeClr val="bg2">
                              <a:lumMod val="25000"/>
                            </a:schemeClr>
                          </a:solidFill>
                          <a:latin typeface="Freestyle Script" pitchFamily="66" charset="0"/>
                          <a:ea typeface="Calibri"/>
                          <a:cs typeface="Times New Roman"/>
                        </a:rPr>
                        <a:t>SALON</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SALON</a:t>
                      </a:r>
                    </a:p>
                  </a:txBody>
                  <a:tcPr marL="42371" marR="42371" marT="0" marB="0" anchor="ctr">
                    <a:lnL w="28575" cap="flat" cmpd="sng" algn="ctr">
                      <a:solidFill>
                        <a:srgbClr val="9A8B7A"/>
                      </a:solidFill>
                      <a:prstDash val="solid"/>
                      <a:round/>
                      <a:headEnd type="none" w="med" len="med"/>
                      <a:tailEnd type="none" w="med" len="med"/>
                    </a:lnL>
                    <a:lnR w="38100"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17235">
                <a:tc>
                  <a:txBody>
                    <a:bodyPr/>
                    <a:lstStyle/>
                    <a:p>
                      <a:pPr algn="ctr">
                        <a:lnSpc>
                          <a:spcPct val="115000"/>
                        </a:lnSpc>
                        <a:spcAft>
                          <a:spcPts val="0"/>
                        </a:spcAft>
                      </a:pPr>
                      <a:r>
                        <a:rPr lang="fr-FR" sz="1800" b="1" dirty="0" smtClean="0">
                          <a:solidFill>
                            <a:schemeClr val="bg2">
                              <a:lumMod val="25000"/>
                            </a:schemeClr>
                          </a:solidFill>
                          <a:effectLst/>
                          <a:latin typeface="Freestyle Script" pitchFamily="66" charset="0"/>
                          <a:ea typeface="Calibri"/>
                          <a:cs typeface="Times New Roman"/>
                        </a:rPr>
                        <a:t>14:00</a:t>
                      </a:r>
                      <a:endParaRPr lang="fr-FR" sz="1800" dirty="0">
                        <a:solidFill>
                          <a:schemeClr val="bg2">
                            <a:lumMod val="25000"/>
                          </a:schemeClr>
                        </a:solidFill>
                        <a:effectLst/>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DVT MAGUY</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EMBARC</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BASSIN</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EMBARC</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LUCIE</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DVT JUSTE</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DVT MAGUY</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SUE</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SUE</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38100"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r>
              <a:tr h="317235">
                <a:tc>
                  <a:txBody>
                    <a:bodyPr/>
                    <a:lstStyle/>
                    <a:p>
                      <a:pPr algn="ctr">
                        <a:lnSpc>
                          <a:spcPct val="115000"/>
                        </a:lnSpc>
                        <a:spcAft>
                          <a:spcPts val="0"/>
                        </a:spcAft>
                      </a:pPr>
                      <a:r>
                        <a:rPr lang="fr-FR" sz="1800" dirty="0" smtClean="0">
                          <a:solidFill>
                            <a:schemeClr val="bg2">
                              <a:lumMod val="25000"/>
                            </a:schemeClr>
                          </a:solidFill>
                          <a:effectLst/>
                          <a:latin typeface="Freestyle Script" pitchFamily="66" charset="0"/>
                          <a:ea typeface="Calibri"/>
                          <a:cs typeface="Times New Roman"/>
                        </a:rPr>
                        <a:t>14:30</a:t>
                      </a:r>
                      <a:endParaRPr lang="fr-FR" sz="1800" dirty="0">
                        <a:solidFill>
                          <a:schemeClr val="bg2">
                            <a:lumMod val="25000"/>
                          </a:schemeClr>
                        </a:solidFill>
                        <a:effectLst/>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PLAGE SUD</a:t>
                      </a: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bg2">
                              <a:lumMod val="25000"/>
                            </a:schemeClr>
                          </a:solidFill>
                          <a:latin typeface="Freestyle Script" pitchFamily="66" charset="0"/>
                          <a:ea typeface="Calibri"/>
                          <a:cs typeface="Times New Roman"/>
                        </a:rPr>
                        <a:t>S.</a:t>
                      </a:r>
                      <a:r>
                        <a:rPr lang="fr-FR" sz="1400" baseline="0" dirty="0" smtClean="0">
                          <a:solidFill>
                            <a:schemeClr val="bg2">
                              <a:lumMod val="25000"/>
                            </a:schemeClr>
                          </a:solidFill>
                          <a:latin typeface="Freestyle Script" pitchFamily="66" charset="0"/>
                          <a:ea typeface="Calibri"/>
                          <a:cs typeface="Times New Roman"/>
                        </a:rPr>
                        <a:t> </a:t>
                      </a:r>
                      <a:r>
                        <a:rPr lang="fr-FR" sz="1400" dirty="0" smtClean="0">
                          <a:solidFill>
                            <a:schemeClr val="bg2">
                              <a:lumMod val="25000"/>
                            </a:schemeClr>
                          </a:solidFill>
                          <a:latin typeface="Freestyle Script" pitchFamily="66" charset="0"/>
                          <a:ea typeface="Calibri"/>
                          <a:cs typeface="Times New Roman"/>
                        </a:rPr>
                        <a:t> MACHINES</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DVT MAGUY</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BRUCE</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LUCIE</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JUSTE</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PLAGE SUD</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SUE</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SUE</a:t>
                      </a:r>
                    </a:p>
                  </a:txBody>
                  <a:tcPr marL="42371" marR="42371" marT="0" marB="0" anchor="ctr">
                    <a:lnL w="28575" cap="flat" cmpd="sng" algn="ctr">
                      <a:solidFill>
                        <a:srgbClr val="9A8B7A"/>
                      </a:solidFill>
                      <a:prstDash val="solid"/>
                      <a:round/>
                      <a:headEnd type="none" w="med" len="med"/>
                      <a:tailEnd type="none" w="med" len="med"/>
                    </a:lnL>
                    <a:lnR w="38100"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17235">
                <a:tc>
                  <a:txBody>
                    <a:bodyPr/>
                    <a:lstStyle/>
                    <a:p>
                      <a:pPr algn="ctr">
                        <a:lnSpc>
                          <a:spcPct val="115000"/>
                        </a:lnSpc>
                        <a:spcAft>
                          <a:spcPts val="0"/>
                        </a:spcAft>
                      </a:pPr>
                      <a:r>
                        <a:rPr lang="fr-FR" sz="1800" b="1" dirty="0" smtClean="0">
                          <a:solidFill>
                            <a:schemeClr val="bg2">
                              <a:lumMod val="25000"/>
                            </a:schemeClr>
                          </a:solidFill>
                          <a:effectLst/>
                          <a:latin typeface="Freestyle Script" pitchFamily="66" charset="0"/>
                          <a:ea typeface="Calibri"/>
                          <a:cs typeface="Times New Roman"/>
                        </a:rPr>
                        <a:t>15:00</a:t>
                      </a:r>
                      <a:endParaRPr lang="fr-FR" sz="1800" dirty="0">
                        <a:solidFill>
                          <a:schemeClr val="bg2">
                            <a:lumMod val="25000"/>
                          </a:schemeClr>
                        </a:solidFill>
                        <a:effectLst/>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PLAGE SUD</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COURSIVE</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SALON</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BRUCE</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PUITS</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BASSIN</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SALON</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MARIE</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SUE</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38100"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r>
              <a:tr h="317235">
                <a:tc>
                  <a:txBody>
                    <a:bodyPr/>
                    <a:lstStyle/>
                    <a:p>
                      <a:pPr algn="ctr">
                        <a:lnSpc>
                          <a:spcPct val="115000"/>
                        </a:lnSpc>
                        <a:spcAft>
                          <a:spcPts val="0"/>
                        </a:spcAft>
                      </a:pPr>
                      <a:r>
                        <a:rPr lang="fr-FR" sz="1800" dirty="0" smtClean="0">
                          <a:solidFill>
                            <a:schemeClr val="bg2">
                              <a:lumMod val="25000"/>
                            </a:schemeClr>
                          </a:solidFill>
                          <a:effectLst/>
                          <a:latin typeface="Freestyle Script" pitchFamily="66" charset="0"/>
                          <a:ea typeface="Calibri"/>
                          <a:cs typeface="Times New Roman"/>
                        </a:rPr>
                        <a:t>15:30</a:t>
                      </a:r>
                      <a:endParaRPr lang="fr-FR" sz="1800" dirty="0">
                        <a:solidFill>
                          <a:schemeClr val="bg2">
                            <a:lumMod val="25000"/>
                          </a:schemeClr>
                        </a:solidFill>
                        <a:effectLst/>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PLAGE SUD</a:t>
                      </a: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bg2">
                              <a:lumMod val="25000"/>
                            </a:schemeClr>
                          </a:solidFill>
                          <a:latin typeface="Freestyle Script" pitchFamily="66" charset="0"/>
                          <a:ea typeface="Calibri"/>
                          <a:cs typeface="Times New Roman"/>
                        </a:rPr>
                        <a:t>S.</a:t>
                      </a:r>
                      <a:r>
                        <a:rPr lang="fr-FR" sz="1400" baseline="0" dirty="0" smtClean="0">
                          <a:solidFill>
                            <a:schemeClr val="bg2">
                              <a:lumMod val="25000"/>
                            </a:schemeClr>
                          </a:solidFill>
                          <a:latin typeface="Freestyle Script" pitchFamily="66" charset="0"/>
                          <a:ea typeface="Calibri"/>
                          <a:cs typeface="Times New Roman"/>
                        </a:rPr>
                        <a:t> </a:t>
                      </a:r>
                      <a:r>
                        <a:rPr lang="fr-FR" sz="1400" dirty="0" smtClean="0">
                          <a:solidFill>
                            <a:schemeClr val="bg2">
                              <a:lumMod val="25000"/>
                            </a:schemeClr>
                          </a:solidFill>
                          <a:latin typeface="Freestyle Script" pitchFamily="66" charset="0"/>
                          <a:ea typeface="Calibri"/>
                          <a:cs typeface="Times New Roman"/>
                        </a:rPr>
                        <a:t> MACHINES</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MAGUY</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bg2">
                              <a:lumMod val="25000"/>
                            </a:schemeClr>
                          </a:solidFill>
                          <a:latin typeface="Freestyle Script" pitchFamily="66" charset="0"/>
                          <a:ea typeface="Calibri"/>
                          <a:cs typeface="Times New Roman"/>
                        </a:rPr>
                        <a:t>EMBARC</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JUSTE</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JARDIN</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MAGUY</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DVT MAGUY</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PLAGE SUD</a:t>
                      </a:r>
                    </a:p>
                  </a:txBody>
                  <a:tcPr marL="42371" marR="42371" marT="0" marB="0" anchor="ctr">
                    <a:lnL w="28575" cap="flat" cmpd="sng" algn="ctr">
                      <a:solidFill>
                        <a:srgbClr val="9A8B7A"/>
                      </a:solidFill>
                      <a:prstDash val="solid"/>
                      <a:round/>
                      <a:headEnd type="none" w="med" len="med"/>
                      <a:tailEnd type="none" w="med" len="med"/>
                    </a:lnL>
                    <a:lnR w="38100"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17235">
                <a:tc>
                  <a:txBody>
                    <a:bodyPr/>
                    <a:lstStyle/>
                    <a:p>
                      <a:pPr algn="ctr">
                        <a:lnSpc>
                          <a:spcPct val="115000"/>
                        </a:lnSpc>
                        <a:spcAft>
                          <a:spcPts val="0"/>
                        </a:spcAft>
                      </a:pPr>
                      <a:r>
                        <a:rPr lang="fr-FR" sz="1800" b="1" dirty="0" smtClean="0">
                          <a:solidFill>
                            <a:schemeClr val="bg2">
                              <a:lumMod val="25000"/>
                            </a:schemeClr>
                          </a:solidFill>
                          <a:effectLst/>
                          <a:latin typeface="Freestyle Script" pitchFamily="66" charset="0"/>
                          <a:ea typeface="Calibri"/>
                          <a:cs typeface="Times New Roman"/>
                        </a:rPr>
                        <a:t>16:00</a:t>
                      </a:r>
                      <a:endParaRPr lang="fr-FR" sz="1800" dirty="0">
                        <a:solidFill>
                          <a:schemeClr val="bg2">
                            <a:lumMod val="25000"/>
                          </a:schemeClr>
                        </a:solidFill>
                        <a:effectLst/>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DVT MAGUY</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COURSIVE</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DVT MAGUY</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DVT MAGUY</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DVT JUSTE</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JARDIN</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BAR</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CALE </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PLAGE SUD</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38100"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r>
              <a:tr h="317235">
                <a:tc>
                  <a:txBody>
                    <a:bodyPr/>
                    <a:lstStyle/>
                    <a:p>
                      <a:pPr algn="ctr">
                        <a:lnSpc>
                          <a:spcPct val="115000"/>
                        </a:lnSpc>
                        <a:spcAft>
                          <a:spcPts val="0"/>
                        </a:spcAft>
                      </a:pPr>
                      <a:r>
                        <a:rPr lang="fr-FR" sz="1800" dirty="0" smtClean="0">
                          <a:solidFill>
                            <a:schemeClr val="bg2">
                              <a:lumMod val="25000"/>
                            </a:schemeClr>
                          </a:solidFill>
                          <a:effectLst/>
                          <a:latin typeface="Freestyle Script" pitchFamily="66" charset="0"/>
                          <a:ea typeface="Calibri"/>
                          <a:cs typeface="Times New Roman"/>
                        </a:rPr>
                        <a:t>16:30</a:t>
                      </a:r>
                      <a:endParaRPr lang="fr-FR" sz="1800" dirty="0">
                        <a:solidFill>
                          <a:schemeClr val="bg2">
                            <a:lumMod val="25000"/>
                          </a:schemeClr>
                        </a:solidFill>
                        <a:effectLst/>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JARDIN</a:t>
                      </a: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bg2">
                              <a:lumMod val="25000"/>
                            </a:schemeClr>
                          </a:solidFill>
                          <a:latin typeface="Freestyle Script" pitchFamily="66" charset="0"/>
                          <a:ea typeface="Calibri"/>
                          <a:cs typeface="Times New Roman"/>
                        </a:rPr>
                        <a:t>EMBARC</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MARIE</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MAGUY</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bg2">
                              <a:lumMod val="25000"/>
                            </a:schemeClr>
                          </a:solidFill>
                          <a:latin typeface="Freestyle Script" pitchFamily="66" charset="0"/>
                          <a:ea typeface="Calibri"/>
                          <a:cs typeface="Times New Roman"/>
                        </a:rPr>
                        <a:t>EMBARC</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JARDIN</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MAGUY</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CALE </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DVT MAGUY</a:t>
                      </a:r>
                    </a:p>
                  </a:txBody>
                  <a:tcPr marL="42371" marR="42371" marT="0" marB="0" anchor="ctr">
                    <a:lnL w="28575" cap="flat" cmpd="sng" algn="ctr">
                      <a:solidFill>
                        <a:srgbClr val="9A8B7A"/>
                      </a:solidFill>
                      <a:prstDash val="solid"/>
                      <a:round/>
                      <a:headEnd type="none" w="med" len="med"/>
                      <a:tailEnd type="none" w="med" len="med"/>
                    </a:lnL>
                    <a:lnR w="38100"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17235">
                <a:tc>
                  <a:txBody>
                    <a:bodyPr/>
                    <a:lstStyle/>
                    <a:p>
                      <a:pPr algn="ctr">
                        <a:lnSpc>
                          <a:spcPct val="115000"/>
                        </a:lnSpc>
                        <a:spcAft>
                          <a:spcPts val="0"/>
                        </a:spcAft>
                      </a:pPr>
                      <a:r>
                        <a:rPr lang="fr-FR" sz="1800" b="1" dirty="0" smtClean="0">
                          <a:solidFill>
                            <a:schemeClr val="bg2">
                              <a:lumMod val="25000"/>
                            </a:schemeClr>
                          </a:solidFill>
                          <a:effectLst/>
                          <a:latin typeface="Freestyle Script" pitchFamily="66" charset="0"/>
                          <a:ea typeface="Calibri"/>
                          <a:cs typeface="Times New Roman"/>
                        </a:rPr>
                        <a:t>17:00</a:t>
                      </a:r>
                      <a:endParaRPr lang="fr-FR" sz="1800" dirty="0">
                        <a:solidFill>
                          <a:schemeClr val="bg2">
                            <a:lumMod val="25000"/>
                          </a:schemeClr>
                        </a:solidFill>
                        <a:effectLst/>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ANITA</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EMBARC</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SALON</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MAGUY</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EMBARC</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DVT JUSTE</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MAGUY</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BASSIN</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ANITA</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38100"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r>
              <a:tr h="317235">
                <a:tc>
                  <a:txBody>
                    <a:bodyPr/>
                    <a:lstStyle/>
                    <a:p>
                      <a:pPr algn="ctr">
                        <a:lnSpc>
                          <a:spcPct val="115000"/>
                        </a:lnSpc>
                        <a:spcAft>
                          <a:spcPts val="0"/>
                        </a:spcAft>
                      </a:pPr>
                      <a:r>
                        <a:rPr lang="fr-FR" sz="1800" dirty="0" smtClean="0">
                          <a:solidFill>
                            <a:schemeClr val="bg2">
                              <a:lumMod val="25000"/>
                            </a:schemeClr>
                          </a:solidFill>
                          <a:effectLst/>
                          <a:latin typeface="Freestyle Script" pitchFamily="66" charset="0"/>
                          <a:ea typeface="Calibri"/>
                          <a:cs typeface="Times New Roman"/>
                        </a:rPr>
                        <a:t>17:30</a:t>
                      </a:r>
                      <a:endParaRPr lang="fr-FR" sz="1800" dirty="0">
                        <a:solidFill>
                          <a:schemeClr val="bg2">
                            <a:lumMod val="25000"/>
                          </a:schemeClr>
                        </a:solidFill>
                        <a:effectLst/>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ANITA</a:t>
                      </a: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COURSIVE</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SALON</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SALON</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CALE </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PLAGE NORD</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MAGUY</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SALON</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ANITA</a:t>
                      </a:r>
                    </a:p>
                  </a:txBody>
                  <a:tcPr marL="42371" marR="42371" marT="0" marB="0" anchor="ctr">
                    <a:lnL w="28575" cap="flat" cmpd="sng" algn="ctr">
                      <a:solidFill>
                        <a:srgbClr val="9A8B7A"/>
                      </a:solidFill>
                      <a:prstDash val="solid"/>
                      <a:round/>
                      <a:headEnd type="none" w="med" len="med"/>
                      <a:tailEnd type="none" w="med" len="med"/>
                    </a:lnL>
                    <a:lnR w="38100"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17235">
                <a:tc>
                  <a:txBody>
                    <a:bodyPr/>
                    <a:lstStyle/>
                    <a:p>
                      <a:pPr algn="ctr">
                        <a:lnSpc>
                          <a:spcPct val="115000"/>
                        </a:lnSpc>
                        <a:spcAft>
                          <a:spcPts val="0"/>
                        </a:spcAft>
                      </a:pPr>
                      <a:r>
                        <a:rPr lang="fr-FR" sz="1800" b="1" dirty="0" smtClean="0">
                          <a:solidFill>
                            <a:schemeClr val="bg2">
                              <a:lumMod val="25000"/>
                            </a:schemeClr>
                          </a:solidFill>
                          <a:effectLst/>
                          <a:latin typeface="Freestyle Script" pitchFamily="66" charset="0"/>
                          <a:ea typeface="Calibri"/>
                          <a:cs typeface="Times New Roman"/>
                        </a:rPr>
                        <a:t>18:00</a:t>
                      </a:r>
                      <a:endParaRPr lang="fr-FR" sz="1800" dirty="0">
                        <a:solidFill>
                          <a:schemeClr val="bg2">
                            <a:lumMod val="25000"/>
                          </a:schemeClr>
                        </a:solidFill>
                        <a:effectLst/>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ANITA</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S.</a:t>
                      </a:r>
                      <a:r>
                        <a:rPr lang="fr-FR" sz="1400" b="1" baseline="0" dirty="0" smtClean="0">
                          <a:solidFill>
                            <a:schemeClr val="bg2">
                              <a:lumMod val="25000"/>
                            </a:schemeClr>
                          </a:solidFill>
                          <a:latin typeface="Freestyle Script" pitchFamily="66" charset="0"/>
                          <a:ea typeface="Calibri"/>
                          <a:cs typeface="Times New Roman"/>
                        </a:rPr>
                        <a:t> </a:t>
                      </a:r>
                      <a:r>
                        <a:rPr lang="fr-FR" sz="1400" b="1" dirty="0" smtClean="0">
                          <a:solidFill>
                            <a:schemeClr val="bg2">
                              <a:lumMod val="25000"/>
                            </a:schemeClr>
                          </a:solidFill>
                          <a:latin typeface="Freestyle Script" pitchFamily="66" charset="0"/>
                          <a:ea typeface="Calibri"/>
                          <a:cs typeface="Times New Roman"/>
                        </a:rPr>
                        <a:t> MACHINES</a:t>
                      </a:r>
                      <a:endParaRPr lang="fr-FR" sz="1400" b="1"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ANITA</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PLAGE SUD</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DVT MAGUY</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PLAGE NORD</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SALON</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PLAGE NORD</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PLAGE NORD</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38100"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r>
              <a:tr h="317235">
                <a:tc>
                  <a:txBody>
                    <a:bodyPr/>
                    <a:lstStyle/>
                    <a:p>
                      <a:pPr algn="ctr">
                        <a:lnSpc>
                          <a:spcPct val="115000"/>
                        </a:lnSpc>
                        <a:spcAft>
                          <a:spcPts val="0"/>
                        </a:spcAft>
                      </a:pPr>
                      <a:r>
                        <a:rPr lang="fr-FR" sz="1800" dirty="0" smtClean="0">
                          <a:solidFill>
                            <a:schemeClr val="bg2">
                              <a:lumMod val="25000"/>
                            </a:schemeClr>
                          </a:solidFill>
                          <a:effectLst/>
                          <a:latin typeface="Freestyle Script" pitchFamily="66" charset="0"/>
                          <a:ea typeface="Calibri"/>
                          <a:cs typeface="Times New Roman"/>
                        </a:rPr>
                        <a:t>18:30</a:t>
                      </a:r>
                      <a:endParaRPr lang="fr-FR" sz="1800" dirty="0">
                        <a:solidFill>
                          <a:schemeClr val="bg2">
                            <a:lumMod val="25000"/>
                          </a:schemeClr>
                        </a:solidFill>
                        <a:effectLst/>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ANITA</a:t>
                      </a: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bg2">
                              <a:lumMod val="25000"/>
                            </a:schemeClr>
                          </a:solidFill>
                          <a:latin typeface="Freestyle Script" pitchFamily="66" charset="0"/>
                          <a:ea typeface="Calibri"/>
                          <a:cs typeface="Times New Roman"/>
                        </a:rPr>
                        <a:t>S.</a:t>
                      </a:r>
                      <a:r>
                        <a:rPr lang="fr-FR" sz="1400" baseline="0" dirty="0" smtClean="0">
                          <a:solidFill>
                            <a:schemeClr val="bg2">
                              <a:lumMod val="25000"/>
                            </a:schemeClr>
                          </a:solidFill>
                          <a:latin typeface="Freestyle Script" pitchFamily="66" charset="0"/>
                          <a:ea typeface="Calibri"/>
                          <a:cs typeface="Times New Roman"/>
                        </a:rPr>
                        <a:t> </a:t>
                      </a:r>
                      <a:r>
                        <a:rPr lang="fr-FR" sz="1400" dirty="0" smtClean="0">
                          <a:solidFill>
                            <a:schemeClr val="bg2">
                              <a:lumMod val="25000"/>
                            </a:schemeClr>
                          </a:solidFill>
                          <a:latin typeface="Freestyle Script" pitchFamily="66" charset="0"/>
                          <a:ea typeface="Calibri"/>
                          <a:cs typeface="Times New Roman"/>
                        </a:rPr>
                        <a:t> MACHINES</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ANITA</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PLAGE SUD</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SUE</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JUSTE</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SALON</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MARIE</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bg2">
                              <a:lumMod val="25000"/>
                            </a:schemeClr>
                          </a:solidFill>
                          <a:latin typeface="Freestyle Script" pitchFamily="66" charset="0"/>
                          <a:ea typeface="Calibri"/>
                          <a:cs typeface="Times New Roman"/>
                        </a:rPr>
                        <a:t>CHEZ SUE</a:t>
                      </a:r>
                    </a:p>
                  </a:txBody>
                  <a:tcPr marL="42371" marR="42371" marT="0" marB="0" anchor="ctr">
                    <a:lnL w="28575" cap="flat" cmpd="sng" algn="ctr">
                      <a:solidFill>
                        <a:srgbClr val="9A8B7A"/>
                      </a:solidFill>
                      <a:prstDash val="solid"/>
                      <a:round/>
                      <a:headEnd type="none" w="med" len="med"/>
                      <a:tailEnd type="none" w="med" len="med"/>
                    </a:lnL>
                    <a:lnR w="38100"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17235">
                <a:tc>
                  <a:txBody>
                    <a:bodyPr/>
                    <a:lstStyle/>
                    <a:p>
                      <a:pPr algn="ctr">
                        <a:lnSpc>
                          <a:spcPct val="115000"/>
                        </a:lnSpc>
                        <a:spcAft>
                          <a:spcPts val="0"/>
                        </a:spcAft>
                      </a:pPr>
                      <a:r>
                        <a:rPr lang="fr-FR" sz="1800" b="1" dirty="0" smtClean="0">
                          <a:solidFill>
                            <a:schemeClr val="bg2">
                              <a:lumMod val="25000"/>
                            </a:schemeClr>
                          </a:solidFill>
                          <a:effectLst/>
                          <a:latin typeface="Freestyle Script" pitchFamily="66" charset="0"/>
                          <a:ea typeface="Calibri"/>
                          <a:cs typeface="Times New Roman"/>
                        </a:rPr>
                        <a:t>19:00</a:t>
                      </a:r>
                      <a:endParaRPr lang="fr-FR" sz="1800" dirty="0">
                        <a:solidFill>
                          <a:schemeClr val="bg2">
                            <a:lumMod val="25000"/>
                          </a:schemeClr>
                        </a:solidFill>
                        <a:effectLst/>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38100"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BAR</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S.</a:t>
                      </a:r>
                      <a:r>
                        <a:rPr lang="fr-FR" sz="1400" b="1" baseline="0" dirty="0" smtClean="0">
                          <a:solidFill>
                            <a:schemeClr val="bg2">
                              <a:lumMod val="25000"/>
                            </a:schemeClr>
                          </a:solidFill>
                          <a:latin typeface="Freestyle Script" pitchFamily="66" charset="0"/>
                          <a:ea typeface="Calibri"/>
                          <a:cs typeface="Times New Roman"/>
                        </a:rPr>
                        <a:t> </a:t>
                      </a:r>
                      <a:r>
                        <a:rPr lang="fr-FR" sz="1400" b="1" dirty="0" smtClean="0">
                          <a:solidFill>
                            <a:schemeClr val="bg2">
                              <a:lumMod val="25000"/>
                            </a:schemeClr>
                          </a:solidFill>
                          <a:latin typeface="Freestyle Script" pitchFamily="66" charset="0"/>
                          <a:ea typeface="Calibri"/>
                          <a:cs typeface="Times New Roman"/>
                        </a:rPr>
                        <a:t> MACHINES</a:t>
                      </a:r>
                      <a:endParaRPr lang="fr-FR" sz="1400" b="1"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BASSIN</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EMBARC</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SUE</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JUSTE</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BAR</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BAR</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SUE</a:t>
                      </a:r>
                      <a:endParaRPr lang="fr-FR" sz="140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38100"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381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r>
            </a:tbl>
          </a:graphicData>
        </a:graphic>
      </p:graphicFrame>
    </p:spTree>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anton.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332656"/>
          <a:ext cx="8928992" cy="6480515"/>
        </p:xfrm>
        <a:graphic>
          <a:graphicData uri="http://schemas.openxmlformats.org/drawingml/2006/table">
            <a:tbl>
              <a:tblPr/>
              <a:tblGrid>
                <a:gridCol w="3888432"/>
                <a:gridCol w="5040560"/>
              </a:tblGrid>
              <a:tr h="792088">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rPr>
                        <a:t>VOTRE EMPLOI DU TEMPS...</a:t>
                      </a:r>
                      <a:endParaRPr lang="fr-FR" sz="2800"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ndParaRP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r>
              <a:tr h="41403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09h-10h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de quart.</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41403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10h-11h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la maison avec les autres. On se demandait ce qu’il se passait.</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720055">
                <a:tc>
                  <a:txBody>
                    <a:bodyPr/>
                    <a:lstStyle/>
                    <a:p>
                      <a:pPr algn="r">
                        <a:lnSpc>
                          <a:spcPct val="100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11h-12h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Après les détonations, on est tous sorti devant chez Maguy</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Roy est arrivé en criant qu’on lui avait tiré dessus.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1403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12h-13h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fait un tour dans l’île.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1403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13h-14h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1403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14h-15h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le jardin.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1403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15h-16h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1403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16h-17h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1403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17h-18h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avec Anita.</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1403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18h-19h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du bon temps.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1403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19h-20h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appris la mort de Marie.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1403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20h-21h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1403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21h-22h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bichonnais le moteur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bob.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332656"/>
          <a:ext cx="8928992" cy="6464352"/>
        </p:xfrm>
        <a:graphic>
          <a:graphicData uri="http://schemas.openxmlformats.org/drawingml/2006/table">
            <a:tbl>
              <a:tblPr/>
              <a:tblGrid>
                <a:gridCol w="2880320"/>
                <a:gridCol w="504056"/>
                <a:gridCol w="792088"/>
                <a:gridCol w="4752528"/>
              </a:tblGrid>
              <a:tr h="706752">
                <a:tc gridSpan="4">
                  <a:txBody>
                    <a:bodyPr/>
                    <a:lstStyle/>
                    <a:p>
                      <a:pPr algn="ctr">
                        <a:lnSpc>
                          <a:spcPct val="115000"/>
                        </a:lnSpc>
                        <a:spcAft>
                          <a:spcPts val="0"/>
                        </a:spcAft>
                      </a:pPr>
                      <a:r>
                        <a:rPr lang="fr-FR" sz="2800" b="1"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VOTRE EMPLOI DU TEMPS...</a:t>
                      </a:r>
                      <a:endParaRPr lang="fr-FR" sz="28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gn="r">
                        <a:lnSpc>
                          <a:spcPct val="115000"/>
                        </a:lnSpc>
                        <a:spcAft>
                          <a:spcPts val="0"/>
                        </a:spcAft>
                      </a:pPr>
                      <a:endPar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Le 30</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r">
                        <a:lnSpc>
                          <a:spcPct val="115000"/>
                        </a:lnSpc>
                        <a:spcAft>
                          <a:spcPts val="0"/>
                        </a:spcAft>
                      </a:pPr>
                      <a:endPar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La nuit du 30</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r">
                        <a:lnSpc>
                          <a:spcPct val="115000"/>
                        </a:lnSpc>
                        <a:spcAft>
                          <a:spcPts val="0"/>
                        </a:spcAft>
                      </a:pPr>
                      <a:endPar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Le 31 </a:t>
                      </a:r>
                      <a:r>
                        <a:rPr lang="fr-FR" sz="2000" b="1"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de</a:t>
                      </a:r>
                      <a:endPar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10h-11h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11h-12h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fait un tour dans l’île.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12h-13h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13h-14h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pt-BR" sz="200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baladais.</a:t>
                      </a:r>
                      <a:endParaRPr lang="fr-FR" sz="200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14h-15h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baladais.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15h-16h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causais avec Maguy.</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16h-17h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cherchais des indices sur la disparition de Marie.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17h-18h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au salon.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00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18h-19h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avec Anita</a:t>
                      </a:r>
                      <a:r>
                        <a:rPr lang="fr-FR" sz="200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u="none"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J’étais dans la piaule d’Anita. On a échangé des politesses au sujet de Marie.</a:t>
                      </a:r>
                      <a:endParaRPr lang="fr-FR" sz="2000" u="none"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19h-20h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baladais.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20h-21h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a:txBody>
                    <a:bodyPr/>
                    <a:lstStyle/>
                    <a:p>
                      <a:pPr algn="l">
                        <a:lnSpc>
                          <a:spcPct val="115000"/>
                        </a:lnSpc>
                        <a:spcAft>
                          <a:spcPts val="0"/>
                        </a:spcAft>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endPar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gridSpan="2">
                  <a:txBody>
                    <a:bodyPr/>
                    <a:lstStyle/>
                    <a:p>
                      <a:pPr algn="r">
                        <a:lnSpc>
                          <a:spcPct val="115000"/>
                        </a:lnSpc>
                        <a:spcAft>
                          <a:spcPts val="0"/>
                        </a:spcAft>
                      </a:pPr>
                      <a:r>
                        <a:rPr lang="fr-FR" sz="2000" b="1"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21h-22h</a:t>
                      </a:r>
                      <a:endPar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l’air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bob.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332656"/>
          <a:ext cx="8928992" cy="6408712"/>
        </p:xfrm>
        <a:graphic>
          <a:graphicData uri="http://schemas.openxmlformats.org/drawingml/2006/table">
            <a:tbl>
              <a:tblPr/>
              <a:tblGrid>
                <a:gridCol w="2016224"/>
                <a:gridCol w="1080120"/>
                <a:gridCol w="936104"/>
                <a:gridCol w="4896544"/>
              </a:tblGrid>
              <a:tr h="1296144">
                <a:tc gridSpan="4">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VOTRE EMPLOI DU TEMPS...</a:t>
                      </a: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tr>
              <a:tr h="396000">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22h-23h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pt-B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23h-24h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00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Le </a:t>
                      </a:r>
                      <a:r>
                        <a:rPr lang="fr-FR" sz="2000" b="1"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a:t>
                      </a:r>
                      <a:r>
                        <a:rPr lang="fr-FR" sz="2000" b="1" baseline="30000"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er</a:t>
                      </a:r>
                      <a:endPar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24h-01h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pt-B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baladais</a:t>
                      </a:r>
                      <a:r>
                        <a:rPr lang="pt-B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pt-B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J’avais rencard avec Anita. Elle m’a posé un lapin.</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01h-02h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cherchais des indices sur la disparition de Marie.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02h-03h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03h-04h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pt-B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04h-05h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05h-06h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l’air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06h-07h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aperçu le caisson étanche dans le bassin.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07h-08h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a repêché le corps de Juste.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08h-09h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l’air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75656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09h-10h</a:t>
                      </a:r>
                      <a:endParaRPr lang="fr-FR" sz="2000" b="1"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00000"/>
                        </a:lnSpc>
                        <a:spcAft>
                          <a:spcPts val="0"/>
                        </a:spcAft>
                      </a:pPr>
                      <a:endPar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avec Anita.</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bob.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332656"/>
          <a:ext cx="8928992" cy="6424714"/>
        </p:xfrm>
        <a:graphic>
          <a:graphicData uri="http://schemas.openxmlformats.org/drawingml/2006/table">
            <a:tbl>
              <a:tblPr/>
              <a:tblGrid>
                <a:gridCol w="2808312"/>
                <a:gridCol w="6120680"/>
              </a:tblGrid>
              <a:tr h="994784">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VOTRE EMPLOI DU TEMPS...</a:t>
                      </a: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tr>
              <a:tr h="11869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10h-11h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pt-B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Maguy a convoqué tout le monde au salon.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alors qu’il y a eu les coups de feu.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a:txBody>
                    <a:bodyPr/>
                    <a:lstStyle/>
                    <a:p>
                      <a:pPr algn="r">
                        <a:lnSpc>
                          <a:spcPct val="100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11h-12h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Après les détonations, on est tous sorti devant chez Maguy.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Roy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est arrivé en criant qu’on lui avait tiré dessus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12h-13h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cherchais des indices sur la disparition de Marie.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13h-14h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14h-15h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cherchais des indices sur la disparition de Marie.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15h-16h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pt-B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baladais.</a:t>
                      </a:r>
                      <a:endPar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16h-17h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le jardin.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17h-18h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18h-19h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fait un tour dans l’île.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19h-20h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appris la mort de Marie.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237382">
                <a:tc>
                  <a:txBody>
                    <a:bodyPr/>
                    <a:lstStyle/>
                    <a:p>
                      <a:pPr algn="r">
                        <a:lnSpc>
                          <a:spcPct val="100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20h-21h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couru en direction de la plage Sud.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corps était déchiqueté par les rochers et mangé par les poissons.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l’ai enterrée tout de suite, je ne voulais pas que les autres voient Marie dans cet état.</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751250">
                <a:tc>
                  <a:txBody>
                    <a:bodyPr/>
                    <a:lstStyle/>
                    <a:p>
                      <a:pPr algn="r">
                        <a:lnSpc>
                          <a:spcPct val="115000"/>
                        </a:lnSpc>
                        <a:spcAft>
                          <a:spcPts val="0"/>
                        </a:spcAft>
                      </a:pPr>
                      <a:r>
                        <a:rPr lang="fr-FR" sz="2000" b="1"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21h-22h</a:t>
                      </a:r>
                      <a:endParaRPr lang="fr-FR" sz="2000" dirty="0">
                        <a:solidFill>
                          <a:schemeClr val="tx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s’est préparé à appareiller.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bruc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332656"/>
          <a:ext cx="8928993" cy="6408712"/>
        </p:xfrm>
        <a:graphic>
          <a:graphicData uri="http://schemas.openxmlformats.org/drawingml/2006/table">
            <a:tbl>
              <a:tblPr/>
              <a:tblGrid>
                <a:gridCol w="3240360"/>
                <a:gridCol w="864096"/>
                <a:gridCol w="4824537"/>
              </a:tblGrid>
              <a:tr h="634744">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VOTRE EMPLOI DU TEMPS...</a:t>
                      </a:r>
                    </a:p>
                  </a:txBody>
                  <a:tcPr marL="42222" marR="42222"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379824">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30</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a:txBody>
                    <a:bodyPr/>
                    <a:lstStyle/>
                    <a:p>
                      <a:endParaRPr lang="fr-FR" dirty="0"/>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était en mer.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129481">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nuit du 30</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endParaRPr lang="fr-FR" dirty="0"/>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a jeté l’ancre vers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2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heures du matin.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258962">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31 </a:t>
                      </a: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de</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10h-11h</a:t>
                      </a:r>
                      <a:endParaRPr lang="fr-FR" sz="2000"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l’air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2948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11h-12h</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baladais.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2948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12h-13h</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l’air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2948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13h-14h</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2948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14h-15h</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faisais une petite sieste.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2948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15h-16h</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faisais une petite sieste.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2948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16h-17h</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causais avec Maguy.</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2948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17h-18h</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au salon.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2948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18h-19h</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faisais une petite sieste.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2948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19h-20h</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2948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20h-21h</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fait un tour dans l’île.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2948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21h-22h</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2948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22h-23h</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du bon temps.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86864">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23h-24h</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bruc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332656"/>
          <a:ext cx="8928992" cy="6352706"/>
        </p:xfrm>
        <a:graphic>
          <a:graphicData uri="http://schemas.openxmlformats.org/drawingml/2006/table">
            <a:tbl>
              <a:tblPr/>
              <a:tblGrid>
                <a:gridCol w="3384376"/>
                <a:gridCol w="864096"/>
                <a:gridCol w="4680520"/>
              </a:tblGrid>
              <a:tr h="1282816">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VOTRE EMPLOI DU TEMPS...</a:t>
                      </a:r>
                    </a:p>
                  </a:txBody>
                  <a:tcPr marL="42222" marR="42222"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pPr marL="0" marR="0" indent="0" algn="r" defTabSz="914400" rtl="0" eaLnBrk="1" fontAlgn="auto" latinLnBrk="0" hangingPunct="1">
                        <a:lnSpc>
                          <a:spcPct val="115000"/>
                        </a:lnSpc>
                        <a:spcBef>
                          <a:spcPts val="0"/>
                        </a:spcBef>
                        <a:spcAft>
                          <a:spcPts val="0"/>
                        </a:spcAft>
                        <a:buClrTx/>
                        <a:buSzTx/>
                        <a:buFontTx/>
                        <a:buNone/>
                        <a:tabLst/>
                        <a:defRPr/>
                      </a:pPr>
                      <a:endPar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tr>
              <a:tr h="432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a:t>
                      </a: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a:t>
                      </a:r>
                      <a:r>
                        <a:rPr lang="fr-FR" sz="2000" b="1" baseline="30000"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er</a:t>
                      </a:r>
                      <a:endPar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24h-01h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pt-B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baladais.</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01h-02h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02h-03h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03h-04h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n’arrivais pas à dormir.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04h-05h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n’arrivais pas à dormir.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05h-06h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l’air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06h-07h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l’air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07h-08h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a repêché le corps de Juste.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08h-09h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bavardais avec Roy.</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09h-10h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l’air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74989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10h-11h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au salon.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bruc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332656"/>
          <a:ext cx="8928992" cy="6408712"/>
        </p:xfrm>
        <a:graphic>
          <a:graphicData uri="http://schemas.openxmlformats.org/drawingml/2006/table">
            <a:tbl>
              <a:tblPr/>
              <a:tblGrid>
                <a:gridCol w="4176464"/>
                <a:gridCol w="4752528"/>
              </a:tblGrid>
              <a:tr h="1008109">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VOTRE EMPLOI DU TEMPS...</a:t>
                      </a:r>
                    </a:p>
                  </a:txBody>
                  <a:tcPr marL="42222" marR="42222"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pPr>
                        <a:lnSpc>
                          <a:spcPct val="100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r>
              <a:tr h="720077">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11h-12h</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Après les détonations on est tous sorti devant chez Maguy.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Roy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est arrivé en criant qu’on lui avait tiré dessus.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432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12h-13h</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un verre au bar.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13h-14h</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un verre au bar.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a:txBody>
                    <a:bodyPr/>
                    <a:lstStyle/>
                    <a:p>
                      <a:pPr algn="r">
                        <a:lnSpc>
                          <a:spcPct val="115000"/>
                        </a:lnSpc>
                        <a:spcAft>
                          <a:spcPts val="0"/>
                        </a:spcAft>
                      </a:pPr>
                      <a:r>
                        <a:rPr lang="fr-FR" sz="2000" b="1">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14h-15h</a:t>
                      </a:r>
                      <a:endParaRPr lang="fr-FR" sz="200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a:txBody>
                    <a:bodyPr/>
                    <a:lstStyle/>
                    <a:p>
                      <a:pPr algn="r">
                        <a:lnSpc>
                          <a:spcPct val="115000"/>
                        </a:lnSpc>
                        <a:spcAft>
                          <a:spcPts val="0"/>
                        </a:spcAft>
                      </a:pPr>
                      <a:r>
                        <a:rPr lang="fr-FR" sz="2000" b="1">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15h-16h</a:t>
                      </a:r>
                      <a:endParaRPr lang="fr-FR" sz="200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baladais.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16h-17h</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fait un tour dans l’île.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17h-18h</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le jardin.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18h-19h</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trouvé le corps de Marie à la plage Sud.</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19h-20h</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un verre au bar.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20h-21h</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fait un tour dans l’île.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792526">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21h-22h</a:t>
                      </a:r>
                      <a:endParaRPr lang="fr-FR" sz="2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fait un tour dans l’île.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chris.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332656"/>
          <a:ext cx="8928992" cy="6425120"/>
        </p:xfrm>
        <a:graphic>
          <a:graphicData uri="http://schemas.openxmlformats.org/drawingml/2006/table">
            <a:tbl>
              <a:tblPr/>
              <a:tblGrid>
                <a:gridCol w="1908212"/>
                <a:gridCol w="1116124"/>
                <a:gridCol w="792088"/>
                <a:gridCol w="5112568"/>
              </a:tblGrid>
              <a:tr h="720080">
                <a:tc gridSpan="4">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VOTRE EMPLOI DU  TEMPS...</a:t>
                      </a: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30</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endParaRPr lang="fr-FR" dirty="0"/>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était en mer. </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684000">
                <a:tc gridSpan="2">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nuit du 30</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endParaRPr lang="fr-F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Par la radio, on a appris que Maupiti n’était pas sur le passage du cyclone.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Roy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 décidé d’accoster sur l’île. </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31 </a:t>
                      </a: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de</a:t>
                      </a:r>
                      <a:endPar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10h-11h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 </a:t>
                      </a: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(2)Je lisais. Et j’aime bien lire à haute voix.</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11h-12h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cabine. </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12h-13h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 </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13h-14h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baladais</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(2) Je cherchais</a:t>
                      </a:r>
                      <a:r>
                        <a:rPr lang="fr-FR" sz="2000" baseline="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des indices sur la disparition de Marie.</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14h-15h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baladais</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(2)Je suis nouveau ici. Je me renseignais.</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15h-16h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fait un tour dans l’île.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16h-17h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17h-18h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réparais l’avarie du Bamboo.</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18h-19h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du bon temps.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19h-20h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avec Sue</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Je suis nouveau ici. Je me renseignais.</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20h-21h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684632">
                <a:tc>
                  <a:txBody>
                    <a:bodyPr/>
                    <a:lstStyle/>
                    <a:p>
                      <a:pPr algn="l">
                        <a:lnSpc>
                          <a:spcPct val="115000"/>
                        </a:lnSpc>
                        <a:spcAft>
                          <a:spcPts val="0"/>
                        </a:spcAft>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endPar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b">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gridSpan="2">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21h-22h</a:t>
                      </a:r>
                    </a:p>
                    <a:p>
                      <a:pPr algn="r">
                        <a:lnSpc>
                          <a:spcPct val="115000"/>
                        </a:lnSpc>
                        <a:spcAft>
                          <a:spcPts val="0"/>
                        </a:spcAft>
                      </a:pPr>
                      <a:endPar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chris.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332656"/>
          <a:ext cx="8928992" cy="6408712"/>
        </p:xfrm>
        <a:graphic>
          <a:graphicData uri="http://schemas.openxmlformats.org/drawingml/2006/table">
            <a:tbl>
              <a:tblPr/>
              <a:tblGrid>
                <a:gridCol w="3168352"/>
                <a:gridCol w="936104"/>
                <a:gridCol w="4824536"/>
              </a:tblGrid>
              <a:tr h="1002784">
                <a:tc gridSpan="3">
                  <a:txBody>
                    <a:bodyPr/>
                    <a:lstStyle/>
                    <a:p>
                      <a:pPr algn="ctr"/>
                      <a:r>
                        <a:rPr lang="fr-FR" sz="28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VOTRE EMPLOI DU  TEMPS...</a:t>
                      </a:r>
                      <a:endParaRPr lang="fr-FR" sz="28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endParaRP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22h-23h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23h-24h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a:t>
                      </a: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a:t>
                      </a:r>
                      <a:r>
                        <a:rPr lang="fr-FR" sz="2000" b="1" baseline="30000"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er</a:t>
                      </a:r>
                      <a:endPar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24h-01h</a:t>
                      </a:r>
                      <a:endPar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pt-B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01h-02h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02h-03h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n’arrivais pas à dormir.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03h-04h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un verre au bar.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04h-05h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un verre au bar.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05h-06h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l’air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06h-07h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684000">
                <a:tc gridSpan="2">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07h-08h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sorti fumer une cigarette sur le pont du bateau.  Au bout de l’embarcadère,  j’ai aperçu le corps de Juste coincé sous le ponton.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08h-09h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allée enterrer Juste.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09h-10h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réparais l’avarie du Bamboo.</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761928">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10h-11h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y a eu les coups de feu.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 8" descr="interrogatoirechris.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332656"/>
          <a:ext cx="8928992" cy="6408712"/>
        </p:xfrm>
        <a:graphic>
          <a:graphicData uri="http://schemas.openxmlformats.org/drawingml/2006/table">
            <a:tbl>
              <a:tblPr/>
              <a:tblGrid>
                <a:gridCol w="4032448"/>
                <a:gridCol w="4896544"/>
              </a:tblGrid>
              <a:tr h="1282816">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VOTRE EMPLOI DU  TEMPS...</a:t>
                      </a: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r>
              <a:tr h="432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11h-12h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cherché des indices sur le tireur.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432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12h-13h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fait un tour dans l’île.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13h-14h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de quart.</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14h-15h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de quart.</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15h-16h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de quart.</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16h-17h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le jardin.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17h-18h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18h-19h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19h-20h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32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20h-21h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Anton m’a appris que Bruce avait découvert le cadavre de Marie.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805896">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21h-22h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avec Anita.</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cadretitre.jpg"/>
          <p:cNvPicPr>
            <a:picLocks noChangeAspect="1"/>
          </p:cNvPicPr>
          <p:nvPr/>
        </p:nvPicPr>
        <p:blipFill>
          <a:blip r:embed="rId2" cstate="print"/>
          <a:stretch>
            <a:fillRect/>
          </a:stretch>
        </p:blipFill>
        <p:spPr>
          <a:xfrm>
            <a:off x="0" y="0"/>
            <a:ext cx="9144000" cy="6857999"/>
          </a:xfrm>
          <a:prstGeom prst="rect">
            <a:avLst/>
          </a:prstGeom>
        </p:spPr>
      </p:pic>
      <p:graphicFrame>
        <p:nvGraphicFramePr>
          <p:cNvPr id="8" name="Tableau 7"/>
          <p:cNvGraphicFramePr>
            <a:graphicFrameLocks noGrp="1"/>
          </p:cNvGraphicFramePr>
          <p:nvPr/>
        </p:nvGraphicFramePr>
        <p:xfrm>
          <a:off x="107504" y="404664"/>
          <a:ext cx="8928819" cy="6309880"/>
        </p:xfrm>
        <a:graphic>
          <a:graphicData uri="http://schemas.openxmlformats.org/drawingml/2006/table">
            <a:tbl>
              <a:tblPr/>
              <a:tblGrid>
                <a:gridCol w="612000"/>
                <a:gridCol w="924091"/>
                <a:gridCol w="924091"/>
                <a:gridCol w="924091"/>
                <a:gridCol w="924091"/>
                <a:gridCol w="924091"/>
                <a:gridCol w="924091"/>
                <a:gridCol w="924091"/>
                <a:gridCol w="924091"/>
                <a:gridCol w="924091"/>
              </a:tblGrid>
              <a:tr h="315494">
                <a:tc>
                  <a:txBody>
                    <a:bodyPr/>
                    <a:lstStyle/>
                    <a:p>
                      <a:pPr algn="ctr">
                        <a:lnSpc>
                          <a:spcPct val="115000"/>
                        </a:lnSpc>
                        <a:spcAft>
                          <a:spcPts val="0"/>
                        </a:spcAft>
                      </a:pPr>
                      <a:r>
                        <a:rPr lang="fr-FR" sz="1400" b="1" dirty="0" smtClean="0">
                          <a:solidFill>
                            <a:schemeClr val="bg1"/>
                          </a:solidFill>
                          <a:effectLst>
                            <a:outerShdw blurRad="38100" dist="38100" dir="2700000" algn="tl">
                              <a:srgbClr val="000000">
                                <a:alpha val="43137"/>
                              </a:srgbClr>
                            </a:outerShdw>
                          </a:effectLst>
                          <a:latin typeface="Andalus" pitchFamily="2" charset="-78"/>
                          <a:ea typeface="Times New Roman"/>
                          <a:cs typeface="Andalus" pitchFamily="2" charset="-78"/>
                        </a:rPr>
                        <a:t>H</a:t>
                      </a:r>
                      <a:endParaRPr lang="fr-FR" sz="1400" dirty="0">
                        <a:solidFill>
                          <a:schemeClr val="bg1"/>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38100" cap="flat" cmpd="sng" algn="ctr">
                      <a:solidFill>
                        <a:srgbClr val="C00000"/>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bg2">
                            <a:lumMod val="25000"/>
                            <a:shade val="30000"/>
                            <a:satMod val="115000"/>
                          </a:schemeClr>
                        </a:gs>
                        <a:gs pos="50000">
                          <a:schemeClr val="bg2">
                            <a:lumMod val="25000"/>
                            <a:shade val="67500"/>
                            <a:satMod val="115000"/>
                          </a:schemeClr>
                        </a:gs>
                        <a:gs pos="100000">
                          <a:schemeClr val="bg2">
                            <a:lumMod val="25000"/>
                            <a:shade val="100000"/>
                            <a:satMod val="115000"/>
                          </a:scheme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solidFill>
                          <a:effectLst>
                            <a:outerShdw blurRad="38100" dist="38100" dir="2700000" algn="tl">
                              <a:srgbClr val="000000">
                                <a:alpha val="43137"/>
                              </a:srgbClr>
                            </a:outerShdw>
                          </a:effectLst>
                          <a:latin typeface="Andalus" pitchFamily="2" charset="-78"/>
                          <a:ea typeface="Times New Roman"/>
                          <a:cs typeface="Andalus" pitchFamily="2" charset="-78"/>
                        </a:rPr>
                        <a:t>ANITA</a:t>
                      </a:r>
                      <a:endParaRPr lang="fr-FR" sz="1400" dirty="0">
                        <a:solidFill>
                          <a:schemeClr val="bg1"/>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38100" cap="flat" cmpd="sng" algn="ctr">
                      <a:solidFill>
                        <a:srgbClr val="C00000"/>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3810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bg2">
                            <a:lumMod val="25000"/>
                            <a:shade val="30000"/>
                            <a:satMod val="115000"/>
                          </a:schemeClr>
                        </a:gs>
                        <a:gs pos="50000">
                          <a:schemeClr val="bg2">
                            <a:lumMod val="25000"/>
                            <a:shade val="67500"/>
                            <a:satMod val="115000"/>
                          </a:schemeClr>
                        </a:gs>
                        <a:gs pos="100000">
                          <a:schemeClr val="bg2">
                            <a:lumMod val="25000"/>
                            <a:shade val="100000"/>
                            <a:satMod val="115000"/>
                          </a:scheme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solidFill>
                          <a:effectLst>
                            <a:outerShdw blurRad="38100" dist="38100" dir="2700000" algn="tl">
                              <a:srgbClr val="000000">
                                <a:alpha val="43137"/>
                              </a:srgbClr>
                            </a:outerShdw>
                          </a:effectLst>
                          <a:latin typeface="Andalus" pitchFamily="2" charset="-78"/>
                          <a:ea typeface="Times New Roman"/>
                          <a:cs typeface="Andalus" pitchFamily="2" charset="-78"/>
                        </a:rPr>
                        <a:t>ANTON</a:t>
                      </a:r>
                      <a:endParaRPr lang="fr-FR" sz="1400" dirty="0">
                        <a:solidFill>
                          <a:schemeClr val="bg1"/>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3810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bg2">
                            <a:lumMod val="25000"/>
                            <a:shade val="30000"/>
                            <a:satMod val="115000"/>
                          </a:schemeClr>
                        </a:gs>
                        <a:gs pos="50000">
                          <a:schemeClr val="bg2">
                            <a:lumMod val="25000"/>
                            <a:shade val="67500"/>
                            <a:satMod val="115000"/>
                          </a:schemeClr>
                        </a:gs>
                        <a:gs pos="100000">
                          <a:schemeClr val="bg2">
                            <a:lumMod val="25000"/>
                            <a:shade val="100000"/>
                            <a:satMod val="115000"/>
                          </a:scheme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solidFill>
                          <a:effectLst>
                            <a:outerShdw blurRad="38100" dist="38100" dir="2700000" algn="tl">
                              <a:srgbClr val="000000">
                                <a:alpha val="43137"/>
                              </a:srgbClr>
                            </a:outerShdw>
                          </a:effectLst>
                          <a:latin typeface="Andalus" pitchFamily="2" charset="-78"/>
                          <a:ea typeface="Times New Roman"/>
                          <a:cs typeface="Andalus" pitchFamily="2" charset="-78"/>
                        </a:rPr>
                        <a:t>BOB</a:t>
                      </a:r>
                      <a:endParaRPr lang="fr-FR" sz="1400" dirty="0">
                        <a:solidFill>
                          <a:schemeClr val="bg1"/>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3810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bg2">
                            <a:lumMod val="25000"/>
                            <a:shade val="30000"/>
                            <a:satMod val="115000"/>
                          </a:schemeClr>
                        </a:gs>
                        <a:gs pos="50000">
                          <a:schemeClr val="bg2">
                            <a:lumMod val="25000"/>
                            <a:shade val="67500"/>
                            <a:satMod val="115000"/>
                          </a:schemeClr>
                        </a:gs>
                        <a:gs pos="100000">
                          <a:schemeClr val="bg2">
                            <a:lumMod val="25000"/>
                            <a:shade val="100000"/>
                            <a:satMod val="115000"/>
                          </a:scheme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solidFill>
                          <a:effectLst>
                            <a:outerShdw blurRad="38100" dist="38100" dir="2700000" algn="tl">
                              <a:srgbClr val="000000">
                                <a:alpha val="43137"/>
                              </a:srgbClr>
                            </a:outerShdw>
                          </a:effectLst>
                          <a:latin typeface="Andalus" pitchFamily="2" charset="-78"/>
                          <a:ea typeface="Times New Roman"/>
                          <a:cs typeface="Andalus" pitchFamily="2" charset="-78"/>
                        </a:rPr>
                        <a:t>BRUCE</a:t>
                      </a:r>
                      <a:endParaRPr lang="fr-FR" sz="1400" dirty="0">
                        <a:solidFill>
                          <a:schemeClr val="bg1"/>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3810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bg2">
                            <a:lumMod val="25000"/>
                            <a:shade val="30000"/>
                            <a:satMod val="115000"/>
                          </a:schemeClr>
                        </a:gs>
                        <a:gs pos="50000">
                          <a:schemeClr val="bg2">
                            <a:lumMod val="25000"/>
                            <a:shade val="67500"/>
                            <a:satMod val="115000"/>
                          </a:schemeClr>
                        </a:gs>
                        <a:gs pos="100000">
                          <a:schemeClr val="bg2">
                            <a:lumMod val="25000"/>
                            <a:shade val="100000"/>
                            <a:satMod val="115000"/>
                          </a:scheme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solidFill>
                          <a:effectLst>
                            <a:outerShdw blurRad="38100" dist="38100" dir="2700000" algn="tl">
                              <a:srgbClr val="000000">
                                <a:alpha val="43137"/>
                              </a:srgbClr>
                            </a:outerShdw>
                          </a:effectLst>
                          <a:latin typeface="Andalus" pitchFamily="2" charset="-78"/>
                          <a:ea typeface="Times New Roman"/>
                          <a:cs typeface="Andalus" pitchFamily="2" charset="-78"/>
                        </a:rPr>
                        <a:t>CHRIS</a:t>
                      </a:r>
                      <a:endParaRPr lang="fr-FR" sz="1400" dirty="0">
                        <a:solidFill>
                          <a:schemeClr val="bg1"/>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3810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bg2">
                            <a:lumMod val="25000"/>
                            <a:shade val="30000"/>
                            <a:satMod val="115000"/>
                          </a:schemeClr>
                        </a:gs>
                        <a:gs pos="50000">
                          <a:schemeClr val="bg2">
                            <a:lumMod val="25000"/>
                            <a:shade val="67500"/>
                            <a:satMod val="115000"/>
                          </a:schemeClr>
                        </a:gs>
                        <a:gs pos="100000">
                          <a:schemeClr val="bg2">
                            <a:lumMod val="25000"/>
                            <a:shade val="100000"/>
                            <a:satMod val="115000"/>
                          </a:scheme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solidFill>
                          <a:effectLst>
                            <a:outerShdw blurRad="38100" dist="38100" dir="2700000" algn="tl">
                              <a:srgbClr val="000000">
                                <a:alpha val="43137"/>
                              </a:srgbClr>
                            </a:outerShdw>
                          </a:effectLst>
                          <a:latin typeface="Andalus" pitchFamily="2" charset="-78"/>
                          <a:ea typeface="Times New Roman"/>
                          <a:cs typeface="Andalus" pitchFamily="2" charset="-78"/>
                        </a:rPr>
                        <a:t>JUSTE</a:t>
                      </a:r>
                      <a:endParaRPr lang="fr-FR" sz="1400" dirty="0">
                        <a:solidFill>
                          <a:schemeClr val="bg1"/>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3810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bg2">
                            <a:lumMod val="25000"/>
                            <a:shade val="30000"/>
                            <a:satMod val="115000"/>
                          </a:schemeClr>
                        </a:gs>
                        <a:gs pos="50000">
                          <a:schemeClr val="bg2">
                            <a:lumMod val="25000"/>
                            <a:shade val="67500"/>
                            <a:satMod val="115000"/>
                          </a:schemeClr>
                        </a:gs>
                        <a:gs pos="100000">
                          <a:schemeClr val="bg2">
                            <a:lumMod val="25000"/>
                            <a:shade val="100000"/>
                            <a:satMod val="115000"/>
                          </a:scheme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solidFill>
                          <a:effectLst>
                            <a:outerShdw blurRad="38100" dist="38100" dir="2700000" algn="tl">
                              <a:srgbClr val="000000">
                                <a:alpha val="43137"/>
                              </a:srgbClr>
                            </a:outerShdw>
                          </a:effectLst>
                          <a:latin typeface="Andalus" pitchFamily="2" charset="-78"/>
                          <a:ea typeface="Times New Roman"/>
                          <a:cs typeface="Andalus" pitchFamily="2" charset="-78"/>
                        </a:rPr>
                        <a:t>MAGUY</a:t>
                      </a:r>
                      <a:endParaRPr lang="fr-FR" sz="1400" dirty="0">
                        <a:solidFill>
                          <a:schemeClr val="bg1"/>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3810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bg2">
                            <a:lumMod val="25000"/>
                            <a:shade val="30000"/>
                            <a:satMod val="115000"/>
                          </a:schemeClr>
                        </a:gs>
                        <a:gs pos="50000">
                          <a:schemeClr val="bg2">
                            <a:lumMod val="25000"/>
                            <a:shade val="67500"/>
                            <a:satMod val="115000"/>
                          </a:schemeClr>
                        </a:gs>
                        <a:gs pos="100000">
                          <a:schemeClr val="bg2">
                            <a:lumMod val="25000"/>
                            <a:shade val="100000"/>
                            <a:satMod val="115000"/>
                          </a:scheme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solidFill>
                          <a:effectLst>
                            <a:outerShdw blurRad="38100" dist="38100" dir="2700000" algn="tl">
                              <a:srgbClr val="000000">
                                <a:alpha val="43137"/>
                              </a:srgbClr>
                            </a:outerShdw>
                          </a:effectLst>
                          <a:latin typeface="Andalus" pitchFamily="2" charset="-78"/>
                          <a:ea typeface="Times New Roman"/>
                          <a:cs typeface="Andalus" pitchFamily="2" charset="-78"/>
                        </a:rPr>
                        <a:t>ROY</a:t>
                      </a:r>
                      <a:endParaRPr lang="fr-FR" sz="1400" dirty="0">
                        <a:solidFill>
                          <a:schemeClr val="bg1"/>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3810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bg2">
                            <a:lumMod val="25000"/>
                            <a:shade val="30000"/>
                            <a:satMod val="115000"/>
                          </a:schemeClr>
                        </a:gs>
                        <a:gs pos="50000">
                          <a:schemeClr val="bg2">
                            <a:lumMod val="25000"/>
                            <a:shade val="67500"/>
                            <a:satMod val="115000"/>
                          </a:schemeClr>
                        </a:gs>
                        <a:gs pos="100000">
                          <a:schemeClr val="bg2">
                            <a:lumMod val="25000"/>
                            <a:shade val="100000"/>
                            <a:satMod val="115000"/>
                          </a:scheme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solidFill>
                          <a:effectLst>
                            <a:outerShdw blurRad="38100" dist="38100" dir="2700000" algn="tl">
                              <a:srgbClr val="000000">
                                <a:alpha val="43137"/>
                              </a:srgbClr>
                            </a:outerShdw>
                          </a:effectLst>
                          <a:latin typeface="Andalus" pitchFamily="2" charset="-78"/>
                          <a:ea typeface="Times New Roman"/>
                          <a:cs typeface="Andalus" pitchFamily="2" charset="-78"/>
                        </a:rPr>
                        <a:t>SUE</a:t>
                      </a:r>
                      <a:endParaRPr lang="fr-FR" sz="1400" dirty="0">
                        <a:solidFill>
                          <a:schemeClr val="bg1"/>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bg2">
                          <a:lumMod val="50000"/>
                        </a:schemeClr>
                      </a:solidFill>
                      <a:prstDash val="solid"/>
                      <a:round/>
                      <a:headEnd type="none" w="med" len="med"/>
                      <a:tailEnd type="none" w="med" len="med"/>
                    </a:lnL>
                    <a:lnR w="38100"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bg2">
                            <a:lumMod val="25000"/>
                            <a:shade val="30000"/>
                            <a:satMod val="115000"/>
                          </a:schemeClr>
                        </a:gs>
                        <a:gs pos="50000">
                          <a:schemeClr val="bg2">
                            <a:lumMod val="25000"/>
                            <a:shade val="67500"/>
                            <a:satMod val="115000"/>
                          </a:schemeClr>
                        </a:gs>
                        <a:gs pos="100000">
                          <a:schemeClr val="bg2">
                            <a:lumMod val="25000"/>
                            <a:shade val="100000"/>
                            <a:satMod val="115000"/>
                          </a:schemeClr>
                        </a:gs>
                      </a:gsLst>
                      <a:path path="circle">
                        <a:fillToRect l="50000" t="50000" r="50000" b="50000"/>
                      </a:path>
                      <a:tileRect/>
                    </a:gradFill>
                  </a:tcPr>
                </a:tc>
              </a:tr>
              <a:tr h="315494">
                <a:tc>
                  <a:txBody>
                    <a:bodyPr/>
                    <a:lstStyle/>
                    <a:p>
                      <a:pPr algn="ctr">
                        <a:lnSpc>
                          <a:spcPct val="115000"/>
                        </a:lnSpc>
                        <a:spcAft>
                          <a:spcPts val="0"/>
                        </a:spcAft>
                      </a:pPr>
                      <a:r>
                        <a:rPr lang="fr-FR" sz="1800" b="0" dirty="0" smtClean="0">
                          <a:solidFill>
                            <a:schemeClr val="bg2">
                              <a:lumMod val="25000"/>
                            </a:schemeClr>
                          </a:solidFill>
                          <a:effectLst/>
                          <a:latin typeface="Freestyle Script" pitchFamily="66" charset="0"/>
                          <a:ea typeface="Calibri"/>
                          <a:cs typeface="Times New Roman"/>
                        </a:rPr>
                        <a:t>19:30</a:t>
                      </a:r>
                      <a:endParaRPr lang="fr-FR" sz="1800" b="0" dirty="0">
                        <a:solidFill>
                          <a:schemeClr val="bg2">
                            <a:lumMod val="25000"/>
                          </a:schemeClr>
                        </a:solidFill>
                        <a:effectLst/>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3810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SALON</a:t>
                      </a: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smtClean="0">
                          <a:solidFill>
                            <a:schemeClr val="bg2">
                              <a:lumMod val="25000"/>
                            </a:schemeClr>
                          </a:solidFill>
                          <a:latin typeface="Freestyle Script" pitchFamily="66" charset="0"/>
                          <a:ea typeface="Calibri"/>
                          <a:cs typeface="Times New Roman"/>
                        </a:rPr>
                        <a:t>EMBARC</a:t>
                      </a:r>
                      <a:endParaRPr lang="fr-FR" sz="1400" b="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CHEZ BOB</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1400" b="0" dirty="0" smtClean="0">
                          <a:solidFill>
                            <a:schemeClr val="bg2">
                              <a:lumMod val="25000"/>
                            </a:schemeClr>
                          </a:solidFill>
                          <a:latin typeface="Freestyle Script" pitchFamily="66" charset="0"/>
                          <a:ea typeface="Calibri"/>
                          <a:cs typeface="Times New Roman"/>
                        </a:rPr>
                        <a:t>EMBARC</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DVT MAGUY</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smtClean="0">
                          <a:solidFill>
                            <a:schemeClr val="bg2">
                              <a:lumMod val="25000"/>
                            </a:schemeClr>
                          </a:solidFill>
                          <a:latin typeface="Freestyle Script" pitchFamily="66" charset="0"/>
                          <a:ea typeface="Calibri"/>
                          <a:cs typeface="Times New Roman"/>
                        </a:rPr>
                        <a:t>BAR</a:t>
                      </a:r>
                      <a:endParaRPr lang="fr-FR" sz="1400" b="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smtClean="0">
                          <a:solidFill>
                            <a:schemeClr val="bg2">
                              <a:lumMod val="25000"/>
                            </a:schemeClr>
                          </a:solidFill>
                          <a:latin typeface="Freestyle Script" pitchFamily="66" charset="0"/>
                          <a:ea typeface="Calibri"/>
                          <a:cs typeface="Times New Roman"/>
                        </a:rPr>
                        <a:t>BAR</a:t>
                      </a:r>
                      <a:endParaRPr lang="fr-FR" sz="1400" b="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smtClean="0">
                          <a:solidFill>
                            <a:schemeClr val="bg2">
                              <a:lumMod val="25000"/>
                            </a:schemeClr>
                          </a:solidFill>
                          <a:latin typeface="Freestyle Script" pitchFamily="66" charset="0"/>
                          <a:ea typeface="Calibri"/>
                          <a:cs typeface="Times New Roman"/>
                        </a:rPr>
                        <a:t>BAR</a:t>
                      </a:r>
                      <a:endParaRPr lang="fr-FR" sz="1400" b="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CHEZ SUE</a:t>
                      </a:r>
                    </a:p>
                  </a:txBody>
                  <a:tcPr marL="42371" marR="42371" marT="0" marB="0" anchor="ctr">
                    <a:lnL w="28575" cap="flat" cmpd="sng" algn="ctr">
                      <a:solidFill>
                        <a:srgbClr val="9A8B7A"/>
                      </a:solidFill>
                      <a:prstDash val="solid"/>
                      <a:round/>
                      <a:headEnd type="none" w="med" len="med"/>
                      <a:tailEnd type="none" w="med" len="med"/>
                    </a:lnL>
                    <a:lnR w="38100" cap="flat" cmpd="sng" algn="ctr">
                      <a:solidFill>
                        <a:srgbClr val="9A8B7A"/>
                      </a:solidFill>
                      <a:prstDash val="solid"/>
                      <a:round/>
                      <a:headEnd type="none" w="med" len="med"/>
                      <a:tailEnd type="none" w="med" len="med"/>
                    </a:lnR>
                    <a:lnT w="3810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15494">
                <a:tc>
                  <a:txBody>
                    <a:bodyPr/>
                    <a:lstStyle/>
                    <a:p>
                      <a:pPr algn="ctr">
                        <a:lnSpc>
                          <a:spcPct val="115000"/>
                        </a:lnSpc>
                        <a:spcAft>
                          <a:spcPts val="0"/>
                        </a:spcAft>
                      </a:pPr>
                      <a:r>
                        <a:rPr lang="fr-FR" sz="1800" b="1" dirty="0" smtClean="0">
                          <a:solidFill>
                            <a:schemeClr val="bg2">
                              <a:lumMod val="25000"/>
                            </a:schemeClr>
                          </a:solidFill>
                          <a:effectLst/>
                          <a:latin typeface="Freestyle Script" pitchFamily="66" charset="0"/>
                          <a:ea typeface="Calibri"/>
                          <a:cs typeface="Times New Roman"/>
                        </a:rPr>
                        <a:t>20:00</a:t>
                      </a:r>
                      <a:endParaRPr lang="fr-FR" sz="1800" b="1" dirty="0">
                        <a:solidFill>
                          <a:schemeClr val="bg2">
                            <a:lumMod val="25000"/>
                          </a:schemeClr>
                        </a:solidFill>
                        <a:effectLst/>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SALON</a:t>
                      </a: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EMBARC</a:t>
                      </a:r>
                      <a:endParaRPr lang="fr-FR" sz="1400" b="1"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DVT MAGUY</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EMBARC</a:t>
                      </a:r>
                      <a:endParaRPr lang="fr-FR" sz="1400" b="1"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SALON</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SALON</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SALON</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1400" b="1" dirty="0" smtClean="0">
                          <a:solidFill>
                            <a:schemeClr val="bg2">
                              <a:lumMod val="25000"/>
                            </a:schemeClr>
                          </a:solidFill>
                          <a:latin typeface="Freestyle Script" pitchFamily="66" charset="0"/>
                          <a:ea typeface="Calibri"/>
                          <a:cs typeface="Times New Roman"/>
                        </a:rPr>
                        <a:t>EMBARC</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SALON</a:t>
                      </a:r>
                    </a:p>
                  </a:txBody>
                  <a:tcPr marL="42371" marR="42371" marT="0" marB="0" anchor="ctr">
                    <a:lnL w="28575" cap="flat" cmpd="sng" algn="ctr">
                      <a:solidFill>
                        <a:srgbClr val="9A8B7A"/>
                      </a:solidFill>
                      <a:prstDash val="solid"/>
                      <a:round/>
                      <a:headEnd type="none" w="med" len="med"/>
                      <a:tailEnd type="none" w="med" len="med"/>
                    </a:lnL>
                    <a:lnR w="38100"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r>
              <a:tr h="315494">
                <a:tc>
                  <a:txBody>
                    <a:bodyPr/>
                    <a:lstStyle/>
                    <a:p>
                      <a:pPr algn="ctr">
                        <a:lnSpc>
                          <a:spcPct val="115000"/>
                        </a:lnSpc>
                        <a:spcAft>
                          <a:spcPts val="0"/>
                        </a:spcAft>
                      </a:pPr>
                      <a:r>
                        <a:rPr lang="fr-FR" sz="1800" b="0" dirty="0" smtClean="0">
                          <a:solidFill>
                            <a:schemeClr val="bg2">
                              <a:lumMod val="25000"/>
                            </a:schemeClr>
                          </a:solidFill>
                          <a:effectLst/>
                          <a:latin typeface="Freestyle Script" pitchFamily="66" charset="0"/>
                          <a:ea typeface="Calibri"/>
                          <a:cs typeface="Times New Roman"/>
                        </a:rPr>
                        <a:t>20:30</a:t>
                      </a:r>
                      <a:endParaRPr lang="fr-FR" sz="1800" b="0" dirty="0">
                        <a:solidFill>
                          <a:schemeClr val="bg2">
                            <a:lumMod val="25000"/>
                          </a:schemeClr>
                        </a:solidFill>
                        <a:effectLst/>
                        <a:latin typeface="Freestyle Script" pitchFamily="66" charset="0"/>
                        <a:ea typeface="Calibri"/>
                        <a:cs typeface="Times New Roman"/>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SALON</a:t>
                      </a:r>
                    </a:p>
                  </a:txBody>
                  <a:tcPr marL="42371" marR="42371"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1400" b="0" dirty="0" smtClean="0">
                          <a:solidFill>
                            <a:schemeClr val="bg2">
                              <a:lumMod val="25000"/>
                            </a:schemeClr>
                          </a:solidFill>
                          <a:latin typeface="Freestyle Script" pitchFamily="66" charset="0"/>
                          <a:ea typeface="Calibri"/>
                          <a:cs typeface="Times New Roman"/>
                        </a:rPr>
                        <a:t>EMBARC</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1400" b="0" dirty="0" smtClean="0">
                          <a:solidFill>
                            <a:schemeClr val="bg2">
                              <a:lumMod val="25000"/>
                            </a:schemeClr>
                          </a:solidFill>
                          <a:latin typeface="Freestyle Script" pitchFamily="66" charset="0"/>
                          <a:ea typeface="Calibri"/>
                          <a:cs typeface="Times New Roman"/>
                        </a:rPr>
                        <a:t>EMBARC</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PLAGE SUD</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1400" b="0" dirty="0" smtClean="0">
                          <a:solidFill>
                            <a:schemeClr val="bg2">
                              <a:lumMod val="25000"/>
                            </a:schemeClr>
                          </a:solidFill>
                          <a:latin typeface="Freestyle Script" pitchFamily="66" charset="0"/>
                          <a:ea typeface="Calibri"/>
                          <a:cs typeface="Times New Roman"/>
                        </a:rPr>
                        <a:t>EMBARC</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SALON</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SALON</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smtClean="0">
                          <a:solidFill>
                            <a:schemeClr val="bg2">
                              <a:lumMod val="25000"/>
                            </a:schemeClr>
                          </a:solidFill>
                          <a:latin typeface="Freestyle Script" pitchFamily="66" charset="0"/>
                          <a:ea typeface="Calibri"/>
                          <a:cs typeface="Times New Roman"/>
                        </a:rPr>
                        <a:t>EMBARC</a:t>
                      </a:r>
                      <a:endParaRPr lang="fr-FR" sz="1400" b="0" dirty="0">
                        <a:solidFill>
                          <a:schemeClr val="bg2">
                            <a:lumMod val="25000"/>
                          </a:schemeClr>
                        </a:solidFill>
                        <a:latin typeface="Freestyle Script" pitchFamily="66" charset="0"/>
                        <a:ea typeface="Calibri"/>
                        <a:cs typeface="Times New Roman"/>
                      </a:endParaRP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SALON</a:t>
                      </a:r>
                    </a:p>
                  </a:txBody>
                  <a:tcPr marL="42371" marR="42371" marT="0" marB="0" anchor="ctr">
                    <a:lnL w="28575" cap="flat" cmpd="sng" algn="ctr">
                      <a:solidFill>
                        <a:srgbClr val="9A8B7A"/>
                      </a:solidFill>
                      <a:prstDash val="solid"/>
                      <a:round/>
                      <a:headEnd type="none" w="med" len="med"/>
                      <a:tailEnd type="none" w="med" len="med"/>
                    </a:lnL>
                    <a:lnR w="38100"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15494">
                <a:tc>
                  <a:txBody>
                    <a:bodyPr/>
                    <a:lstStyle/>
                    <a:p>
                      <a:pPr algn="ctr">
                        <a:lnSpc>
                          <a:spcPct val="115000"/>
                        </a:lnSpc>
                        <a:spcAft>
                          <a:spcPts val="0"/>
                        </a:spcAft>
                      </a:pPr>
                      <a:r>
                        <a:rPr lang="fr-FR" sz="1800" b="1" dirty="0" smtClean="0">
                          <a:solidFill>
                            <a:schemeClr val="bg2">
                              <a:lumMod val="25000"/>
                            </a:schemeClr>
                          </a:solidFill>
                          <a:effectLst/>
                          <a:latin typeface="Freestyle Script" pitchFamily="66" charset="0"/>
                          <a:ea typeface="Times New Roman"/>
                          <a:cs typeface="Times New Roman"/>
                        </a:rPr>
                        <a:t>21:00</a:t>
                      </a:r>
                      <a:endParaRPr lang="fr-FR" sz="1800" b="1" dirty="0">
                        <a:solidFill>
                          <a:schemeClr val="bg2">
                            <a:lumMod val="25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Times New Roman"/>
                          <a:cs typeface="Times New Roman"/>
                        </a:rPr>
                        <a:t>BAR</a:t>
                      </a:r>
                      <a:endParaRPr lang="fr-FR" sz="1400" b="1" dirty="0">
                        <a:solidFill>
                          <a:schemeClr val="bg2">
                            <a:lumMod val="25000"/>
                          </a:schemeClr>
                        </a:solidFill>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Times New Roman"/>
                          <a:cs typeface="Times New Roman"/>
                        </a:rPr>
                        <a:t>COURSIVE</a:t>
                      </a:r>
                      <a:endParaRPr lang="fr-FR" sz="1400" b="1" dirty="0">
                        <a:solidFill>
                          <a:schemeClr val="bg2">
                            <a:lumMod val="25000"/>
                          </a:schemeClr>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Times New Roman"/>
                          <a:cs typeface="Times New Roman"/>
                        </a:rPr>
                        <a:t>EMBARC</a:t>
                      </a:r>
                      <a:endParaRPr lang="fr-FR" sz="1400" b="1" dirty="0">
                        <a:solidFill>
                          <a:schemeClr val="bg2">
                            <a:lumMod val="25000"/>
                          </a:schemeClr>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Times New Roman"/>
                          <a:cs typeface="Times New Roman"/>
                        </a:rPr>
                        <a:t>CALE </a:t>
                      </a:r>
                      <a:endParaRPr lang="fr-FR" sz="1400" b="1" dirty="0">
                        <a:solidFill>
                          <a:schemeClr val="bg2">
                            <a:lumMod val="25000"/>
                          </a:schemeClr>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Times New Roman"/>
                          <a:cs typeface="Times New Roman"/>
                        </a:rPr>
                        <a:t>CHEZ CHRIS</a:t>
                      </a:r>
                      <a:endParaRPr lang="fr-FR" sz="1400" b="1" dirty="0">
                        <a:solidFill>
                          <a:schemeClr val="bg2">
                            <a:lumMod val="25000"/>
                          </a:schemeClr>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Times New Roman"/>
                          <a:cs typeface="Times New Roman"/>
                        </a:rPr>
                        <a:t>DVT JUSTE</a:t>
                      </a:r>
                      <a:endParaRPr lang="fr-FR" sz="1400" b="1" dirty="0">
                        <a:solidFill>
                          <a:schemeClr val="bg2">
                            <a:lumMod val="25000"/>
                          </a:schemeClr>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Times New Roman"/>
                          <a:cs typeface="Times New Roman"/>
                        </a:rPr>
                        <a:t>CHEZ MAGUY</a:t>
                      </a:r>
                      <a:endParaRPr lang="fr-FR" sz="1400" b="1" dirty="0">
                        <a:solidFill>
                          <a:schemeClr val="bg2">
                            <a:lumMod val="25000"/>
                          </a:schemeClr>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Times New Roman"/>
                          <a:cs typeface="Times New Roman"/>
                        </a:rPr>
                        <a:t>CALE </a:t>
                      </a:r>
                      <a:endParaRPr lang="fr-FR" sz="1400" b="1" dirty="0">
                        <a:solidFill>
                          <a:schemeClr val="bg2">
                            <a:lumMod val="25000"/>
                          </a:schemeClr>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Times New Roman"/>
                          <a:cs typeface="Times New Roman"/>
                        </a:rPr>
                        <a:t>BAR</a:t>
                      </a:r>
                      <a:endParaRPr lang="fr-FR" sz="1400" b="1" dirty="0">
                        <a:solidFill>
                          <a:schemeClr val="bg2">
                            <a:lumMod val="25000"/>
                          </a:schemeClr>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38100"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r>
              <a:tr h="315494">
                <a:tc>
                  <a:txBody>
                    <a:bodyPr/>
                    <a:lstStyle/>
                    <a:p>
                      <a:pPr algn="ctr">
                        <a:lnSpc>
                          <a:spcPct val="115000"/>
                        </a:lnSpc>
                        <a:spcAft>
                          <a:spcPts val="0"/>
                        </a:spcAft>
                      </a:pPr>
                      <a:r>
                        <a:rPr lang="fr-FR" sz="1800" b="0" dirty="0" smtClean="0">
                          <a:solidFill>
                            <a:schemeClr val="bg2">
                              <a:lumMod val="25000"/>
                            </a:schemeClr>
                          </a:solidFill>
                          <a:effectLst/>
                          <a:latin typeface="Freestyle Script" pitchFamily="66" charset="0"/>
                          <a:ea typeface="Calibri"/>
                          <a:cs typeface="Times New Roman"/>
                        </a:rPr>
                        <a:t>21:30</a:t>
                      </a:r>
                      <a:endParaRPr lang="fr-FR" sz="1800" b="0" dirty="0">
                        <a:solidFill>
                          <a:schemeClr val="bg2">
                            <a:lumMod val="25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SALON</a:t>
                      </a:r>
                    </a:p>
                  </a:txBody>
                  <a:tcPr marL="68580" marR="68580"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smtClean="0">
                          <a:solidFill>
                            <a:schemeClr val="bg2">
                              <a:lumMod val="25000"/>
                            </a:schemeClr>
                          </a:solidFill>
                          <a:latin typeface="Freestyle Script" pitchFamily="66" charset="0"/>
                          <a:ea typeface="Calibri"/>
                          <a:cs typeface="Times New Roman"/>
                        </a:rPr>
                        <a:t>S.</a:t>
                      </a:r>
                      <a:r>
                        <a:rPr lang="fr-FR" sz="1400" b="0" baseline="0" dirty="0" smtClean="0">
                          <a:solidFill>
                            <a:schemeClr val="bg2">
                              <a:lumMod val="25000"/>
                            </a:schemeClr>
                          </a:solidFill>
                          <a:latin typeface="Freestyle Script" pitchFamily="66" charset="0"/>
                          <a:ea typeface="Calibri"/>
                          <a:cs typeface="Times New Roman"/>
                        </a:rPr>
                        <a:t> </a:t>
                      </a:r>
                      <a:r>
                        <a:rPr lang="fr-FR" sz="1400" b="0" dirty="0" smtClean="0">
                          <a:solidFill>
                            <a:schemeClr val="bg2">
                              <a:lumMod val="25000"/>
                            </a:schemeClr>
                          </a:solidFill>
                          <a:latin typeface="Freestyle Script" pitchFamily="66" charset="0"/>
                          <a:ea typeface="Calibri"/>
                          <a:cs typeface="Times New Roman"/>
                        </a:rPr>
                        <a:t>MACHINES</a:t>
                      </a:r>
                      <a:endParaRPr lang="fr-FR" sz="1400" b="0" dirty="0">
                        <a:solidFill>
                          <a:schemeClr val="bg2">
                            <a:lumMod val="25000"/>
                          </a:schemeClr>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smtClean="0">
                          <a:solidFill>
                            <a:schemeClr val="bg2">
                              <a:lumMod val="25000"/>
                            </a:schemeClr>
                          </a:solidFill>
                          <a:latin typeface="Freestyle Script" pitchFamily="66" charset="0"/>
                          <a:ea typeface="Calibri"/>
                          <a:cs typeface="Times New Roman"/>
                        </a:rPr>
                        <a:t>EMBARC</a:t>
                      </a:r>
                      <a:endParaRPr lang="fr-FR" sz="1400" b="0" dirty="0">
                        <a:solidFill>
                          <a:schemeClr val="bg2">
                            <a:lumMod val="25000"/>
                          </a:schemeClr>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smtClean="0">
                          <a:solidFill>
                            <a:schemeClr val="bg2">
                              <a:lumMod val="25000"/>
                            </a:schemeClr>
                          </a:solidFill>
                          <a:latin typeface="Freestyle Script" pitchFamily="66" charset="0"/>
                          <a:ea typeface="Calibri"/>
                          <a:cs typeface="Times New Roman"/>
                        </a:rPr>
                        <a:t>EMBARC</a:t>
                      </a:r>
                      <a:endParaRPr lang="fr-FR" sz="1400" b="0" dirty="0">
                        <a:solidFill>
                          <a:schemeClr val="bg2">
                            <a:lumMod val="25000"/>
                          </a:schemeClr>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CHEZ CHRIS</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CHEZ JUSTE</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SALON</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smtClean="0">
                          <a:solidFill>
                            <a:schemeClr val="bg2">
                              <a:lumMod val="25000"/>
                            </a:schemeClr>
                          </a:solidFill>
                          <a:latin typeface="Freestyle Script" pitchFamily="66" charset="0"/>
                          <a:ea typeface="Calibri"/>
                          <a:cs typeface="Times New Roman"/>
                        </a:rPr>
                        <a:t>BAR</a:t>
                      </a:r>
                      <a:endParaRPr lang="fr-FR" sz="1400" b="0" dirty="0">
                        <a:solidFill>
                          <a:schemeClr val="bg2">
                            <a:lumMod val="25000"/>
                          </a:schemeClr>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SALON</a:t>
                      </a:r>
                    </a:p>
                  </a:txBody>
                  <a:tcPr marL="68580" marR="68580" marT="0" marB="0" anchor="ctr">
                    <a:lnL w="28575" cap="flat" cmpd="sng" algn="ctr">
                      <a:solidFill>
                        <a:srgbClr val="9A8B7A"/>
                      </a:solidFill>
                      <a:prstDash val="solid"/>
                      <a:round/>
                      <a:headEnd type="none" w="med" len="med"/>
                      <a:tailEnd type="none" w="med" len="med"/>
                    </a:lnL>
                    <a:lnR w="38100"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15494">
                <a:tc>
                  <a:txBody>
                    <a:bodyPr/>
                    <a:lstStyle/>
                    <a:p>
                      <a:pPr algn="ctr">
                        <a:lnSpc>
                          <a:spcPct val="115000"/>
                        </a:lnSpc>
                        <a:spcAft>
                          <a:spcPts val="0"/>
                        </a:spcAft>
                      </a:pPr>
                      <a:r>
                        <a:rPr lang="fr-FR" sz="1800" b="1" dirty="0" smtClean="0">
                          <a:solidFill>
                            <a:schemeClr val="bg2">
                              <a:lumMod val="25000"/>
                            </a:schemeClr>
                          </a:solidFill>
                          <a:effectLst/>
                          <a:latin typeface="Freestyle Script" pitchFamily="66" charset="0"/>
                          <a:ea typeface="Calibri"/>
                          <a:cs typeface="Times New Roman"/>
                        </a:rPr>
                        <a:t>22:00</a:t>
                      </a:r>
                      <a:endParaRPr lang="fr-FR" sz="1800" b="1" dirty="0">
                        <a:solidFill>
                          <a:schemeClr val="bg2">
                            <a:lumMod val="25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ANITA</a:t>
                      </a:r>
                    </a:p>
                  </a:txBody>
                  <a:tcPr marL="68580" marR="68580"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ANTON</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BOB</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DVT MAGUY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CHRIS</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JUSTE</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SALON</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BAR</a:t>
                      </a:r>
                      <a:endParaRPr lang="fr-FR" sz="1400" b="1" dirty="0">
                        <a:solidFill>
                          <a:schemeClr val="bg2">
                            <a:lumMod val="25000"/>
                          </a:schemeClr>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BAR</a:t>
                      </a:r>
                      <a:endParaRPr lang="fr-FR" sz="1400" b="1" dirty="0">
                        <a:solidFill>
                          <a:schemeClr val="bg2">
                            <a:lumMod val="25000"/>
                          </a:schemeClr>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38100"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r>
              <a:tr h="315494">
                <a:tc>
                  <a:txBody>
                    <a:bodyPr/>
                    <a:lstStyle/>
                    <a:p>
                      <a:pPr algn="ctr">
                        <a:lnSpc>
                          <a:spcPct val="115000"/>
                        </a:lnSpc>
                        <a:spcAft>
                          <a:spcPts val="0"/>
                        </a:spcAft>
                      </a:pPr>
                      <a:r>
                        <a:rPr lang="fr-FR" sz="1800" b="0" dirty="0" smtClean="0">
                          <a:solidFill>
                            <a:schemeClr val="bg2">
                              <a:lumMod val="25000"/>
                            </a:schemeClr>
                          </a:solidFill>
                          <a:effectLst/>
                          <a:latin typeface="Freestyle Script" pitchFamily="66" charset="0"/>
                          <a:ea typeface="Calibri"/>
                          <a:cs typeface="Times New Roman"/>
                        </a:rPr>
                        <a:t>22:30</a:t>
                      </a:r>
                      <a:endParaRPr lang="fr-FR" sz="1800" b="0" dirty="0">
                        <a:solidFill>
                          <a:schemeClr val="bg2">
                            <a:lumMod val="25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CHEZ ANITA</a:t>
                      </a:r>
                    </a:p>
                  </a:txBody>
                  <a:tcPr marL="68580" marR="68580"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CHEZ ANTON</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CHEZ BOB</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CHEZ MAGUY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CHEZ CHRIS</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CHEZ JUSTE</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CHEZ MAGUY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smtClean="0">
                          <a:solidFill>
                            <a:schemeClr val="bg2">
                              <a:lumMod val="25000"/>
                            </a:schemeClr>
                          </a:solidFill>
                          <a:latin typeface="Freestyle Script" pitchFamily="66" charset="0"/>
                          <a:ea typeface="Calibri"/>
                          <a:cs typeface="Times New Roman"/>
                        </a:rPr>
                        <a:t>BAR</a:t>
                      </a:r>
                      <a:endParaRPr lang="fr-FR" sz="1400" b="0" dirty="0">
                        <a:solidFill>
                          <a:schemeClr val="bg2">
                            <a:lumMod val="25000"/>
                          </a:schemeClr>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SALON</a:t>
                      </a:r>
                    </a:p>
                  </a:txBody>
                  <a:tcPr marL="68580" marR="68580" marT="0" marB="0" anchor="ctr">
                    <a:lnL w="28575" cap="flat" cmpd="sng" algn="ctr">
                      <a:solidFill>
                        <a:srgbClr val="9A8B7A"/>
                      </a:solidFill>
                      <a:prstDash val="solid"/>
                      <a:round/>
                      <a:headEnd type="none" w="med" len="med"/>
                      <a:tailEnd type="none" w="med" len="med"/>
                    </a:lnL>
                    <a:lnR w="38100"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15494">
                <a:tc>
                  <a:txBody>
                    <a:bodyPr/>
                    <a:lstStyle/>
                    <a:p>
                      <a:pPr algn="ctr">
                        <a:lnSpc>
                          <a:spcPct val="115000"/>
                        </a:lnSpc>
                        <a:spcAft>
                          <a:spcPts val="0"/>
                        </a:spcAft>
                      </a:pPr>
                      <a:r>
                        <a:rPr lang="fr-FR" sz="1800" b="1" dirty="0" smtClean="0">
                          <a:solidFill>
                            <a:schemeClr val="bg2">
                              <a:lumMod val="25000"/>
                            </a:schemeClr>
                          </a:solidFill>
                          <a:effectLst/>
                          <a:latin typeface="Freestyle Script" pitchFamily="66" charset="0"/>
                          <a:ea typeface="Calibri"/>
                          <a:cs typeface="Times New Roman"/>
                        </a:rPr>
                        <a:t>23:00</a:t>
                      </a:r>
                      <a:endParaRPr lang="fr-FR" sz="1800" b="1" dirty="0">
                        <a:solidFill>
                          <a:schemeClr val="bg2">
                            <a:lumMod val="25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ANITA</a:t>
                      </a:r>
                    </a:p>
                  </a:txBody>
                  <a:tcPr marL="68580" marR="68580"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ANTON</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BOB</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DVT MAGUY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CHRIS</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JUSTE</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MAGUY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bg2">
                              <a:lumMod val="25000"/>
                            </a:schemeClr>
                          </a:solidFill>
                          <a:latin typeface="Freestyle Script" pitchFamily="66" charset="0"/>
                          <a:ea typeface="Calibri"/>
                          <a:cs typeface="Times New Roman"/>
                        </a:rPr>
                        <a:t>BAR</a:t>
                      </a:r>
                      <a:endParaRPr lang="fr-FR" sz="1400" b="1" dirty="0">
                        <a:solidFill>
                          <a:schemeClr val="bg2">
                            <a:lumMod val="25000"/>
                          </a:schemeClr>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c>
                  <a:txBody>
                    <a:bodyPr/>
                    <a:lstStyle/>
                    <a:p>
                      <a:pPr algn="l">
                        <a:lnSpc>
                          <a:spcPct val="115000"/>
                        </a:lnSpc>
                        <a:spcAft>
                          <a:spcPts val="0"/>
                        </a:spcAft>
                      </a:pPr>
                      <a:r>
                        <a:rPr lang="fr-FR" sz="1400" b="1" dirty="0">
                          <a:solidFill>
                            <a:schemeClr val="bg2">
                              <a:lumMod val="25000"/>
                            </a:schemeClr>
                          </a:solidFill>
                          <a:latin typeface="Freestyle Script" pitchFamily="66" charset="0"/>
                          <a:ea typeface="Calibri"/>
                          <a:cs typeface="Times New Roman"/>
                        </a:rPr>
                        <a:t>CHEZ SUE</a:t>
                      </a:r>
                    </a:p>
                  </a:txBody>
                  <a:tcPr marL="68580" marR="68580" marT="0" marB="0" anchor="ctr">
                    <a:lnL w="28575" cap="flat" cmpd="sng" algn="ctr">
                      <a:solidFill>
                        <a:srgbClr val="9A8B7A"/>
                      </a:solidFill>
                      <a:prstDash val="solid"/>
                      <a:round/>
                      <a:headEnd type="none" w="med" len="med"/>
                      <a:tailEnd type="none" w="med" len="med"/>
                    </a:lnL>
                    <a:lnR w="38100"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A8B7A">
                            <a:tint val="66000"/>
                            <a:satMod val="160000"/>
                          </a:srgbClr>
                        </a:gs>
                        <a:gs pos="50000">
                          <a:srgbClr val="9A8B7A">
                            <a:tint val="44500"/>
                            <a:satMod val="160000"/>
                          </a:srgbClr>
                        </a:gs>
                        <a:gs pos="100000">
                          <a:srgbClr val="9A8B7A">
                            <a:tint val="23500"/>
                            <a:satMod val="160000"/>
                          </a:srgbClr>
                        </a:gs>
                      </a:gsLst>
                      <a:lin ang="16200000" scaled="1"/>
                      <a:tileRect/>
                    </a:gradFill>
                  </a:tcPr>
                </a:tc>
              </a:tr>
              <a:tr h="315494">
                <a:tc>
                  <a:txBody>
                    <a:bodyPr/>
                    <a:lstStyle/>
                    <a:p>
                      <a:pPr algn="ctr">
                        <a:lnSpc>
                          <a:spcPct val="115000"/>
                        </a:lnSpc>
                        <a:spcAft>
                          <a:spcPts val="0"/>
                        </a:spcAft>
                      </a:pPr>
                      <a:r>
                        <a:rPr lang="fr-FR" sz="1800" b="0" dirty="0" smtClean="0">
                          <a:solidFill>
                            <a:schemeClr val="bg2">
                              <a:lumMod val="25000"/>
                            </a:schemeClr>
                          </a:solidFill>
                          <a:effectLst/>
                          <a:latin typeface="Freestyle Script" pitchFamily="66" charset="0"/>
                          <a:ea typeface="Calibri"/>
                          <a:cs typeface="Times New Roman"/>
                        </a:rPr>
                        <a:t>23:30</a:t>
                      </a:r>
                      <a:endParaRPr lang="fr-FR" sz="1800" b="0" dirty="0">
                        <a:solidFill>
                          <a:schemeClr val="bg2">
                            <a:lumMod val="25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CHEZ ANITA</a:t>
                      </a:r>
                    </a:p>
                  </a:txBody>
                  <a:tcPr marL="68580" marR="68580"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CHEZ ANTON</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CHEZ BOB</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CHEZ BRUCE</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CHEZ CHRIS</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CHEZ JUSTE</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smtClean="0">
                          <a:solidFill>
                            <a:schemeClr val="bg2">
                              <a:lumMod val="25000"/>
                            </a:schemeClr>
                          </a:solidFill>
                          <a:latin typeface="Freestyle Script" pitchFamily="66" charset="0"/>
                          <a:ea typeface="Calibri"/>
                          <a:cs typeface="Times New Roman"/>
                        </a:rPr>
                        <a:t>BAR</a:t>
                      </a:r>
                      <a:endParaRPr lang="fr-FR" sz="1400" b="0" dirty="0">
                        <a:solidFill>
                          <a:schemeClr val="bg2">
                            <a:lumMod val="25000"/>
                          </a:schemeClr>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DVT MAGUY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chemeClr val="bg2">
                              <a:lumMod val="25000"/>
                            </a:schemeClr>
                          </a:solidFill>
                          <a:latin typeface="Freestyle Script" pitchFamily="66" charset="0"/>
                          <a:ea typeface="Calibri"/>
                          <a:cs typeface="Times New Roman"/>
                        </a:rPr>
                        <a:t>CHEZ SUE</a:t>
                      </a:r>
                    </a:p>
                  </a:txBody>
                  <a:tcPr marL="68580" marR="68580" marT="0" marB="0" anchor="ctr">
                    <a:lnL w="28575" cap="flat" cmpd="sng" algn="ctr">
                      <a:solidFill>
                        <a:srgbClr val="9A8B7A"/>
                      </a:solidFill>
                      <a:prstDash val="solid"/>
                      <a:round/>
                      <a:headEnd type="none" w="med" len="med"/>
                      <a:tailEnd type="none" w="med" len="med"/>
                    </a:lnL>
                    <a:lnR w="38100"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15494">
                <a:tc>
                  <a:txBody>
                    <a:bodyPr/>
                    <a:lstStyle/>
                    <a:p>
                      <a:pPr algn="ctr">
                        <a:lnSpc>
                          <a:spcPct val="115000"/>
                        </a:lnSpc>
                        <a:spcAft>
                          <a:spcPts val="0"/>
                        </a:spcAft>
                      </a:pPr>
                      <a:r>
                        <a:rPr lang="fr-FR" sz="1800" b="1" u="none" dirty="0" smtClean="0">
                          <a:solidFill>
                            <a:srgbClr val="C00000"/>
                          </a:solidFill>
                          <a:effectLst/>
                          <a:latin typeface="Freestyle Script" pitchFamily="66" charset="0"/>
                          <a:ea typeface="Times New Roman"/>
                          <a:cs typeface="Times New Roman"/>
                        </a:rPr>
                        <a:t>00:00</a:t>
                      </a:r>
                      <a:endParaRPr lang="fr-FR" sz="1800" b="1" u="none" dirty="0">
                        <a:solidFill>
                          <a:srgbClr val="C00000"/>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C00000">
                            <a:tint val="66000"/>
                            <a:satMod val="160000"/>
                          </a:srgbClr>
                        </a:gs>
                        <a:gs pos="50000">
                          <a:srgbClr val="C00000">
                            <a:tint val="44500"/>
                            <a:satMod val="160000"/>
                          </a:srgbClr>
                        </a:gs>
                        <a:gs pos="100000">
                          <a:srgbClr val="C00000">
                            <a:tint val="23500"/>
                            <a:satMod val="160000"/>
                          </a:srgbClr>
                        </a:gs>
                      </a:gsLst>
                      <a:lin ang="16200000" scaled="1"/>
                      <a:tileRect/>
                    </a:gradFill>
                  </a:tcPr>
                </a:tc>
                <a:tc>
                  <a:txBody>
                    <a:bodyPr/>
                    <a:lstStyle/>
                    <a:p>
                      <a:pPr algn="l">
                        <a:lnSpc>
                          <a:spcPct val="115000"/>
                        </a:lnSpc>
                        <a:spcAft>
                          <a:spcPts val="0"/>
                        </a:spcAft>
                      </a:pPr>
                      <a:r>
                        <a:rPr lang="fr-FR" sz="1400" b="1" dirty="0">
                          <a:solidFill>
                            <a:srgbClr val="C00000"/>
                          </a:solidFill>
                          <a:latin typeface="Freestyle Script" pitchFamily="66" charset="0"/>
                          <a:ea typeface="Times New Roman"/>
                          <a:cs typeface="Times New Roman"/>
                        </a:rPr>
                        <a:t>BASSIN</a:t>
                      </a:r>
                      <a:endParaRPr lang="fr-FR" sz="1400" b="1" dirty="0">
                        <a:solidFill>
                          <a:srgbClr val="C00000"/>
                        </a:solidFill>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lin ang="16200000" scaled="1"/>
                      <a:tileRect/>
                    </a:gradFill>
                  </a:tcPr>
                </a:tc>
                <a:tc>
                  <a:txBody>
                    <a:bodyPr/>
                    <a:lstStyle/>
                    <a:p>
                      <a:pPr algn="l">
                        <a:lnSpc>
                          <a:spcPct val="115000"/>
                        </a:lnSpc>
                        <a:spcAft>
                          <a:spcPts val="0"/>
                        </a:spcAft>
                      </a:pPr>
                      <a:r>
                        <a:rPr lang="fr-FR" sz="1400" b="1" dirty="0">
                          <a:solidFill>
                            <a:srgbClr val="C00000"/>
                          </a:solidFill>
                          <a:latin typeface="Freestyle Script" pitchFamily="66" charset="0"/>
                          <a:ea typeface="Times New Roman"/>
                          <a:cs typeface="Times New Roman"/>
                        </a:rPr>
                        <a:t>CHEZ ANTON</a:t>
                      </a:r>
                      <a:endParaRPr lang="fr-FR" sz="1400" b="1" dirty="0">
                        <a:solidFill>
                          <a:srgbClr val="C00000"/>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lin ang="16200000" scaled="1"/>
                      <a:tileRect/>
                    </a:gradFill>
                  </a:tcPr>
                </a:tc>
                <a:tc>
                  <a:txBody>
                    <a:bodyPr/>
                    <a:lstStyle/>
                    <a:p>
                      <a:pPr algn="l">
                        <a:lnSpc>
                          <a:spcPct val="115000"/>
                        </a:lnSpc>
                        <a:spcAft>
                          <a:spcPts val="0"/>
                        </a:spcAft>
                      </a:pPr>
                      <a:r>
                        <a:rPr lang="fr-FR" sz="1400" b="1" dirty="0">
                          <a:solidFill>
                            <a:srgbClr val="C00000"/>
                          </a:solidFill>
                          <a:latin typeface="Freestyle Script" pitchFamily="66" charset="0"/>
                          <a:ea typeface="Times New Roman"/>
                          <a:cs typeface="Times New Roman"/>
                        </a:rPr>
                        <a:t>DVT MAGUY</a:t>
                      </a:r>
                      <a:endParaRPr lang="fr-FR" sz="1400" b="1" dirty="0">
                        <a:solidFill>
                          <a:srgbClr val="C00000"/>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lin ang="16200000" scaled="1"/>
                      <a:tileRect/>
                    </a:gradFill>
                  </a:tcPr>
                </a:tc>
                <a:tc>
                  <a:txBody>
                    <a:bodyPr/>
                    <a:lstStyle/>
                    <a:p>
                      <a:pPr algn="l">
                        <a:lnSpc>
                          <a:spcPct val="115000"/>
                        </a:lnSpc>
                        <a:spcAft>
                          <a:spcPts val="0"/>
                        </a:spcAft>
                      </a:pPr>
                      <a:r>
                        <a:rPr lang="fr-FR" sz="1400" b="1" dirty="0">
                          <a:solidFill>
                            <a:srgbClr val="C00000"/>
                          </a:solidFill>
                          <a:latin typeface="Freestyle Script" pitchFamily="66" charset="0"/>
                          <a:ea typeface="Times New Roman"/>
                          <a:cs typeface="Times New Roman"/>
                        </a:rPr>
                        <a:t>DVT MAGUY</a:t>
                      </a:r>
                      <a:endParaRPr lang="fr-FR" sz="1400" b="1" dirty="0">
                        <a:solidFill>
                          <a:srgbClr val="C00000"/>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lin ang="16200000" scaled="1"/>
                      <a:tileRect/>
                    </a:gradFill>
                  </a:tcPr>
                </a:tc>
                <a:tc>
                  <a:txBody>
                    <a:bodyPr/>
                    <a:lstStyle/>
                    <a:p>
                      <a:pPr algn="l">
                        <a:lnSpc>
                          <a:spcPct val="115000"/>
                        </a:lnSpc>
                        <a:spcAft>
                          <a:spcPts val="0"/>
                        </a:spcAft>
                      </a:pPr>
                      <a:r>
                        <a:rPr lang="fr-FR" sz="1400" b="1" dirty="0">
                          <a:solidFill>
                            <a:srgbClr val="C00000"/>
                          </a:solidFill>
                          <a:latin typeface="Freestyle Script" pitchFamily="66" charset="0"/>
                          <a:ea typeface="Times New Roman"/>
                          <a:cs typeface="Times New Roman"/>
                        </a:rPr>
                        <a:t>CHEZ CHRIS</a:t>
                      </a:r>
                      <a:endParaRPr lang="fr-FR" sz="1400" b="1" dirty="0">
                        <a:solidFill>
                          <a:srgbClr val="C00000"/>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lin ang="16200000" scaled="1"/>
                      <a:tileRect/>
                    </a:gradFill>
                  </a:tcPr>
                </a:tc>
                <a:tc>
                  <a:txBody>
                    <a:bodyPr/>
                    <a:lstStyle/>
                    <a:p>
                      <a:pPr algn="l">
                        <a:lnSpc>
                          <a:spcPct val="115000"/>
                        </a:lnSpc>
                        <a:spcAft>
                          <a:spcPts val="0"/>
                        </a:spcAft>
                      </a:pPr>
                      <a:r>
                        <a:rPr lang="fr-FR" sz="1400" b="1" dirty="0">
                          <a:solidFill>
                            <a:srgbClr val="C00000"/>
                          </a:solidFill>
                          <a:latin typeface="Freestyle Script" pitchFamily="66" charset="0"/>
                          <a:ea typeface="Times New Roman"/>
                          <a:cs typeface="Times New Roman"/>
                        </a:rPr>
                        <a:t>CHEZ JUSTE</a:t>
                      </a:r>
                      <a:endParaRPr lang="fr-FR" sz="1400" b="1" dirty="0">
                        <a:solidFill>
                          <a:srgbClr val="C00000"/>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lin ang="16200000" scaled="1"/>
                      <a:tileRect/>
                    </a:gradFill>
                  </a:tcPr>
                </a:tc>
                <a:tc>
                  <a:txBody>
                    <a:bodyPr/>
                    <a:lstStyle/>
                    <a:p>
                      <a:pPr algn="l">
                        <a:lnSpc>
                          <a:spcPct val="115000"/>
                        </a:lnSpc>
                        <a:spcAft>
                          <a:spcPts val="0"/>
                        </a:spcAft>
                      </a:pPr>
                      <a:r>
                        <a:rPr lang="fr-FR" sz="1400" b="1" dirty="0">
                          <a:solidFill>
                            <a:srgbClr val="C00000"/>
                          </a:solidFill>
                          <a:latin typeface="Freestyle Script" pitchFamily="66" charset="0"/>
                          <a:ea typeface="Times New Roman"/>
                          <a:cs typeface="Times New Roman"/>
                        </a:rPr>
                        <a:t>CHEZ MAGUY</a:t>
                      </a:r>
                      <a:endParaRPr lang="fr-FR" sz="1400" b="1" dirty="0">
                        <a:solidFill>
                          <a:srgbClr val="C00000"/>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lin ang="16200000" scaled="1"/>
                      <a:tileRect/>
                    </a:gradFill>
                  </a:tcPr>
                </a:tc>
                <a:tc>
                  <a:txBody>
                    <a:bodyPr/>
                    <a:lstStyle/>
                    <a:p>
                      <a:pPr algn="l">
                        <a:lnSpc>
                          <a:spcPct val="115000"/>
                        </a:lnSpc>
                        <a:spcAft>
                          <a:spcPts val="0"/>
                        </a:spcAft>
                      </a:pPr>
                      <a:r>
                        <a:rPr lang="fr-FR" sz="1400" b="1" dirty="0">
                          <a:solidFill>
                            <a:srgbClr val="C00000"/>
                          </a:solidFill>
                          <a:latin typeface="Freestyle Script" pitchFamily="66" charset="0"/>
                          <a:ea typeface="Times New Roman"/>
                          <a:cs typeface="Times New Roman"/>
                        </a:rPr>
                        <a:t>CHEZ ROY</a:t>
                      </a:r>
                      <a:endParaRPr lang="fr-FR" sz="1400" b="1" dirty="0">
                        <a:solidFill>
                          <a:srgbClr val="C00000"/>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lin ang="16200000" scaled="1"/>
                      <a:tileRect/>
                    </a:gradFill>
                  </a:tcPr>
                </a:tc>
                <a:tc>
                  <a:txBody>
                    <a:bodyPr/>
                    <a:lstStyle/>
                    <a:p>
                      <a:pPr algn="l">
                        <a:lnSpc>
                          <a:spcPct val="115000"/>
                        </a:lnSpc>
                        <a:spcAft>
                          <a:spcPts val="0"/>
                        </a:spcAft>
                      </a:pPr>
                      <a:r>
                        <a:rPr lang="fr-FR" sz="1400" b="1" dirty="0">
                          <a:solidFill>
                            <a:srgbClr val="C00000"/>
                          </a:solidFill>
                          <a:latin typeface="Freestyle Script" pitchFamily="66" charset="0"/>
                          <a:ea typeface="Times New Roman"/>
                          <a:cs typeface="Times New Roman"/>
                        </a:rPr>
                        <a:t>CHEZ SUE</a:t>
                      </a:r>
                      <a:endParaRPr lang="fr-FR" sz="1400" b="1" dirty="0">
                        <a:solidFill>
                          <a:srgbClr val="C00000"/>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38100"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2">
                            <a:tint val="66000"/>
                            <a:satMod val="160000"/>
                          </a:schemeClr>
                        </a:gs>
                        <a:gs pos="50000">
                          <a:schemeClr val="accent2">
                            <a:tint val="44500"/>
                            <a:satMod val="160000"/>
                          </a:schemeClr>
                        </a:gs>
                        <a:gs pos="100000">
                          <a:schemeClr val="accent2">
                            <a:tint val="23500"/>
                            <a:satMod val="160000"/>
                          </a:schemeClr>
                        </a:gs>
                      </a:gsLst>
                      <a:lin ang="16200000" scaled="1"/>
                      <a:tileRect/>
                    </a:gradFill>
                  </a:tcPr>
                </a:tc>
              </a:tr>
              <a:tr h="315494">
                <a:tc>
                  <a:txBody>
                    <a:bodyPr/>
                    <a:lstStyle/>
                    <a:p>
                      <a:pPr algn="ctr">
                        <a:lnSpc>
                          <a:spcPct val="115000"/>
                        </a:lnSpc>
                        <a:spcAft>
                          <a:spcPts val="0"/>
                        </a:spcAft>
                      </a:pPr>
                      <a:r>
                        <a:rPr lang="fr-FR" sz="1800" b="0" dirty="0" smtClean="0">
                          <a:solidFill>
                            <a:srgbClr val="435422"/>
                          </a:solidFill>
                          <a:effectLst/>
                          <a:latin typeface="Freestyle Script" pitchFamily="66" charset="0"/>
                          <a:ea typeface="Calibri"/>
                          <a:cs typeface="Times New Roman"/>
                        </a:rPr>
                        <a:t>00:30</a:t>
                      </a:r>
                      <a:endParaRPr lang="fr-FR" sz="1800" b="0" dirty="0">
                        <a:solidFill>
                          <a:srgbClr val="435422"/>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PUITS</a:t>
                      </a:r>
                    </a:p>
                  </a:txBody>
                  <a:tcPr marL="68580" marR="68580"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ANTON</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smtClean="0">
                          <a:solidFill>
                            <a:srgbClr val="435422"/>
                          </a:solidFill>
                          <a:latin typeface="Freestyle Script" pitchFamily="66" charset="0"/>
                          <a:ea typeface="Calibri"/>
                          <a:cs typeface="Times New Roman"/>
                        </a:rPr>
                        <a:t>CHEZ </a:t>
                      </a:r>
                      <a:r>
                        <a:rPr lang="fr-FR" sz="1400" b="0" dirty="0">
                          <a:solidFill>
                            <a:srgbClr val="435422"/>
                          </a:solidFill>
                          <a:latin typeface="Freestyle Script" pitchFamily="66" charset="0"/>
                          <a:ea typeface="Calibri"/>
                          <a:cs typeface="Times New Roman"/>
                        </a:rPr>
                        <a:t>ANITA</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PLAGE SUD</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CHRIS</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JUSTE</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MAGUY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ROY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SUE</a:t>
                      </a:r>
                    </a:p>
                  </a:txBody>
                  <a:tcPr marL="68580" marR="68580" marT="0" marB="0" anchor="ctr">
                    <a:lnL w="28575" cap="flat" cmpd="sng" algn="ctr">
                      <a:solidFill>
                        <a:srgbClr val="9A8B7A"/>
                      </a:solidFill>
                      <a:prstDash val="solid"/>
                      <a:round/>
                      <a:headEnd type="none" w="med" len="med"/>
                      <a:tailEnd type="none" w="med" len="med"/>
                    </a:lnL>
                    <a:lnR w="38100"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15494">
                <a:tc>
                  <a:txBody>
                    <a:bodyPr/>
                    <a:lstStyle/>
                    <a:p>
                      <a:pPr algn="ctr">
                        <a:lnSpc>
                          <a:spcPct val="115000"/>
                        </a:lnSpc>
                        <a:spcAft>
                          <a:spcPts val="0"/>
                        </a:spcAft>
                      </a:pPr>
                      <a:r>
                        <a:rPr lang="fr-FR" sz="1800" b="1" dirty="0" smtClean="0">
                          <a:solidFill>
                            <a:srgbClr val="435422"/>
                          </a:solidFill>
                          <a:effectLst/>
                          <a:latin typeface="Freestyle Script" pitchFamily="66" charset="0"/>
                          <a:ea typeface="Calibri"/>
                          <a:cs typeface="Times New Roman"/>
                        </a:rPr>
                        <a:t>01:00</a:t>
                      </a:r>
                      <a:endParaRPr lang="fr-FR" sz="1800" b="1" dirty="0">
                        <a:solidFill>
                          <a:srgbClr val="435422"/>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PUITS</a:t>
                      </a:r>
                    </a:p>
                  </a:txBody>
                  <a:tcPr marL="68580" marR="68580"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B7CB9B"/>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ANTON</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DVT MAGUY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BRUCE</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CHRIS</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JUSTE</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MAGUY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ROY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SUE</a:t>
                      </a:r>
                    </a:p>
                  </a:txBody>
                  <a:tcPr marL="68580" marR="68580" marT="0" marB="0" anchor="ctr">
                    <a:lnL w="28575" cap="flat" cmpd="sng" algn="ctr">
                      <a:solidFill>
                        <a:srgbClr val="9A8B7A"/>
                      </a:solidFill>
                      <a:prstDash val="solid"/>
                      <a:round/>
                      <a:headEnd type="none" w="med" len="med"/>
                      <a:tailEnd type="none" w="med" len="med"/>
                    </a:lnL>
                    <a:lnR w="38100"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r>
              <a:tr h="315494">
                <a:tc>
                  <a:txBody>
                    <a:bodyPr/>
                    <a:lstStyle/>
                    <a:p>
                      <a:pPr algn="ctr">
                        <a:lnSpc>
                          <a:spcPct val="115000"/>
                        </a:lnSpc>
                        <a:spcAft>
                          <a:spcPts val="0"/>
                        </a:spcAft>
                      </a:pPr>
                      <a:r>
                        <a:rPr lang="fr-FR" sz="1800" b="0" dirty="0" smtClean="0">
                          <a:solidFill>
                            <a:srgbClr val="435422"/>
                          </a:solidFill>
                          <a:effectLst/>
                          <a:latin typeface="Freestyle Script" pitchFamily="66" charset="0"/>
                          <a:ea typeface="Calibri"/>
                          <a:cs typeface="Times New Roman"/>
                        </a:rPr>
                        <a:t>01:30</a:t>
                      </a:r>
                      <a:endParaRPr lang="fr-FR" sz="1800" b="0" dirty="0">
                        <a:solidFill>
                          <a:srgbClr val="435422"/>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DVT JUSTE</a:t>
                      </a:r>
                    </a:p>
                  </a:txBody>
                  <a:tcPr marL="68580" marR="68580"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ANTON</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BOB</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BRUCE</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CHRIS</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7">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3200" b="1" dirty="0" smtClean="0">
                          <a:solidFill>
                            <a:schemeClr val="tx2">
                              <a:lumMod val="75000"/>
                            </a:schemeClr>
                          </a:solidFill>
                          <a:effectLst>
                            <a:outerShdw blurRad="38100" dist="38100" dir="2700000" algn="tl">
                              <a:srgbClr val="000000">
                                <a:alpha val="43137"/>
                              </a:srgbClr>
                            </a:outerShdw>
                          </a:effectLst>
                          <a:latin typeface="Freestyle Script" pitchFamily="66" charset="0"/>
                          <a:ea typeface="Calibri"/>
                          <a:cs typeface="Times New Roman"/>
                        </a:rPr>
                        <a:t>MORT</a:t>
                      </a:r>
                    </a:p>
                  </a:txBody>
                  <a:tcPr marL="42371" marR="42371"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tx2">
                            <a:lumMod val="75000"/>
                            <a:tint val="66000"/>
                            <a:satMod val="160000"/>
                          </a:schemeClr>
                        </a:gs>
                        <a:gs pos="50000">
                          <a:schemeClr val="tx2">
                            <a:lumMod val="75000"/>
                            <a:tint val="44500"/>
                            <a:satMod val="160000"/>
                          </a:schemeClr>
                        </a:gs>
                        <a:gs pos="100000">
                          <a:schemeClr val="tx2">
                            <a:lumMod val="75000"/>
                            <a:tint val="23500"/>
                            <a:satMod val="160000"/>
                          </a:schemeClr>
                        </a:gs>
                      </a:gsLst>
                      <a:path path="circle">
                        <a:fillToRect l="50000" t="50000" r="50000" b="50000"/>
                      </a:path>
                      <a:tileRect/>
                    </a:gra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MAGUY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JUSTE</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SUE</a:t>
                      </a:r>
                    </a:p>
                  </a:txBody>
                  <a:tcPr marL="68580" marR="68580" marT="0" marB="0" anchor="ctr">
                    <a:lnL w="28575" cap="flat" cmpd="sng" algn="ctr">
                      <a:solidFill>
                        <a:srgbClr val="9A8B7A"/>
                      </a:solidFill>
                      <a:prstDash val="solid"/>
                      <a:round/>
                      <a:headEnd type="none" w="med" len="med"/>
                      <a:tailEnd type="none" w="med" len="med"/>
                    </a:lnL>
                    <a:lnR w="38100"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15494">
                <a:tc>
                  <a:txBody>
                    <a:bodyPr/>
                    <a:lstStyle/>
                    <a:p>
                      <a:pPr algn="ctr">
                        <a:lnSpc>
                          <a:spcPct val="115000"/>
                        </a:lnSpc>
                        <a:spcAft>
                          <a:spcPts val="0"/>
                        </a:spcAft>
                      </a:pPr>
                      <a:r>
                        <a:rPr lang="fr-FR" sz="1800" b="1" dirty="0" smtClean="0">
                          <a:solidFill>
                            <a:srgbClr val="435422"/>
                          </a:solidFill>
                          <a:effectLst/>
                          <a:latin typeface="Freestyle Script" pitchFamily="66" charset="0"/>
                          <a:ea typeface="Calibri"/>
                          <a:cs typeface="Times New Roman"/>
                        </a:rPr>
                        <a:t>02:00</a:t>
                      </a:r>
                      <a:endParaRPr lang="fr-FR" sz="1800" b="1" dirty="0">
                        <a:solidFill>
                          <a:srgbClr val="435422"/>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BASSIN</a:t>
                      </a:r>
                    </a:p>
                  </a:txBody>
                  <a:tcPr marL="68580" marR="68580"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DVT MAGUY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BOB</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BRUCE</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DVT MAGUY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vMerge="1">
                  <a:txBody>
                    <a:bodyPr/>
                    <a:lstStyle/>
                    <a:p>
                      <a:pPr algn="l">
                        <a:lnSpc>
                          <a:spcPct val="115000"/>
                        </a:lnSpc>
                        <a:spcAft>
                          <a:spcPts val="0"/>
                        </a:spcAft>
                      </a:pPr>
                      <a:endParaRPr lang="fr-FR" sz="1400" dirty="0">
                        <a:solidFill>
                          <a:schemeClr val="bg2">
                            <a:lumMod val="25000"/>
                          </a:schemeClr>
                        </a:solidFill>
                        <a:latin typeface="Freestyle Script" pitchFamily="66" charset="0"/>
                        <a:ea typeface="Calibri"/>
                        <a:cs typeface="Times New Roman"/>
                      </a:endParaRPr>
                    </a:p>
                  </a:txBody>
                  <a:tcPr marL="42371" marR="42371"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gradFill flip="none" rotWithShape="1">
                      <a:gsLst>
                        <a:gs pos="0">
                          <a:schemeClr val="bg2">
                            <a:lumMod val="50000"/>
                            <a:tint val="66000"/>
                            <a:satMod val="160000"/>
                          </a:schemeClr>
                        </a:gs>
                        <a:gs pos="50000">
                          <a:schemeClr val="bg2">
                            <a:lumMod val="50000"/>
                            <a:tint val="44500"/>
                            <a:satMod val="160000"/>
                          </a:schemeClr>
                        </a:gs>
                        <a:gs pos="100000">
                          <a:schemeClr val="bg2">
                            <a:lumMod val="50000"/>
                            <a:tint val="23500"/>
                            <a:satMod val="160000"/>
                          </a:scheme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MAGUY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PLAGE NORD</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SUE</a:t>
                      </a:r>
                    </a:p>
                  </a:txBody>
                  <a:tcPr marL="68580" marR="68580" marT="0" marB="0" anchor="ctr">
                    <a:lnL w="28575" cap="flat" cmpd="sng" algn="ctr">
                      <a:solidFill>
                        <a:srgbClr val="9A8B7A"/>
                      </a:solidFill>
                      <a:prstDash val="solid"/>
                      <a:round/>
                      <a:headEnd type="none" w="med" len="med"/>
                      <a:tailEnd type="none" w="med" len="med"/>
                    </a:lnL>
                    <a:lnR w="38100"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r>
              <a:tr h="315494">
                <a:tc>
                  <a:txBody>
                    <a:bodyPr/>
                    <a:lstStyle/>
                    <a:p>
                      <a:pPr algn="ctr">
                        <a:lnSpc>
                          <a:spcPct val="115000"/>
                        </a:lnSpc>
                        <a:spcAft>
                          <a:spcPts val="0"/>
                        </a:spcAft>
                      </a:pPr>
                      <a:r>
                        <a:rPr lang="fr-FR" sz="1800" b="0" dirty="0" smtClean="0">
                          <a:solidFill>
                            <a:srgbClr val="435422"/>
                          </a:solidFill>
                          <a:effectLst/>
                          <a:latin typeface="Freestyle Script" pitchFamily="66" charset="0"/>
                          <a:ea typeface="Calibri"/>
                          <a:cs typeface="Times New Roman"/>
                        </a:rPr>
                        <a:t>02:30</a:t>
                      </a:r>
                      <a:endParaRPr lang="fr-FR" sz="1800" b="0" dirty="0">
                        <a:solidFill>
                          <a:srgbClr val="435422"/>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ANITA</a:t>
                      </a:r>
                    </a:p>
                  </a:txBody>
                  <a:tcPr marL="68580" marR="68580"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SUE</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BOB</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BRUCE</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SALON</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gn="l">
                        <a:lnSpc>
                          <a:spcPct val="115000"/>
                        </a:lnSpc>
                        <a:spcAft>
                          <a:spcPts val="0"/>
                        </a:spcAft>
                      </a:pPr>
                      <a:endParaRPr lang="fr-FR" sz="1400" dirty="0">
                        <a:solidFill>
                          <a:schemeClr val="bg2">
                            <a:lumMod val="25000"/>
                          </a:schemeClr>
                        </a:solidFill>
                        <a:latin typeface="Freestyle Script" pitchFamily="66" charset="0"/>
                        <a:ea typeface="Calibri"/>
                        <a:cs typeface="Times New Roman"/>
                      </a:endParaRPr>
                    </a:p>
                  </a:txBody>
                  <a:tcPr marL="42371" marR="42371"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MAGUY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ROY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SUE</a:t>
                      </a:r>
                    </a:p>
                  </a:txBody>
                  <a:tcPr marL="68580" marR="68580" marT="0" marB="0" anchor="ctr">
                    <a:lnL w="28575" cap="flat" cmpd="sng" algn="ctr">
                      <a:solidFill>
                        <a:srgbClr val="9A8B7A"/>
                      </a:solidFill>
                      <a:prstDash val="solid"/>
                      <a:round/>
                      <a:headEnd type="none" w="med" len="med"/>
                      <a:tailEnd type="none" w="med" len="med"/>
                    </a:lnL>
                    <a:lnR w="38100"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15494">
                <a:tc>
                  <a:txBody>
                    <a:bodyPr/>
                    <a:lstStyle/>
                    <a:p>
                      <a:pPr algn="ctr">
                        <a:lnSpc>
                          <a:spcPct val="115000"/>
                        </a:lnSpc>
                        <a:spcAft>
                          <a:spcPts val="0"/>
                        </a:spcAft>
                      </a:pPr>
                      <a:r>
                        <a:rPr lang="fr-FR" sz="1800" b="1" dirty="0" smtClean="0">
                          <a:solidFill>
                            <a:srgbClr val="435422"/>
                          </a:solidFill>
                          <a:effectLst/>
                          <a:latin typeface="Freestyle Script" pitchFamily="66" charset="0"/>
                          <a:ea typeface="Calibri"/>
                          <a:cs typeface="Times New Roman"/>
                        </a:rPr>
                        <a:t>03:00</a:t>
                      </a:r>
                      <a:endParaRPr lang="fr-FR" sz="1800" b="1" dirty="0">
                        <a:solidFill>
                          <a:srgbClr val="435422"/>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ANITA</a:t>
                      </a:r>
                    </a:p>
                  </a:txBody>
                  <a:tcPr marL="68580" marR="68580"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SUE</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BOB</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BRUCE</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smtClean="0">
                          <a:solidFill>
                            <a:srgbClr val="435422"/>
                          </a:solidFill>
                          <a:latin typeface="Freestyle Script" pitchFamily="66" charset="0"/>
                          <a:ea typeface="Calibri"/>
                          <a:cs typeface="Times New Roman"/>
                        </a:rPr>
                        <a:t>BAR</a:t>
                      </a:r>
                      <a:endParaRPr lang="fr-FR" sz="1400" b="1" dirty="0">
                        <a:solidFill>
                          <a:srgbClr val="435422"/>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vMerge="1">
                  <a:txBody>
                    <a:bodyPr/>
                    <a:lstStyle/>
                    <a:p>
                      <a:pPr algn="l">
                        <a:lnSpc>
                          <a:spcPct val="115000"/>
                        </a:lnSpc>
                        <a:spcAft>
                          <a:spcPts val="0"/>
                        </a:spcAft>
                      </a:pPr>
                      <a:endParaRPr lang="fr-FR" sz="1400" dirty="0">
                        <a:solidFill>
                          <a:schemeClr val="bg2">
                            <a:lumMod val="25000"/>
                          </a:schemeClr>
                        </a:solidFill>
                        <a:latin typeface="Freestyle Script" pitchFamily="66" charset="0"/>
                        <a:ea typeface="Calibri"/>
                        <a:cs typeface="Times New Roman"/>
                      </a:endParaRPr>
                    </a:p>
                  </a:txBody>
                  <a:tcPr marL="42371" marR="42371"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gradFill flip="none" rotWithShape="1">
                      <a:gsLst>
                        <a:gs pos="0">
                          <a:schemeClr val="bg2">
                            <a:lumMod val="50000"/>
                            <a:tint val="66000"/>
                            <a:satMod val="160000"/>
                          </a:schemeClr>
                        </a:gs>
                        <a:gs pos="50000">
                          <a:schemeClr val="bg2">
                            <a:lumMod val="50000"/>
                            <a:tint val="44500"/>
                            <a:satMod val="160000"/>
                          </a:schemeClr>
                        </a:gs>
                        <a:gs pos="100000">
                          <a:schemeClr val="bg2">
                            <a:lumMod val="50000"/>
                            <a:tint val="23500"/>
                            <a:satMod val="160000"/>
                          </a:scheme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MAGUY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ROY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SUE</a:t>
                      </a:r>
                    </a:p>
                  </a:txBody>
                  <a:tcPr marL="68580" marR="68580" marT="0" marB="0" anchor="ctr">
                    <a:lnL w="28575" cap="flat" cmpd="sng" algn="ctr">
                      <a:solidFill>
                        <a:srgbClr val="9A8B7A"/>
                      </a:solidFill>
                      <a:prstDash val="solid"/>
                      <a:round/>
                      <a:headEnd type="none" w="med" len="med"/>
                      <a:tailEnd type="none" w="med" len="med"/>
                    </a:lnL>
                    <a:lnR w="38100"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r>
              <a:tr h="315494">
                <a:tc>
                  <a:txBody>
                    <a:bodyPr/>
                    <a:lstStyle/>
                    <a:p>
                      <a:pPr algn="ctr">
                        <a:lnSpc>
                          <a:spcPct val="115000"/>
                        </a:lnSpc>
                        <a:spcAft>
                          <a:spcPts val="0"/>
                        </a:spcAft>
                      </a:pPr>
                      <a:r>
                        <a:rPr lang="fr-FR" sz="1800" b="0" dirty="0" smtClean="0">
                          <a:solidFill>
                            <a:srgbClr val="435422"/>
                          </a:solidFill>
                          <a:effectLst/>
                          <a:latin typeface="Freestyle Script" pitchFamily="66" charset="0"/>
                          <a:ea typeface="Calibri"/>
                          <a:cs typeface="Times New Roman"/>
                        </a:rPr>
                        <a:t>03:30</a:t>
                      </a:r>
                      <a:endParaRPr lang="fr-FR" sz="1800" b="0" dirty="0">
                        <a:solidFill>
                          <a:srgbClr val="435422"/>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ANITA</a:t>
                      </a:r>
                    </a:p>
                  </a:txBody>
                  <a:tcPr marL="68580" marR="68580"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SUE</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BOB</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BRUCE</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SALON</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gn="l">
                        <a:lnSpc>
                          <a:spcPct val="115000"/>
                        </a:lnSpc>
                        <a:spcAft>
                          <a:spcPts val="0"/>
                        </a:spcAft>
                      </a:pPr>
                      <a:endParaRPr lang="fr-FR" sz="1400" dirty="0">
                        <a:solidFill>
                          <a:schemeClr val="bg2">
                            <a:lumMod val="25000"/>
                          </a:schemeClr>
                        </a:solidFill>
                        <a:latin typeface="Freestyle Script" pitchFamily="66" charset="0"/>
                        <a:ea typeface="Calibri"/>
                        <a:cs typeface="Times New Roman"/>
                      </a:endParaRPr>
                    </a:p>
                  </a:txBody>
                  <a:tcPr marL="42371" marR="42371"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MAGUY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ROY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Calibri"/>
                          <a:cs typeface="Times New Roman"/>
                        </a:rPr>
                        <a:t>CHEZ SUE</a:t>
                      </a:r>
                    </a:p>
                  </a:txBody>
                  <a:tcPr marL="68580" marR="68580" marT="0" marB="0" anchor="ctr">
                    <a:lnL w="28575" cap="flat" cmpd="sng" algn="ctr">
                      <a:solidFill>
                        <a:srgbClr val="9A8B7A"/>
                      </a:solidFill>
                      <a:prstDash val="solid"/>
                      <a:round/>
                      <a:headEnd type="none" w="med" len="med"/>
                      <a:tailEnd type="none" w="med" len="med"/>
                    </a:lnL>
                    <a:lnR w="38100"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15494">
                <a:tc>
                  <a:txBody>
                    <a:bodyPr/>
                    <a:lstStyle/>
                    <a:p>
                      <a:pPr algn="ctr">
                        <a:lnSpc>
                          <a:spcPct val="115000"/>
                        </a:lnSpc>
                        <a:spcAft>
                          <a:spcPts val="0"/>
                        </a:spcAft>
                      </a:pPr>
                      <a:r>
                        <a:rPr lang="fr-FR" sz="1800" b="1" dirty="0" smtClean="0">
                          <a:solidFill>
                            <a:srgbClr val="435422"/>
                          </a:solidFill>
                          <a:effectLst/>
                          <a:latin typeface="Freestyle Script" pitchFamily="66" charset="0"/>
                          <a:ea typeface="Calibri"/>
                          <a:cs typeface="Times New Roman"/>
                        </a:rPr>
                        <a:t>04:00</a:t>
                      </a:r>
                      <a:endParaRPr lang="fr-FR" sz="1800" b="1" dirty="0">
                        <a:solidFill>
                          <a:srgbClr val="435422"/>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ANITA</a:t>
                      </a:r>
                    </a:p>
                  </a:txBody>
                  <a:tcPr marL="68580" marR="68580"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DVT MAGUY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BOB</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smtClean="0">
                          <a:solidFill>
                            <a:srgbClr val="435422"/>
                          </a:solidFill>
                          <a:latin typeface="Freestyle Script" pitchFamily="66" charset="0"/>
                          <a:ea typeface="Calibri"/>
                          <a:cs typeface="Times New Roman"/>
                        </a:rPr>
                        <a:t>EMBARC</a:t>
                      </a:r>
                      <a:endParaRPr lang="fr-FR" sz="1400" b="1" dirty="0">
                        <a:solidFill>
                          <a:srgbClr val="435422"/>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smtClean="0">
                          <a:solidFill>
                            <a:srgbClr val="435422"/>
                          </a:solidFill>
                          <a:latin typeface="Freestyle Script" pitchFamily="66" charset="0"/>
                          <a:ea typeface="Calibri"/>
                          <a:cs typeface="Times New Roman"/>
                        </a:rPr>
                        <a:t>EMBARC</a:t>
                      </a:r>
                      <a:endParaRPr lang="fr-FR" sz="1400" b="1" dirty="0">
                        <a:solidFill>
                          <a:srgbClr val="435422"/>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vMerge="1">
                  <a:txBody>
                    <a:bodyPr/>
                    <a:lstStyle/>
                    <a:p>
                      <a:pPr algn="l">
                        <a:lnSpc>
                          <a:spcPct val="115000"/>
                        </a:lnSpc>
                        <a:spcAft>
                          <a:spcPts val="0"/>
                        </a:spcAft>
                      </a:pPr>
                      <a:endParaRPr lang="fr-FR" sz="1400" dirty="0">
                        <a:solidFill>
                          <a:schemeClr val="bg2">
                            <a:lumMod val="25000"/>
                          </a:schemeClr>
                        </a:solidFill>
                        <a:latin typeface="Freestyle Script" pitchFamily="66" charset="0"/>
                        <a:ea typeface="Calibri"/>
                        <a:cs typeface="Times New Roman"/>
                      </a:endParaRPr>
                    </a:p>
                  </a:txBody>
                  <a:tcPr marL="42371" marR="42371"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gradFill flip="none" rotWithShape="1">
                      <a:gsLst>
                        <a:gs pos="0">
                          <a:schemeClr val="bg2">
                            <a:lumMod val="50000"/>
                            <a:tint val="66000"/>
                            <a:satMod val="160000"/>
                          </a:schemeClr>
                        </a:gs>
                        <a:gs pos="50000">
                          <a:schemeClr val="bg2">
                            <a:lumMod val="50000"/>
                            <a:tint val="44500"/>
                            <a:satMod val="160000"/>
                          </a:schemeClr>
                        </a:gs>
                        <a:gs pos="100000">
                          <a:schemeClr val="bg2">
                            <a:lumMod val="50000"/>
                            <a:tint val="23500"/>
                            <a:satMod val="160000"/>
                          </a:scheme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MAGUY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ROY</a:t>
                      </a: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c>
                  <a:txBody>
                    <a:bodyPr/>
                    <a:lstStyle/>
                    <a:p>
                      <a:pPr algn="l">
                        <a:lnSpc>
                          <a:spcPct val="115000"/>
                        </a:lnSpc>
                        <a:spcAft>
                          <a:spcPts val="0"/>
                        </a:spcAft>
                      </a:pPr>
                      <a:r>
                        <a:rPr lang="fr-FR" sz="1400" b="1" dirty="0">
                          <a:solidFill>
                            <a:srgbClr val="435422"/>
                          </a:solidFill>
                          <a:latin typeface="Freestyle Script" pitchFamily="66" charset="0"/>
                          <a:ea typeface="Calibri"/>
                          <a:cs typeface="Times New Roman"/>
                        </a:rPr>
                        <a:t>CHEZ SUE</a:t>
                      </a:r>
                    </a:p>
                  </a:txBody>
                  <a:tcPr marL="68580" marR="68580" marT="0" marB="0" anchor="ctr">
                    <a:lnL w="28575" cap="flat" cmpd="sng" algn="ctr">
                      <a:solidFill>
                        <a:srgbClr val="9A8B7A"/>
                      </a:solidFill>
                      <a:prstDash val="solid"/>
                      <a:round/>
                      <a:headEnd type="none" w="med" len="med"/>
                      <a:tailEnd type="none" w="med" len="med"/>
                    </a:lnL>
                    <a:lnR w="38100"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1905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8963C">
                            <a:tint val="66000"/>
                            <a:satMod val="160000"/>
                          </a:srgbClr>
                        </a:gs>
                        <a:gs pos="50000">
                          <a:srgbClr val="78963C">
                            <a:tint val="44500"/>
                            <a:satMod val="160000"/>
                          </a:srgbClr>
                        </a:gs>
                        <a:gs pos="100000">
                          <a:srgbClr val="78963C">
                            <a:tint val="23500"/>
                            <a:satMod val="160000"/>
                          </a:srgbClr>
                        </a:gs>
                      </a:gsLst>
                      <a:lin ang="16200000" scaled="1"/>
                      <a:tileRect/>
                    </a:gradFill>
                  </a:tcPr>
                </a:tc>
              </a:tr>
              <a:tr h="315494">
                <a:tc>
                  <a:txBody>
                    <a:bodyPr/>
                    <a:lstStyle/>
                    <a:p>
                      <a:pPr algn="ctr">
                        <a:lnSpc>
                          <a:spcPct val="115000"/>
                        </a:lnSpc>
                        <a:spcAft>
                          <a:spcPts val="0"/>
                        </a:spcAft>
                      </a:pPr>
                      <a:r>
                        <a:rPr lang="fr-FR" sz="1800" b="0" dirty="0" smtClean="0">
                          <a:solidFill>
                            <a:srgbClr val="435422"/>
                          </a:solidFill>
                          <a:effectLst/>
                          <a:latin typeface="Freestyle Script" pitchFamily="66" charset="0"/>
                          <a:ea typeface="Times New Roman"/>
                          <a:cs typeface="Times New Roman"/>
                        </a:rPr>
                        <a:t>04:30</a:t>
                      </a:r>
                      <a:endParaRPr lang="fr-FR" sz="1800" b="0" dirty="0">
                        <a:solidFill>
                          <a:srgbClr val="435422"/>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9050" cap="flat" cmpd="sng" algn="ctr">
                      <a:solidFill>
                        <a:srgbClr val="9A8B7A"/>
                      </a:solidFill>
                      <a:prstDash val="solid"/>
                      <a:round/>
                      <a:headEnd type="none" w="med" len="med"/>
                      <a:tailEnd type="none" w="med" len="med"/>
                    </a:lnT>
                    <a:lnB w="38100"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Times New Roman"/>
                          <a:cs typeface="Times New Roman"/>
                        </a:rPr>
                        <a:t>CHEZ ANITA</a:t>
                      </a:r>
                      <a:endParaRPr lang="fr-FR" sz="1400" b="0" dirty="0">
                        <a:solidFill>
                          <a:srgbClr val="435422"/>
                        </a:solidFill>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Times New Roman"/>
                          <a:cs typeface="Times New Roman"/>
                        </a:rPr>
                        <a:t>JARDIN</a:t>
                      </a:r>
                      <a:endParaRPr lang="fr-FR" sz="1400" b="0" dirty="0">
                        <a:solidFill>
                          <a:srgbClr val="435422"/>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Times New Roman"/>
                          <a:cs typeface="Times New Roman"/>
                        </a:rPr>
                        <a:t>CHEZ BOB</a:t>
                      </a:r>
                      <a:endParaRPr lang="fr-FR" sz="1400" b="0" dirty="0">
                        <a:solidFill>
                          <a:srgbClr val="435422"/>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Times New Roman"/>
                          <a:cs typeface="Times New Roman"/>
                        </a:rPr>
                        <a:t>PLAGE SUD</a:t>
                      </a:r>
                      <a:endParaRPr lang="fr-FR" sz="1400" b="0" dirty="0">
                        <a:solidFill>
                          <a:srgbClr val="435422"/>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pitchFamily="66" charset="0"/>
                          <a:ea typeface="Times New Roman"/>
                          <a:cs typeface="Times New Roman"/>
                        </a:rPr>
                        <a:t>CHEZ CHRIS</a:t>
                      </a:r>
                      <a:endParaRPr lang="fr-FR" sz="1400" b="0" dirty="0">
                        <a:solidFill>
                          <a:srgbClr val="435422"/>
                        </a:solidFill>
                        <a:latin typeface="Freestyle Script" pitchFamily="66" charset="0"/>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gn="l">
                        <a:lnSpc>
                          <a:spcPct val="115000"/>
                        </a:lnSpc>
                        <a:spcAft>
                          <a:spcPts val="0"/>
                        </a:spcAft>
                      </a:pPr>
                      <a:endParaRPr lang="fr-FR" sz="1400" dirty="0">
                        <a:solidFill>
                          <a:schemeClr val="bg2">
                            <a:lumMod val="25000"/>
                          </a:schemeClr>
                        </a:solidFill>
                        <a:latin typeface="Freestyle Script" pitchFamily="66" charset="0"/>
                        <a:ea typeface="Calibri"/>
                        <a:cs typeface="Times New Roman"/>
                      </a:endParaRPr>
                    </a:p>
                  </a:txBody>
                  <a:tcPr marL="42371" marR="42371"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l">
                        <a:lnSpc>
                          <a:spcPct val="115000"/>
                        </a:lnSpc>
                        <a:spcAft>
                          <a:spcPts val="0"/>
                        </a:spcAft>
                      </a:pPr>
                      <a:r>
                        <a:rPr lang="fr-FR" sz="1400" b="0" dirty="0" smtClean="0">
                          <a:solidFill>
                            <a:srgbClr val="435422"/>
                          </a:solidFill>
                          <a:latin typeface="Freestyle Script"/>
                          <a:ea typeface="Times New Roman"/>
                          <a:cs typeface="Times New Roman"/>
                        </a:rPr>
                        <a:t>CHEZ MAGUY</a:t>
                      </a:r>
                      <a:endParaRPr lang="fr-FR" sz="1400" b="0" dirty="0">
                        <a:solidFill>
                          <a:srgbClr val="435422"/>
                        </a:solidFill>
                        <a:latin typeface="Calibri"/>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a:ea typeface="Times New Roman"/>
                          <a:cs typeface="Times New Roman"/>
                        </a:rPr>
                        <a:t>CHEZ ROY</a:t>
                      </a:r>
                      <a:endParaRPr lang="fr-FR" sz="1400" b="0" dirty="0">
                        <a:solidFill>
                          <a:srgbClr val="435422"/>
                        </a:solidFill>
                        <a:latin typeface="Calibri"/>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28575"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a:solidFill>
                            <a:srgbClr val="435422"/>
                          </a:solidFill>
                          <a:latin typeface="Freestyle Script"/>
                          <a:ea typeface="Times New Roman"/>
                          <a:cs typeface="Times New Roman"/>
                        </a:rPr>
                        <a:t>CHEZ SUE</a:t>
                      </a:r>
                      <a:endParaRPr lang="fr-FR" sz="1400" b="0" dirty="0">
                        <a:solidFill>
                          <a:srgbClr val="435422"/>
                        </a:solidFill>
                        <a:latin typeface="Calibri"/>
                        <a:ea typeface="Calibri"/>
                        <a:cs typeface="Times New Roman"/>
                      </a:endParaRPr>
                    </a:p>
                  </a:txBody>
                  <a:tcPr marL="68580" marR="68580" marT="0" marB="0" anchor="ctr">
                    <a:lnL w="28575" cap="flat" cmpd="sng" algn="ctr">
                      <a:solidFill>
                        <a:srgbClr val="9A8B7A"/>
                      </a:solidFill>
                      <a:prstDash val="solid"/>
                      <a:round/>
                      <a:headEnd type="none" w="med" len="med"/>
                      <a:tailEnd type="none" w="med" len="med"/>
                    </a:lnL>
                    <a:lnR w="38100" cap="flat" cmpd="sng" algn="ctr">
                      <a:solidFill>
                        <a:srgbClr val="9A8B7A"/>
                      </a:solidFill>
                      <a:prstDash val="solid"/>
                      <a:round/>
                      <a:headEnd type="none" w="med" len="med"/>
                      <a:tailEnd type="none" w="med" len="med"/>
                    </a:lnR>
                    <a:lnT w="19050" cap="flat" cmpd="sng" algn="ctr">
                      <a:solidFill>
                        <a:srgbClr val="9A8B7A"/>
                      </a:solidFill>
                      <a:prstDash val="solid"/>
                      <a:round/>
                      <a:headEnd type="none" w="med" len="med"/>
                      <a:tailEnd type="none" w="med" len="med"/>
                    </a:lnT>
                    <a:lnB w="38100" cap="flat" cmpd="sng" algn="ctr">
                      <a:solidFill>
                        <a:srgbClr val="9A8B7A"/>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bl>
          </a:graphicData>
        </a:graphic>
      </p:graphicFrame>
      <p:sp>
        <p:nvSpPr>
          <p:cNvPr id="9" name="Ellipse 8">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ZoneTexte 10"/>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EMPLOI DU TEMPS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12" name="ZoneTexte 11"/>
          <p:cNvSpPr txBox="1"/>
          <p:nvPr/>
        </p:nvSpPr>
        <p:spPr>
          <a:xfrm>
            <a:off x="7812360" y="0"/>
            <a:ext cx="133164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31/01</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just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49568"/>
        </p:xfrm>
        <a:graphic>
          <a:graphicData uri="http://schemas.openxmlformats.org/drawingml/2006/table">
            <a:tbl>
              <a:tblPr/>
              <a:tblGrid>
                <a:gridCol w="3240360"/>
                <a:gridCol w="1080120"/>
                <a:gridCol w="4608512"/>
              </a:tblGrid>
              <a:tr h="461302">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VOTRE EMPLOI DU TEMPS...</a:t>
                      </a: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r>
              <a:tr h="118691">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30</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a:txBody>
                    <a:bodyPr/>
                    <a:lstStyle/>
                    <a:p>
                      <a:endParaRPr lang="fr-FR" dirty="0"/>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à la pêche.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118691">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nuit du 30</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endParaRPr lang="fr-F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à ma maison.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a:t>
                      </a: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31</a:t>
                      </a:r>
                      <a:endPar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10h-11h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à la pêche.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11h-12h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à la pêche.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12h-13h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au salon.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13h-14h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pt-B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mangeais.</a:t>
                      </a:r>
                      <a:endPar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14h-15h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faisais une petite sieste.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15h-16h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le jardin.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16h-17h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le jardin.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17h-18h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à la pêche.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18h-19h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à la pêche.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19h-20h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à ma maison.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20h-21h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21h-22h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à ma maison.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22h-23h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18691">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23h-24h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217886">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a:t>
                      </a: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a:t>
                      </a:r>
                      <a:r>
                        <a:rPr lang="fr-FR" sz="2000" b="1" baseline="30000"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er</a:t>
                      </a:r>
                      <a:endPar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24h-01h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pt-B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magu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404664"/>
          <a:ext cx="8928992" cy="6336704"/>
        </p:xfrm>
        <a:graphic>
          <a:graphicData uri="http://schemas.openxmlformats.org/drawingml/2006/table">
            <a:tbl>
              <a:tblPr/>
              <a:tblGrid>
                <a:gridCol w="3096344"/>
                <a:gridCol w="864096"/>
                <a:gridCol w="4968552"/>
              </a:tblGrid>
              <a:tr h="1138800">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VOTRE EMPLOI DU TEMPS...</a:t>
                      </a:r>
                    </a:p>
                  </a:txBody>
                  <a:tcPr marL="42222" marR="42222"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dirty="0"/>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30</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a:txBody>
                    <a:bodyPr/>
                    <a:lstStyle/>
                    <a:p>
                      <a:endParaRPr lang="fr-FR" dirty="0">
                        <a:solidFill>
                          <a:schemeClr val="accent1">
                            <a:lumMod val="60000"/>
                            <a:lumOff val="40000"/>
                          </a:schemeClr>
                        </a:solidFill>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allée à la plage comme d’habitude.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972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nuit du 30</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endParaRPr lang="fr-FR">
                        <a:solidFill>
                          <a:schemeClr val="accent1">
                            <a:lumMod val="60000"/>
                            <a:lumOff val="40000"/>
                          </a:schemeClr>
                        </a:solidFill>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pt-B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 7h, j’ai frappé à la porte de Marie.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n’était pas chez elle. </a:t>
                      </a:r>
                      <a:endPar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remarqué que la fenêtre était cassée mais je ne me suis pas inquiétée. </a:t>
                      </a:r>
                      <a:endPar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8h30, Bob est venu me voir avec une lettre : Marie avait été enlevée.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31 </a:t>
                      </a: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de</a:t>
                      </a:r>
                      <a:endPar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10h-11h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J’astiquais la grande salle.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11h-12h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faisais la cuisine.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12h-13h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au salon.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13h-14h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pt-B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mangeais.</a:t>
                      </a: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14h-15h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allée à la plage, comme d’habitude.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15h-16h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Bob est venu me voir, on a parlé de Marie.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16h-17h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chambre.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17h-18h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chambre.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18h-19h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J’astiquais la grande salle.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625904">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19h-20h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faisais la cuisine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magu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6" name="Tableau 5"/>
          <p:cNvGraphicFramePr>
            <a:graphicFrameLocks noGrp="1"/>
          </p:cNvGraphicFramePr>
          <p:nvPr/>
        </p:nvGraphicFramePr>
        <p:xfrm>
          <a:off x="107504" y="404664"/>
          <a:ext cx="8928992" cy="6336704"/>
        </p:xfrm>
        <a:graphic>
          <a:graphicData uri="http://schemas.openxmlformats.org/drawingml/2006/table">
            <a:tbl>
              <a:tblPr/>
              <a:tblGrid>
                <a:gridCol w="3312368"/>
                <a:gridCol w="936104"/>
                <a:gridCol w="4680520"/>
              </a:tblGrid>
              <a:tr h="1066792">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VOTRE EMPLOI DU TEMPS...</a:t>
                      </a:r>
                    </a:p>
                  </a:txBody>
                  <a:tcPr marL="42222" marR="42222"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20h-21h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21h-22h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au salon.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22h-23h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au salon.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23h-24h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chambre.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1</a:t>
                      </a:r>
                      <a:r>
                        <a:rPr lang="fr-FR" sz="2000" b="1" baseline="30000"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er</a:t>
                      </a:r>
                      <a:endPar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24h-01h</a:t>
                      </a:r>
                      <a:endPar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pt-B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chambre.</a:t>
                      </a:r>
                      <a:endPar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01h-02h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pt-B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02h-03h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03h-04h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pt-B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04h-05h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12700" cmpd="sng">
                      <a:noFill/>
                      <a:prstDash val="soli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05h-06h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12700" cmpd="sng">
                      <a:noFill/>
                      <a:prstDash val="soli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06h-07h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pt-B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prstDash val="solid"/>
                    </a:lnL>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913912">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07h-08h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Anton nous a appris la mort de Juste.</a:t>
                      </a:r>
                    </a:p>
                  </a:txBody>
                  <a:tcPr marL="42222" marR="42222" marT="0" marB="0">
                    <a:lnL w="12700" cmpd="sng">
                      <a:noFill/>
                      <a:prstDash val="solid"/>
                    </a:lnL>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magu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4104456"/>
                <a:gridCol w="4824536"/>
              </a:tblGrid>
              <a:tr h="850768">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VOTRE EMPLOI DU TEMPS...</a:t>
                      </a:r>
                    </a:p>
                  </a:txBody>
                  <a:tcPr marL="42222" marR="42222"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08h-09h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un verre au bar.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09h-10h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10h-11h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au salon.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11h-12h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tabLst>
                          <a:tab pos="619125" algn="l"/>
                        </a:tabLs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le jardin.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12h-13h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le jardin.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13h-14h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14h-15h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récurais la cuisine.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15h-16h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allée à la plage comme d’habitude.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16h-17h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allée à la plage, comme d’habitude.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17h-18h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un verre au bar.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18h-19h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faisais la cuisine.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19h-20h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au salon.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20h-21h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le jardin.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805936">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21h-22h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chambre.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ro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02414"/>
        </p:xfrm>
        <a:graphic>
          <a:graphicData uri="http://schemas.openxmlformats.org/drawingml/2006/table">
            <a:tbl>
              <a:tblPr/>
              <a:tblGrid>
                <a:gridCol w="2160240"/>
                <a:gridCol w="1440160"/>
                <a:gridCol w="720080"/>
                <a:gridCol w="4608512"/>
              </a:tblGrid>
              <a:tr h="936104">
                <a:tc gridSpan="4">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VOTRE EMPLOI DU TEMPS...</a:t>
                      </a: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no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30</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endParaRPr lang="fr-FR" dirty="0"/>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était en mer.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648000">
                <a:tc gridSpan="2">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nuit du 30</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endParaRPr lang="fr-F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était au large quand le cyclone est passé.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 échappé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belle.</a:t>
                      </a:r>
                      <a:r>
                        <a:rPr lang="fr-FR" sz="2000" baseline="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cale est endommagée.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31 </a:t>
                      </a: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de</a:t>
                      </a:r>
                      <a:endPar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10h-11h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11h-12h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12h-13h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13h-14h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14h-15h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avec Sue.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15h-16h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du bon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temps. </a:t>
                      </a:r>
                    </a:p>
                    <a:p>
                      <a:pPr>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(2)Je suis venu chercher un bouquin que j’avais prêté à Marie.</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16h-17h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réparais l’avarie du Bamboo.</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17h-18h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pris un verre au salon avec Bob et Bruce.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18h-19h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baladais.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19h-20h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un verre au bar.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462990">
                <a:tc>
                  <a:txBody>
                    <a:bodyPr/>
                    <a:lstStyle/>
                    <a:p>
                      <a:pPr algn="l">
                        <a:lnSpc>
                          <a:spcPct val="115000"/>
                        </a:lnSpc>
                        <a:spcAft>
                          <a:spcPts val="0"/>
                        </a:spcAft>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endPar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b">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gridSpan="2">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20h-21h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de quart.</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ro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5" y="404664"/>
          <a:ext cx="8928992" cy="6336704"/>
        </p:xfrm>
        <a:graphic>
          <a:graphicData uri="http://schemas.openxmlformats.org/drawingml/2006/table">
            <a:tbl>
              <a:tblPr/>
              <a:tblGrid>
                <a:gridCol w="3384375"/>
                <a:gridCol w="864096"/>
                <a:gridCol w="4680521"/>
              </a:tblGrid>
              <a:tr h="1080120">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VOTRE EMPLOI DU TEMPS...</a:t>
                      </a:r>
                    </a:p>
                  </a:txBody>
                  <a:tcPr marL="42222" marR="42222"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tr>
              <a:tr h="396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21h-22h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un verre au bar.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22h-23h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un verre au bar.</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23h-24h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soûl, je ne me rappelle de rien.</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1</a:t>
                      </a:r>
                      <a:r>
                        <a:rPr lang="fr-FR" sz="2000" b="1" baseline="30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er </a:t>
                      </a:r>
                      <a:r>
                        <a:rPr lang="fr-FR" sz="2000" b="1" baseline="0"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de</a:t>
                      </a:r>
                      <a:endPar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24h-01h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pt-B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01h-02h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02h-03h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03h-04h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04h-05h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05h-06h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06h-07h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296584">
                <a:tc gridSpan="2">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07h-08h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cabine.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entendu Chris appeler depuis l’embarcadère.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suis sorti le plus vite possible.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ro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4176464"/>
                <a:gridCol w="4752528"/>
              </a:tblGrid>
              <a:tr h="762758">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VOTRE EMPLOI DU TEMPS...</a:t>
                      </a: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tr>
              <a:tr h="360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08h-09h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09h-10h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10h-11h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Pendant que je me promenais avec Chris on nous a tiré dessus.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648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11h-12h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Après les coups de feu, j’ai détalé.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Chris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est resté sur la plage Sud.</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12h-13h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13h-14h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baladais.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14h-15h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baladais.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15h-16h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de quart.</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16h-17h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le jardin.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17h-18h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18h-19h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19h-20h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20h-21h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Anton m’a appris que Bruce avait découvert le cadavre de Marie.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605946">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21h-22h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de quart.</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su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3384376"/>
                <a:gridCol w="864096"/>
                <a:gridCol w="4680520"/>
              </a:tblGrid>
              <a:tr h="792088">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VOTRE EMPLOI DU TEMPS...</a:t>
                      </a: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30</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a:txBody>
                    <a:bodyPr/>
                    <a:lstStyle/>
                    <a:p>
                      <a:endParaRPr lang="fr-FR" dirty="0"/>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allée à la plage comme d’habitude.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nuit du 30</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endParaRPr lang="fr-F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chambre.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31 </a:t>
                      </a: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de</a:t>
                      </a:r>
                      <a:endPar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10h-11h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chambre.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11h-12h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J’astiquais la grande salle.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12h-13h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chambre.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13h-14h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pt-B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mangeais.</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14h-15h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Roy est venu me rendre une petite visite dans ma chambre.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15h-16h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allée à la plage comme d’habitude.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16h-17h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allée à la plage comme d’habitude.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648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17h-18h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Anita me montrait un article du « Soir » qui rapporte l’existence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d’un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réseau de traite des blanches dans la région.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18h-19h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baladais.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19h-20h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chambre.</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20h-21h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mangeais.</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576616">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21h-22h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au salon.</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su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2160240"/>
                <a:gridCol w="1152128"/>
                <a:gridCol w="1008112"/>
                <a:gridCol w="4608512"/>
              </a:tblGrid>
              <a:tr h="1008112">
                <a:tc gridSpan="4">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VOTRE EMPLOI DU TEMPS...</a:t>
                      </a:r>
                    </a:p>
                  </a:txBody>
                  <a:tcPr marL="42222" marR="42222"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22h-23h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un verre au bar.</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23h-24h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chambre.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1</a:t>
                      </a:r>
                      <a:r>
                        <a:rPr lang="fr-FR" sz="2000" b="1" baseline="30000"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er </a:t>
                      </a:r>
                      <a:r>
                        <a:rPr lang="fr-FR" sz="2000" b="1" baseline="0"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de</a:t>
                      </a:r>
                      <a:endPar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r">
                        <a:lnSpc>
                          <a:spcPct val="115000"/>
                        </a:lnSpc>
                        <a:spcAft>
                          <a:spcPts val="0"/>
                        </a:spcAft>
                      </a:pP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24h-01h</a:t>
                      </a:r>
                      <a:endPar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pt-B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01h-02h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pt-B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02h-03h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(1)J’étais avec Anton. (2) Anton est venu me rendre une petite visite. Mais ne le répétez pas.</a:t>
                      </a:r>
                      <a:r>
                        <a:rPr lang="fr-FR" sz="2000" baseline="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Bob lui avait ordonné de rester à bord du Brisban. (3)J’étais avec Anton. </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03h-04h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pt-B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r>
                        <a:rPr lang="pt-B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(1 et 2)J’étais avec Anton. </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04h-05h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05h-06h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06h-07h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pt-B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07h-08h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Anton nous a appris la mort de Juste.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08h-09h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un verre au bar.</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54192">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p>
                  </a:txBody>
                  <a:tcPr marL="42222" marR="42222" marT="0" marB="0" anchor="b">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gridSpan="2">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09h-10h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chambre.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su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3888432"/>
                <a:gridCol w="5040560"/>
              </a:tblGrid>
              <a:tr h="648072">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1">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VOTRE EMPLOI DU TEMPS...</a:t>
                      </a:r>
                    </a:p>
                  </a:txBody>
                  <a:tcPr marL="42222" marR="42222"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648000">
                <a:tc>
                  <a:txBody>
                    <a:bodyPr/>
                    <a:lstStyle/>
                    <a:p>
                      <a:pPr algn="r">
                        <a:lnSpc>
                          <a:spcPct val="100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10h-11h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Maguy a convoqué tout le monde au salon.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alors qu’il y a eu les coups de feu.</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648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11h-12h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Après les détonations, on est tous sorti devant chez Maguy.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Roy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est arrivé en criant qu’on lui avait tiré dessus.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12h-13h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un verre au bar.</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13h-14h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mangeais.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14h-15h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allée à la plage comme d’habitude.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15h-16h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allée à la plage comme d’habitude.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16h-17h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allée à la plage, comme d’habitude.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17h-18h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le jardin.</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129481">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18h-19h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le jardin.</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972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19h-20h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au bar. Bruce est arrivé dans la grande salle en criant qu’il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avait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trouvé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cadavre de Marie sur la plage Sud. Elle est morte noyée.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paraît qu’elle n’était pas belle à voir. Elle était méconnaissable.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20h-21h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le jardin.</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tx1">
                        <a:alpha val="40000"/>
                      </a:schemeClr>
                    </a:solidFill>
                  </a:tcPr>
                </a:tc>
              </a:tr>
              <a:tr h="550112">
                <a:tc>
                  <a:txBody>
                    <a:bodyPr/>
                    <a:lstStyle/>
                    <a:p>
                      <a:pPr algn="r">
                        <a:lnSpc>
                          <a:spcPct val="115000"/>
                        </a:lnSpc>
                        <a:spcAft>
                          <a:spcPts val="0"/>
                        </a:spcAft>
                      </a:pPr>
                      <a:r>
                        <a:rPr lang="fr-FR" sz="2000" b="1" dirty="0">
                          <a:solidFill>
                            <a:schemeClr val="accent1">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21h-22h</a:t>
                      </a:r>
                    </a:p>
                  </a:txBody>
                  <a:tcPr marL="42222" marR="4222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avec Anita.</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cadretitre.jpg"/>
          <p:cNvPicPr>
            <a:picLocks noChangeAspect="1"/>
          </p:cNvPicPr>
          <p:nvPr/>
        </p:nvPicPr>
        <p:blipFill>
          <a:blip r:embed="rId2" cstate="print"/>
          <a:stretch>
            <a:fillRect/>
          </a:stretch>
        </p:blipFill>
        <p:spPr>
          <a:xfrm>
            <a:off x="0" y="0"/>
            <a:ext cx="9144000" cy="6857999"/>
          </a:xfrm>
          <a:prstGeom prst="rect">
            <a:avLst/>
          </a:prstGeom>
        </p:spPr>
      </p:pic>
      <p:graphicFrame>
        <p:nvGraphicFramePr>
          <p:cNvPr id="10" name="Tableau 9"/>
          <p:cNvGraphicFramePr>
            <a:graphicFrameLocks noGrp="1"/>
          </p:cNvGraphicFramePr>
          <p:nvPr/>
        </p:nvGraphicFramePr>
        <p:xfrm>
          <a:off x="107504" y="404664"/>
          <a:ext cx="8932392" cy="6336709"/>
        </p:xfrm>
        <a:graphic>
          <a:graphicData uri="http://schemas.openxmlformats.org/drawingml/2006/table">
            <a:tbl>
              <a:tblPr/>
              <a:tblGrid>
                <a:gridCol w="576000"/>
                <a:gridCol w="932049"/>
                <a:gridCol w="932049"/>
                <a:gridCol w="932049"/>
                <a:gridCol w="932049"/>
                <a:gridCol w="932049"/>
                <a:gridCol w="932049"/>
                <a:gridCol w="932049"/>
                <a:gridCol w="932049"/>
                <a:gridCol w="900000"/>
              </a:tblGrid>
              <a:tr h="333511">
                <a:tc>
                  <a:txBody>
                    <a:bodyPr/>
                    <a:lstStyle/>
                    <a:p>
                      <a:pPr algn="ctr">
                        <a:lnSpc>
                          <a:spcPct val="115000"/>
                        </a:lnSpc>
                        <a:spcAft>
                          <a:spcPts val="0"/>
                        </a:spcAft>
                      </a:pPr>
                      <a:r>
                        <a:rPr lang="fr-FR" sz="1400" b="1" dirty="0" smtClean="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H</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38100" cap="flat" cmpd="sng" algn="ctr">
                      <a:solidFill>
                        <a:srgbClr val="C00000"/>
                      </a:solidFill>
                      <a:prstDash val="solid"/>
                      <a:round/>
                      <a:headEnd type="none" w="med" len="med"/>
                      <a:tailEnd type="none" w="med" len="med"/>
                    </a:lnT>
                    <a:lnB w="28575" cap="flat" cmpd="sng" algn="ctr">
                      <a:solidFill>
                        <a:srgbClr val="728E3A"/>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435422">
                            <a:shade val="30000"/>
                            <a:satMod val="115000"/>
                          </a:srgbClr>
                        </a:gs>
                        <a:gs pos="50000">
                          <a:srgbClr val="435422">
                            <a:shade val="67500"/>
                            <a:satMod val="115000"/>
                          </a:srgbClr>
                        </a:gs>
                        <a:gs pos="100000">
                          <a:srgbClr val="435422">
                            <a:shade val="100000"/>
                            <a:satMod val="115000"/>
                          </a:srgb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ANITA</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38100" cap="flat" cmpd="sng" algn="ctr">
                      <a:solidFill>
                        <a:schemeClr val="accent3">
                          <a:lumMod val="50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435422">
                            <a:shade val="30000"/>
                            <a:satMod val="115000"/>
                          </a:srgbClr>
                        </a:gs>
                        <a:gs pos="50000">
                          <a:srgbClr val="435422">
                            <a:shade val="67500"/>
                            <a:satMod val="115000"/>
                          </a:srgbClr>
                        </a:gs>
                        <a:gs pos="100000">
                          <a:srgbClr val="435422">
                            <a:shade val="100000"/>
                            <a:satMod val="115000"/>
                          </a:srgb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ANTON</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38100" cap="flat" cmpd="sng" algn="ctr">
                      <a:solidFill>
                        <a:schemeClr val="accent3">
                          <a:lumMod val="50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435422">
                            <a:shade val="30000"/>
                            <a:satMod val="115000"/>
                          </a:srgbClr>
                        </a:gs>
                        <a:gs pos="50000">
                          <a:srgbClr val="435422">
                            <a:shade val="67500"/>
                            <a:satMod val="115000"/>
                          </a:srgbClr>
                        </a:gs>
                        <a:gs pos="100000">
                          <a:srgbClr val="435422">
                            <a:shade val="100000"/>
                            <a:satMod val="115000"/>
                          </a:srgb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BOB</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38100" cap="flat" cmpd="sng" algn="ctr">
                      <a:solidFill>
                        <a:schemeClr val="accent3">
                          <a:lumMod val="50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435422">
                            <a:shade val="30000"/>
                            <a:satMod val="115000"/>
                          </a:srgbClr>
                        </a:gs>
                        <a:gs pos="50000">
                          <a:srgbClr val="435422">
                            <a:shade val="67500"/>
                            <a:satMod val="115000"/>
                          </a:srgbClr>
                        </a:gs>
                        <a:gs pos="100000">
                          <a:srgbClr val="435422">
                            <a:shade val="100000"/>
                            <a:satMod val="115000"/>
                          </a:srgb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BRUCE</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38100" cap="flat" cmpd="sng" algn="ctr">
                      <a:solidFill>
                        <a:schemeClr val="accent3">
                          <a:lumMod val="50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435422">
                            <a:shade val="30000"/>
                            <a:satMod val="115000"/>
                          </a:srgbClr>
                        </a:gs>
                        <a:gs pos="50000">
                          <a:srgbClr val="435422">
                            <a:shade val="67500"/>
                            <a:satMod val="115000"/>
                          </a:srgbClr>
                        </a:gs>
                        <a:gs pos="100000">
                          <a:srgbClr val="435422">
                            <a:shade val="100000"/>
                            <a:satMod val="115000"/>
                          </a:srgb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CHRIS</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38100" cap="flat" cmpd="sng" algn="ctr">
                      <a:solidFill>
                        <a:schemeClr val="accent3">
                          <a:lumMod val="50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435422">
                            <a:shade val="30000"/>
                            <a:satMod val="115000"/>
                          </a:srgbClr>
                        </a:gs>
                        <a:gs pos="50000">
                          <a:srgbClr val="435422">
                            <a:shade val="67500"/>
                            <a:satMod val="115000"/>
                          </a:srgbClr>
                        </a:gs>
                        <a:gs pos="100000">
                          <a:srgbClr val="435422">
                            <a:shade val="100000"/>
                            <a:satMod val="115000"/>
                          </a:srgb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JUSTE</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38100" cap="flat" cmpd="sng" algn="ctr">
                      <a:solidFill>
                        <a:schemeClr val="accent3">
                          <a:lumMod val="50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435422">
                            <a:shade val="30000"/>
                            <a:satMod val="115000"/>
                          </a:srgbClr>
                        </a:gs>
                        <a:gs pos="50000">
                          <a:srgbClr val="435422">
                            <a:shade val="67500"/>
                            <a:satMod val="115000"/>
                          </a:srgbClr>
                        </a:gs>
                        <a:gs pos="100000">
                          <a:srgbClr val="435422">
                            <a:shade val="100000"/>
                            <a:satMod val="115000"/>
                          </a:srgb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MAGUY</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38100" cap="flat" cmpd="sng" algn="ctr">
                      <a:solidFill>
                        <a:schemeClr val="accent3">
                          <a:lumMod val="50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435422">
                            <a:shade val="30000"/>
                            <a:satMod val="115000"/>
                          </a:srgbClr>
                        </a:gs>
                        <a:gs pos="50000">
                          <a:srgbClr val="435422">
                            <a:shade val="67500"/>
                            <a:satMod val="115000"/>
                          </a:srgbClr>
                        </a:gs>
                        <a:gs pos="100000">
                          <a:srgbClr val="435422">
                            <a:shade val="100000"/>
                            <a:satMod val="115000"/>
                          </a:srgb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ROY</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38100" cap="flat" cmpd="sng" algn="ctr">
                      <a:solidFill>
                        <a:schemeClr val="accent3">
                          <a:lumMod val="50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435422">
                            <a:shade val="30000"/>
                            <a:satMod val="115000"/>
                          </a:srgbClr>
                        </a:gs>
                        <a:gs pos="50000">
                          <a:srgbClr val="435422">
                            <a:shade val="67500"/>
                            <a:satMod val="115000"/>
                          </a:srgbClr>
                        </a:gs>
                        <a:gs pos="100000">
                          <a:srgbClr val="435422">
                            <a:shade val="100000"/>
                            <a:satMod val="115000"/>
                          </a:srgb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SUE</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38100" cap="flat" cmpd="sng" algn="ctr">
                      <a:solidFill>
                        <a:schemeClr val="accent3">
                          <a:lumMod val="50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435422">
                            <a:shade val="30000"/>
                            <a:satMod val="115000"/>
                          </a:srgbClr>
                        </a:gs>
                        <a:gs pos="50000">
                          <a:srgbClr val="435422">
                            <a:shade val="67500"/>
                            <a:satMod val="115000"/>
                          </a:srgbClr>
                        </a:gs>
                        <a:gs pos="100000">
                          <a:srgbClr val="435422">
                            <a:shade val="100000"/>
                            <a:satMod val="115000"/>
                          </a:srgbClr>
                        </a:gs>
                      </a:gsLst>
                      <a:path path="circle">
                        <a:fillToRect l="50000" t="50000" r="50000" b="50000"/>
                      </a:path>
                      <a:tileRect/>
                    </a:gradFill>
                  </a:tcPr>
                </a:tc>
              </a:tr>
              <a:tr h="333511">
                <a:tc>
                  <a:txBody>
                    <a:bodyPr/>
                    <a:lstStyle/>
                    <a:p>
                      <a:pPr algn="ctr">
                        <a:lnSpc>
                          <a:spcPct val="115000"/>
                        </a:lnSpc>
                        <a:spcAft>
                          <a:spcPts val="0"/>
                        </a:spcAft>
                      </a:pPr>
                      <a:r>
                        <a:rPr lang="fr-FR" sz="1800" b="1" dirty="0" smtClean="0">
                          <a:solidFill>
                            <a:schemeClr val="accent3">
                              <a:lumMod val="50000"/>
                            </a:schemeClr>
                          </a:solidFill>
                          <a:effectLst/>
                          <a:latin typeface="Freestyle Script" pitchFamily="66" charset="0"/>
                          <a:ea typeface="Calibri"/>
                          <a:cs typeface="Times New Roman"/>
                        </a:rPr>
                        <a:t>05:00</a:t>
                      </a:r>
                      <a:endParaRPr lang="fr-FR" sz="1800"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rgbClr val="728E3A"/>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CHEZ ANITA</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BASSIN</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CHEZ BOB</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CHEZ BRUCE</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CHEZ CHRIS</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rowSpan="18">
                  <a:txBody>
                    <a:bodyPr/>
                    <a:lstStyle/>
                    <a:p>
                      <a:pPr algn="ctr">
                        <a:lnSpc>
                          <a:spcPct val="115000"/>
                        </a:lnSpc>
                        <a:spcAft>
                          <a:spcPts val="0"/>
                        </a:spcAft>
                      </a:pPr>
                      <a:r>
                        <a:rPr lang="fr-FR" sz="3200" b="1" dirty="0" smtClean="0">
                          <a:solidFill>
                            <a:schemeClr val="tx2">
                              <a:lumMod val="75000"/>
                            </a:schemeClr>
                          </a:solidFill>
                          <a:effectLst>
                            <a:outerShdw blurRad="38100" dist="38100" dir="2700000" algn="tl">
                              <a:srgbClr val="000000">
                                <a:alpha val="43137"/>
                              </a:srgbClr>
                            </a:outerShdw>
                          </a:effectLst>
                          <a:latin typeface="Freestyle Script" pitchFamily="66" charset="0"/>
                          <a:ea typeface="Calibri"/>
                          <a:cs typeface="Times New Roman"/>
                        </a:rPr>
                        <a:t>MORT</a:t>
                      </a:r>
                      <a:endParaRPr lang="fr-FR" sz="3200" dirty="0">
                        <a:solidFill>
                          <a:schemeClr val="tx2">
                            <a:lumMod val="75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38100" cap="flat" cmpd="sng" algn="ctr">
                      <a:solidFill>
                        <a:schemeClr val="accent3">
                          <a:lumMod val="50000"/>
                        </a:schemeClr>
                      </a:solidFill>
                      <a:prstDash val="solid"/>
                      <a:round/>
                      <a:headEnd type="none" w="med" len="med"/>
                      <a:tailEnd type="none" w="med" len="med"/>
                    </a:lnB>
                    <a:gradFill flip="none" rotWithShape="1">
                      <a:gsLst>
                        <a:gs pos="0">
                          <a:schemeClr val="tx2">
                            <a:lumMod val="75000"/>
                            <a:tint val="66000"/>
                            <a:satMod val="160000"/>
                          </a:schemeClr>
                        </a:gs>
                        <a:gs pos="50000">
                          <a:schemeClr val="tx2">
                            <a:lumMod val="75000"/>
                            <a:tint val="44500"/>
                            <a:satMod val="160000"/>
                          </a:schemeClr>
                        </a:gs>
                        <a:gs pos="100000">
                          <a:schemeClr val="tx2">
                            <a:lumMod val="75000"/>
                            <a:tint val="23500"/>
                            <a:satMod val="160000"/>
                          </a:schemeClr>
                        </a:gs>
                      </a:gsLst>
                      <a:path path="circle">
                        <a:fillToRect l="50000" t="50000" r="50000" b="50000"/>
                      </a:path>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CHEZ MAGUY</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CHEZ ROY</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CHEZ SUE</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r>
              <a:tr h="333511">
                <a:tc>
                  <a:txBody>
                    <a:bodyPr/>
                    <a:lstStyle/>
                    <a:p>
                      <a:pPr algn="ctr">
                        <a:lnSpc>
                          <a:spcPct val="115000"/>
                        </a:lnSpc>
                        <a:spcAft>
                          <a:spcPts val="0"/>
                        </a:spcAft>
                      </a:pPr>
                      <a:r>
                        <a:rPr lang="fr-FR" sz="1800" dirty="0" smtClean="0">
                          <a:solidFill>
                            <a:schemeClr val="accent3">
                              <a:lumMod val="50000"/>
                            </a:schemeClr>
                          </a:solidFill>
                          <a:effectLst/>
                          <a:latin typeface="Freestyle Script" pitchFamily="66" charset="0"/>
                          <a:ea typeface="Calibri"/>
                          <a:cs typeface="Times New Roman"/>
                        </a:rPr>
                        <a:t>05:30</a:t>
                      </a:r>
                      <a:endParaRPr lang="fr-FR" sz="1800"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CHEZ ANITA</a:t>
                      </a: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CHEZ CHRIS</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gn="l">
                        <a:lnSpc>
                          <a:spcPct val="115000"/>
                        </a:lnSpc>
                        <a:spcAft>
                          <a:spcPts val="0"/>
                        </a:spcAft>
                      </a:pPr>
                      <a:endParaRPr lang="fr-FR" sz="1400" b="0" dirty="0">
                        <a:solidFill>
                          <a:schemeClr val="bg2">
                            <a:lumMod val="25000"/>
                          </a:schemeClr>
                        </a:solidFill>
                        <a:latin typeface="Freestyle Script" pitchFamily="66" charset="0"/>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l">
                        <a:lnSpc>
                          <a:spcPct val="115000"/>
                        </a:lnSpc>
                        <a:spcAft>
                          <a:spcPts val="0"/>
                        </a:spcAft>
                      </a:pPr>
                      <a:r>
                        <a:rPr lang="fr-FR" sz="1400" b="0" dirty="0">
                          <a:solidFill>
                            <a:schemeClr val="accent3">
                              <a:lumMod val="50000"/>
                            </a:schemeClr>
                          </a:solidFill>
                          <a:latin typeface="Freestyle Script"/>
                          <a:ea typeface="Calibri"/>
                          <a:cs typeface="Times New Roman"/>
                        </a:rPr>
                        <a:t>CHEZ MAGUY</a:t>
                      </a:r>
                      <a:endParaRPr lang="fr-FR" sz="1400" b="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b="0" dirty="0" smtClean="0">
                          <a:solidFill>
                            <a:schemeClr val="accent3">
                              <a:lumMod val="50000"/>
                            </a:schemeClr>
                          </a:solidFill>
                          <a:latin typeface="Freestyle Script"/>
                          <a:ea typeface="Calibri"/>
                          <a:cs typeface="Times New Roman"/>
                        </a:rPr>
                        <a:t>EMBARC</a:t>
                      </a:r>
                      <a:endParaRPr lang="fr-FR" sz="1400" b="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a:ea typeface="Calibri"/>
                          <a:cs typeface="Times New Roman"/>
                        </a:rPr>
                        <a:t>CHEZ SUE</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33511">
                <a:tc>
                  <a:txBody>
                    <a:bodyPr/>
                    <a:lstStyle/>
                    <a:p>
                      <a:pPr algn="ctr">
                        <a:lnSpc>
                          <a:spcPct val="115000"/>
                        </a:lnSpc>
                        <a:spcAft>
                          <a:spcPts val="0"/>
                        </a:spcAft>
                      </a:pPr>
                      <a:r>
                        <a:rPr lang="fr-FR" sz="1800" b="1" dirty="0" smtClean="0">
                          <a:solidFill>
                            <a:schemeClr val="accent3">
                              <a:lumMod val="50000"/>
                            </a:schemeClr>
                          </a:solidFill>
                          <a:effectLst/>
                          <a:latin typeface="Freestyle Script" pitchFamily="66" charset="0"/>
                          <a:ea typeface="Calibri"/>
                          <a:cs typeface="Times New Roman"/>
                        </a:rPr>
                        <a:t>06:00</a:t>
                      </a:r>
                      <a:endParaRPr lang="fr-FR" sz="1800"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CHEZ ANITA</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BASSIN</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PLAGE SUD</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CHEZ CHRIS</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vMerge="1">
                  <a:txBody>
                    <a:bodyPr/>
                    <a:lstStyle/>
                    <a:p>
                      <a:pPr algn="l">
                        <a:lnSpc>
                          <a:spcPct val="115000"/>
                        </a:lnSpc>
                        <a:spcAft>
                          <a:spcPts val="0"/>
                        </a:spcAft>
                      </a:pPr>
                      <a:endParaRPr lang="fr-FR" sz="1400" dirty="0">
                        <a:solidFill>
                          <a:schemeClr val="bg2">
                            <a:lumMod val="25000"/>
                          </a:schemeClr>
                        </a:solidFill>
                        <a:latin typeface="Freestyle Script" pitchFamily="66" charset="0"/>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gradFill flip="none" rotWithShape="1">
                      <a:gsLst>
                        <a:gs pos="0">
                          <a:schemeClr val="bg2">
                            <a:lumMod val="50000"/>
                            <a:tint val="66000"/>
                            <a:satMod val="160000"/>
                          </a:schemeClr>
                        </a:gs>
                        <a:gs pos="50000">
                          <a:schemeClr val="bg2">
                            <a:lumMod val="50000"/>
                            <a:tint val="44500"/>
                            <a:satMod val="160000"/>
                          </a:schemeClr>
                        </a:gs>
                        <a:gs pos="100000">
                          <a:schemeClr val="bg2">
                            <a:lumMod val="50000"/>
                            <a:tint val="23500"/>
                            <a:satMod val="160000"/>
                          </a:scheme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CHEZ MAGUY</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a:ea typeface="Calibri"/>
                          <a:cs typeface="Times New Roman"/>
                        </a:rPr>
                        <a:t>EMBARC</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a:ea typeface="Calibri"/>
                          <a:cs typeface="Times New Roman"/>
                        </a:rPr>
                        <a:t>CHEZ </a:t>
                      </a:r>
                      <a:r>
                        <a:rPr lang="fr-FR" sz="1400" b="1" dirty="0">
                          <a:solidFill>
                            <a:schemeClr val="accent3">
                              <a:lumMod val="50000"/>
                            </a:schemeClr>
                          </a:solidFill>
                          <a:latin typeface="Freestyle Script"/>
                          <a:ea typeface="Calibri"/>
                          <a:cs typeface="Times New Roman"/>
                        </a:rPr>
                        <a:t>SUE</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r>
              <a:tr h="333511">
                <a:tc>
                  <a:txBody>
                    <a:bodyPr/>
                    <a:lstStyle/>
                    <a:p>
                      <a:pPr algn="ctr">
                        <a:lnSpc>
                          <a:spcPct val="115000"/>
                        </a:lnSpc>
                        <a:spcAft>
                          <a:spcPts val="0"/>
                        </a:spcAft>
                      </a:pPr>
                      <a:r>
                        <a:rPr lang="fr-FR" sz="1800" dirty="0" smtClean="0">
                          <a:solidFill>
                            <a:schemeClr val="accent3">
                              <a:lumMod val="50000"/>
                            </a:schemeClr>
                          </a:solidFill>
                          <a:effectLst/>
                          <a:latin typeface="Freestyle Script" pitchFamily="66" charset="0"/>
                          <a:ea typeface="Calibri"/>
                          <a:cs typeface="Times New Roman"/>
                        </a:rPr>
                        <a:t>06:30</a:t>
                      </a:r>
                      <a:endParaRPr lang="fr-FR" sz="1800"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CHEZ ANITA</a:t>
                      </a: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CHEZ ANTON</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CHEZ CHRIS</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gn="ctr">
                        <a:lnSpc>
                          <a:spcPct val="115000"/>
                        </a:lnSpc>
                        <a:spcAft>
                          <a:spcPts val="0"/>
                        </a:spcAft>
                      </a:pPr>
                      <a:endParaRPr lang="fr-FR" sz="2800" dirty="0">
                        <a:solidFill>
                          <a:schemeClr val="bg2">
                            <a:lumMod val="25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gradFill flip="none" rotWithShape="1">
                      <a:gsLst>
                        <a:gs pos="0">
                          <a:schemeClr val="bg2">
                            <a:lumMod val="50000"/>
                            <a:tint val="66000"/>
                            <a:satMod val="160000"/>
                          </a:schemeClr>
                        </a:gs>
                        <a:gs pos="50000">
                          <a:schemeClr val="bg2">
                            <a:lumMod val="50000"/>
                            <a:tint val="44500"/>
                            <a:satMod val="160000"/>
                          </a:schemeClr>
                        </a:gs>
                        <a:gs pos="100000">
                          <a:schemeClr val="bg2">
                            <a:lumMod val="50000"/>
                            <a:tint val="23500"/>
                            <a:satMod val="160000"/>
                          </a:schemeClr>
                        </a:gs>
                      </a:gsLst>
                      <a:path path="circle">
                        <a:fillToRect l="50000" t="50000" r="50000" b="50000"/>
                      </a:path>
                      <a:tileRect/>
                    </a:gradFill>
                  </a:tcPr>
                </a:tc>
                <a:tc>
                  <a:txBody>
                    <a:bodyPr/>
                    <a:lstStyle/>
                    <a:p>
                      <a:pPr algn="l">
                        <a:lnSpc>
                          <a:spcPct val="115000"/>
                        </a:lnSpc>
                        <a:spcAft>
                          <a:spcPts val="0"/>
                        </a:spcAft>
                      </a:pPr>
                      <a:r>
                        <a:rPr lang="fr-FR" sz="1400" b="0" dirty="0">
                          <a:solidFill>
                            <a:schemeClr val="accent3">
                              <a:lumMod val="50000"/>
                            </a:schemeClr>
                          </a:solidFill>
                          <a:latin typeface="Freestyle Script"/>
                          <a:ea typeface="Calibri"/>
                          <a:cs typeface="Times New Roman"/>
                        </a:rPr>
                        <a:t>CHEZ</a:t>
                      </a:r>
                      <a:r>
                        <a:rPr lang="fr-FR" sz="1400" b="1" dirty="0">
                          <a:solidFill>
                            <a:schemeClr val="accent3">
                              <a:lumMod val="50000"/>
                            </a:schemeClr>
                          </a:solidFill>
                          <a:latin typeface="Freestyle Script"/>
                          <a:ea typeface="Calibri"/>
                          <a:cs typeface="Times New Roman"/>
                        </a:rPr>
                        <a:t> </a:t>
                      </a:r>
                      <a:r>
                        <a:rPr lang="fr-FR" sz="1400" b="0" dirty="0">
                          <a:solidFill>
                            <a:schemeClr val="accent3">
                              <a:lumMod val="50000"/>
                            </a:schemeClr>
                          </a:solidFill>
                          <a:latin typeface="Freestyle Script"/>
                          <a:ea typeface="Calibri"/>
                          <a:cs typeface="Times New Roman"/>
                        </a:rPr>
                        <a:t>MAGUY</a:t>
                      </a:r>
                      <a:endParaRPr lang="fr-FR" sz="1400" b="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a:ea typeface="Calibri"/>
                          <a:cs typeface="Times New Roman"/>
                        </a:rPr>
                        <a:t>CHEZ ROY</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a:ea typeface="Calibri"/>
                          <a:cs typeface="Times New Roman"/>
                        </a:rPr>
                        <a:t>CHEZ SUE</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33511">
                <a:tc>
                  <a:txBody>
                    <a:bodyPr/>
                    <a:lstStyle/>
                    <a:p>
                      <a:pPr algn="ctr">
                        <a:lnSpc>
                          <a:spcPct val="115000"/>
                        </a:lnSpc>
                        <a:spcAft>
                          <a:spcPts val="0"/>
                        </a:spcAft>
                      </a:pPr>
                      <a:r>
                        <a:rPr lang="fr-FR" sz="1800" b="1" dirty="0" smtClean="0">
                          <a:solidFill>
                            <a:schemeClr val="accent3">
                              <a:lumMod val="50000"/>
                            </a:schemeClr>
                          </a:solidFill>
                          <a:effectLst/>
                          <a:latin typeface="Freestyle Script" pitchFamily="66" charset="0"/>
                          <a:ea typeface="Calibri"/>
                          <a:cs typeface="Times New Roman"/>
                        </a:rPr>
                        <a:t>07:00</a:t>
                      </a:r>
                      <a:endParaRPr lang="fr-FR" sz="1800"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CHEZ ANITA</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CHEZ BOB</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vMerge="1">
                  <a:txBody>
                    <a:bodyPr/>
                    <a:lstStyle/>
                    <a:p>
                      <a:endParaRPr lang="fr-F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gradFill flip="none" rotWithShape="1">
                      <a:gsLst>
                        <a:gs pos="0">
                          <a:schemeClr val="bg2">
                            <a:lumMod val="50000"/>
                            <a:tint val="66000"/>
                            <a:satMod val="160000"/>
                          </a:schemeClr>
                        </a:gs>
                        <a:gs pos="50000">
                          <a:schemeClr val="bg2">
                            <a:lumMod val="50000"/>
                            <a:tint val="44500"/>
                            <a:satMod val="160000"/>
                          </a:schemeClr>
                        </a:gs>
                        <a:gs pos="100000">
                          <a:schemeClr val="bg2">
                            <a:lumMod val="50000"/>
                            <a:tint val="23500"/>
                            <a:satMod val="160000"/>
                          </a:scheme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CHEZ MAGUY</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BASSIN</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CHEZ SUE</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r>
              <a:tr h="333511">
                <a:tc>
                  <a:txBody>
                    <a:bodyPr/>
                    <a:lstStyle/>
                    <a:p>
                      <a:pPr algn="ctr">
                        <a:lnSpc>
                          <a:spcPct val="115000"/>
                        </a:lnSpc>
                        <a:spcAft>
                          <a:spcPts val="0"/>
                        </a:spcAft>
                      </a:pPr>
                      <a:r>
                        <a:rPr lang="fr-FR" sz="1800" dirty="0" smtClean="0">
                          <a:solidFill>
                            <a:schemeClr val="accent3">
                              <a:lumMod val="50000"/>
                            </a:schemeClr>
                          </a:solidFill>
                          <a:effectLst/>
                          <a:latin typeface="Freestyle Script" pitchFamily="66" charset="0"/>
                          <a:ea typeface="Calibri"/>
                          <a:cs typeface="Times New Roman"/>
                        </a:rPr>
                        <a:t>07:30</a:t>
                      </a:r>
                      <a:endParaRPr lang="fr-FR" sz="1800"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BAR</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BAR</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fr-F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l">
                        <a:lnSpc>
                          <a:spcPct val="115000"/>
                        </a:lnSpc>
                        <a:spcAft>
                          <a:spcPts val="0"/>
                        </a:spcAft>
                      </a:pPr>
                      <a:r>
                        <a:rPr lang="fr-FR" sz="1400" b="0" dirty="0" smtClean="0">
                          <a:solidFill>
                            <a:schemeClr val="accent3">
                              <a:lumMod val="50000"/>
                            </a:schemeClr>
                          </a:solidFill>
                          <a:latin typeface="Freestyle Script"/>
                          <a:ea typeface="Calibri"/>
                          <a:cs typeface="Times New Roman"/>
                        </a:rPr>
                        <a:t>BAR</a:t>
                      </a:r>
                      <a:endParaRPr lang="fr-FR" sz="1400" b="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a:ea typeface="Calibri"/>
                          <a:cs typeface="Times New Roman"/>
                        </a:rPr>
                        <a:t>EMBARC</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a:ea typeface="Calibri"/>
                          <a:cs typeface="Times New Roman"/>
                        </a:rPr>
                        <a:t>BAR</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33511">
                <a:tc>
                  <a:txBody>
                    <a:bodyPr/>
                    <a:lstStyle/>
                    <a:p>
                      <a:pPr algn="ctr">
                        <a:lnSpc>
                          <a:spcPct val="115000"/>
                        </a:lnSpc>
                        <a:spcAft>
                          <a:spcPts val="0"/>
                        </a:spcAft>
                      </a:pPr>
                      <a:r>
                        <a:rPr lang="fr-FR" sz="1800" b="1" dirty="0" smtClean="0">
                          <a:solidFill>
                            <a:schemeClr val="accent3">
                              <a:lumMod val="50000"/>
                            </a:schemeClr>
                          </a:solidFill>
                          <a:effectLst/>
                          <a:latin typeface="Freestyle Script" pitchFamily="66" charset="0"/>
                          <a:ea typeface="Calibri"/>
                          <a:cs typeface="Times New Roman"/>
                        </a:rPr>
                        <a:t>08:00</a:t>
                      </a:r>
                      <a:endParaRPr lang="fr-FR" sz="1800"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BASSIN</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BAR</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PLAGE SUD</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vMerge="1">
                  <a:txBody>
                    <a:bodyPr/>
                    <a:lstStyle/>
                    <a:p>
                      <a:endParaRPr lang="fr-F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gradFill flip="none" rotWithShape="1">
                      <a:gsLst>
                        <a:gs pos="0">
                          <a:schemeClr val="bg2">
                            <a:lumMod val="50000"/>
                            <a:tint val="66000"/>
                            <a:satMod val="160000"/>
                          </a:schemeClr>
                        </a:gs>
                        <a:gs pos="50000">
                          <a:schemeClr val="bg2">
                            <a:lumMod val="50000"/>
                            <a:tint val="44500"/>
                            <a:satMod val="160000"/>
                          </a:schemeClr>
                        </a:gs>
                        <a:gs pos="100000">
                          <a:schemeClr val="bg2">
                            <a:lumMod val="50000"/>
                            <a:tint val="23500"/>
                            <a:satMod val="160000"/>
                          </a:scheme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a:ea typeface="Calibri"/>
                          <a:cs typeface="Times New Roman"/>
                        </a:rPr>
                        <a:t>BAR</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CHEZ ROY</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a:ea typeface="Calibri"/>
                          <a:cs typeface="Times New Roman"/>
                        </a:rPr>
                        <a:t>BAR</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r>
              <a:tr h="333511">
                <a:tc>
                  <a:txBody>
                    <a:bodyPr/>
                    <a:lstStyle/>
                    <a:p>
                      <a:pPr algn="ctr">
                        <a:lnSpc>
                          <a:spcPct val="115000"/>
                        </a:lnSpc>
                        <a:spcAft>
                          <a:spcPts val="0"/>
                        </a:spcAft>
                      </a:pPr>
                      <a:r>
                        <a:rPr lang="fr-FR" sz="1800" dirty="0" smtClean="0">
                          <a:solidFill>
                            <a:schemeClr val="accent3">
                              <a:lumMod val="50000"/>
                            </a:schemeClr>
                          </a:solidFill>
                          <a:effectLst/>
                          <a:latin typeface="Freestyle Script" pitchFamily="66" charset="0"/>
                          <a:ea typeface="Calibri"/>
                          <a:cs typeface="Times New Roman"/>
                        </a:rPr>
                        <a:t>08:30</a:t>
                      </a:r>
                      <a:endParaRPr lang="fr-FR" sz="1800"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PUITS</a:t>
                      </a: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BAR</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CHEZ ROY</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DVT JUSTE</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fr-F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l">
                        <a:lnSpc>
                          <a:spcPct val="115000"/>
                        </a:lnSpc>
                        <a:spcAft>
                          <a:spcPts val="0"/>
                        </a:spcAft>
                      </a:pPr>
                      <a:r>
                        <a:rPr lang="fr-FR" sz="1400" b="0" dirty="0" smtClean="0">
                          <a:solidFill>
                            <a:schemeClr val="accent3">
                              <a:lumMod val="50000"/>
                            </a:schemeClr>
                          </a:solidFill>
                          <a:latin typeface="Freestyle Script"/>
                          <a:ea typeface="Calibri"/>
                          <a:cs typeface="Times New Roman"/>
                        </a:rPr>
                        <a:t>BAR</a:t>
                      </a:r>
                      <a:endParaRPr lang="fr-FR" sz="1400" b="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a:ea typeface="Calibri"/>
                          <a:cs typeface="Times New Roman"/>
                        </a:rPr>
                        <a:t>CHEZ ROY</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a:ea typeface="Calibri"/>
                          <a:cs typeface="Times New Roman"/>
                        </a:rPr>
                        <a:t>BAR</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33511">
                <a:tc>
                  <a:txBody>
                    <a:bodyPr/>
                    <a:lstStyle/>
                    <a:p>
                      <a:pPr algn="ctr">
                        <a:lnSpc>
                          <a:spcPct val="115000"/>
                        </a:lnSpc>
                        <a:spcAft>
                          <a:spcPts val="0"/>
                        </a:spcAft>
                      </a:pPr>
                      <a:r>
                        <a:rPr lang="fr-FR" sz="1800" b="1" dirty="0" smtClean="0">
                          <a:solidFill>
                            <a:schemeClr val="accent3">
                              <a:lumMod val="50000"/>
                            </a:schemeClr>
                          </a:solidFill>
                          <a:effectLst/>
                          <a:latin typeface="Freestyle Script" pitchFamily="66" charset="0"/>
                          <a:ea typeface="Calibri"/>
                          <a:cs typeface="Times New Roman"/>
                        </a:rPr>
                        <a:t>09:00</a:t>
                      </a:r>
                      <a:endParaRPr lang="fr-FR" sz="1800"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SALON</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DVT MAGUY</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CALE </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vMerge="1">
                  <a:txBody>
                    <a:bodyPr/>
                    <a:lstStyle/>
                    <a:p>
                      <a:endParaRPr lang="fr-F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gradFill flip="none" rotWithShape="1">
                      <a:gsLst>
                        <a:gs pos="0">
                          <a:schemeClr val="bg2">
                            <a:lumMod val="50000"/>
                            <a:tint val="66000"/>
                            <a:satMod val="160000"/>
                          </a:schemeClr>
                        </a:gs>
                        <a:gs pos="50000">
                          <a:schemeClr val="bg2">
                            <a:lumMod val="50000"/>
                            <a:tint val="44500"/>
                            <a:satMod val="160000"/>
                          </a:schemeClr>
                        </a:gs>
                        <a:gs pos="100000">
                          <a:schemeClr val="bg2">
                            <a:lumMod val="50000"/>
                            <a:tint val="23500"/>
                            <a:satMod val="160000"/>
                          </a:scheme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SALON</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CHEZ ROY</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CHEZ SUE</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r>
              <a:tr h="333511">
                <a:tc>
                  <a:txBody>
                    <a:bodyPr/>
                    <a:lstStyle/>
                    <a:p>
                      <a:pPr algn="ctr">
                        <a:lnSpc>
                          <a:spcPct val="115000"/>
                        </a:lnSpc>
                        <a:spcAft>
                          <a:spcPts val="0"/>
                        </a:spcAft>
                      </a:pPr>
                      <a:r>
                        <a:rPr lang="fr-FR" sz="1800" dirty="0" smtClean="0">
                          <a:solidFill>
                            <a:schemeClr val="accent3">
                              <a:lumMod val="50000"/>
                            </a:schemeClr>
                          </a:solidFill>
                          <a:effectLst/>
                          <a:latin typeface="Freestyle Script" pitchFamily="66" charset="0"/>
                          <a:ea typeface="Calibri"/>
                          <a:cs typeface="Times New Roman"/>
                        </a:rPr>
                        <a:t>09:30</a:t>
                      </a:r>
                      <a:endParaRPr lang="fr-FR" sz="1800"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CHEZ ANITA</a:t>
                      </a: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CHEZ ANITA</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DVT MAGUY</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CALE </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gn="l">
                        <a:lnSpc>
                          <a:spcPct val="115000"/>
                        </a:lnSpc>
                        <a:spcAft>
                          <a:spcPts val="0"/>
                        </a:spcAft>
                      </a:pPr>
                      <a:endParaRPr lang="fr-FR" sz="1400" dirty="0">
                        <a:solidFill>
                          <a:srgbClr val="000000"/>
                        </a:solidFill>
                        <a:latin typeface="Freestyle Script" pitchFamily="66" charset="0"/>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l">
                        <a:lnSpc>
                          <a:spcPct val="115000"/>
                        </a:lnSpc>
                        <a:spcAft>
                          <a:spcPts val="0"/>
                        </a:spcAft>
                      </a:pPr>
                      <a:r>
                        <a:rPr lang="fr-FR" sz="1400" b="0" dirty="0">
                          <a:solidFill>
                            <a:schemeClr val="accent3">
                              <a:lumMod val="50000"/>
                            </a:schemeClr>
                          </a:solidFill>
                          <a:latin typeface="Freestyle Script"/>
                          <a:ea typeface="Calibri"/>
                          <a:cs typeface="Times New Roman"/>
                        </a:rPr>
                        <a:t>SALON</a:t>
                      </a:r>
                      <a:endParaRPr lang="fr-FR" sz="1400" b="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a:ea typeface="Calibri"/>
                          <a:cs typeface="Times New Roman"/>
                        </a:rPr>
                        <a:t>EMBARC</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a:ea typeface="Calibri"/>
                          <a:cs typeface="Times New Roman"/>
                        </a:rPr>
                        <a:t>CHEZ SUE</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33511">
                <a:tc>
                  <a:txBody>
                    <a:bodyPr/>
                    <a:lstStyle/>
                    <a:p>
                      <a:pPr algn="ctr">
                        <a:lnSpc>
                          <a:spcPct val="115000"/>
                        </a:lnSpc>
                        <a:spcAft>
                          <a:spcPts val="0"/>
                        </a:spcAft>
                      </a:pPr>
                      <a:r>
                        <a:rPr lang="fr-FR" sz="1800" b="1" dirty="0" smtClean="0">
                          <a:solidFill>
                            <a:schemeClr val="accent3">
                              <a:lumMod val="50000"/>
                            </a:schemeClr>
                          </a:solidFill>
                          <a:effectLst/>
                          <a:latin typeface="Freestyle Script" pitchFamily="66" charset="0"/>
                          <a:ea typeface="Calibri"/>
                          <a:cs typeface="Times New Roman"/>
                        </a:rPr>
                        <a:t>10:00</a:t>
                      </a:r>
                      <a:endParaRPr lang="fr-FR" sz="1800"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SALON</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DVT MAGUY</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BAR</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PLAGE SUD</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vMerge="1">
                  <a:txBody>
                    <a:bodyPr/>
                    <a:lstStyle/>
                    <a:p>
                      <a:pPr algn="l">
                        <a:lnSpc>
                          <a:spcPct val="115000"/>
                        </a:lnSpc>
                        <a:spcAft>
                          <a:spcPts val="0"/>
                        </a:spcAft>
                      </a:pPr>
                      <a:endParaRPr lang="fr-FR" sz="1400" dirty="0">
                        <a:solidFill>
                          <a:srgbClr val="000000"/>
                        </a:solidFill>
                        <a:latin typeface="Freestyle Script" pitchFamily="66" charset="0"/>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gradFill flip="none" rotWithShape="1">
                      <a:gsLst>
                        <a:gs pos="0">
                          <a:schemeClr val="bg2">
                            <a:lumMod val="50000"/>
                            <a:tint val="66000"/>
                            <a:satMod val="160000"/>
                          </a:schemeClr>
                        </a:gs>
                        <a:gs pos="50000">
                          <a:schemeClr val="bg2">
                            <a:lumMod val="50000"/>
                            <a:tint val="44500"/>
                            <a:satMod val="160000"/>
                          </a:schemeClr>
                        </a:gs>
                        <a:gs pos="100000">
                          <a:schemeClr val="bg2">
                            <a:lumMod val="50000"/>
                            <a:tint val="23500"/>
                            <a:satMod val="160000"/>
                          </a:scheme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CHEZ MAGUY</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PLAGE SUD</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CHEZ SUE</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r>
              <a:tr h="333511">
                <a:tc>
                  <a:txBody>
                    <a:bodyPr/>
                    <a:lstStyle/>
                    <a:p>
                      <a:pPr algn="ctr">
                        <a:lnSpc>
                          <a:spcPct val="115000"/>
                        </a:lnSpc>
                        <a:spcAft>
                          <a:spcPts val="0"/>
                        </a:spcAft>
                      </a:pPr>
                      <a:r>
                        <a:rPr lang="fr-FR" sz="1800" dirty="0" smtClean="0">
                          <a:solidFill>
                            <a:schemeClr val="accent3">
                              <a:lumMod val="50000"/>
                            </a:schemeClr>
                          </a:solidFill>
                          <a:effectLst/>
                          <a:latin typeface="Freestyle Script" pitchFamily="66" charset="0"/>
                          <a:ea typeface="Calibri"/>
                          <a:cs typeface="Times New Roman"/>
                        </a:rPr>
                        <a:t>10:30</a:t>
                      </a:r>
                      <a:endParaRPr lang="fr-FR" sz="1800"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SALON</a:t>
                      </a: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SALON</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SALON</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SALON</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PLAGE SUD</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gn="l">
                        <a:lnSpc>
                          <a:spcPct val="115000"/>
                        </a:lnSpc>
                        <a:spcAft>
                          <a:spcPts val="0"/>
                        </a:spcAft>
                      </a:pPr>
                      <a:endParaRPr lang="fr-FR" sz="1400" dirty="0">
                        <a:solidFill>
                          <a:srgbClr val="000000"/>
                        </a:solidFill>
                        <a:latin typeface="Freestyle Script" pitchFamily="66" charset="0"/>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l">
                        <a:lnSpc>
                          <a:spcPct val="115000"/>
                        </a:lnSpc>
                        <a:spcAft>
                          <a:spcPts val="0"/>
                        </a:spcAft>
                      </a:pPr>
                      <a:r>
                        <a:rPr lang="fr-FR" sz="1400" b="0" dirty="0">
                          <a:solidFill>
                            <a:schemeClr val="accent3">
                              <a:lumMod val="50000"/>
                            </a:schemeClr>
                          </a:solidFill>
                          <a:latin typeface="Freestyle Script"/>
                          <a:ea typeface="Calibri"/>
                          <a:cs typeface="Times New Roman"/>
                        </a:rPr>
                        <a:t>SALON</a:t>
                      </a:r>
                      <a:endParaRPr lang="fr-FR" sz="1400" b="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a:ea typeface="Calibri"/>
                          <a:cs typeface="Times New Roman"/>
                        </a:rPr>
                        <a:t>PLAGE SUD</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a:ea typeface="Calibri"/>
                          <a:cs typeface="Times New Roman"/>
                        </a:rPr>
                        <a:t>SALON</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33511">
                <a:tc>
                  <a:txBody>
                    <a:bodyPr/>
                    <a:lstStyle/>
                    <a:p>
                      <a:pPr algn="ctr">
                        <a:lnSpc>
                          <a:spcPct val="115000"/>
                        </a:lnSpc>
                        <a:spcAft>
                          <a:spcPts val="0"/>
                        </a:spcAft>
                      </a:pPr>
                      <a:r>
                        <a:rPr lang="fr-FR" sz="1800" b="1" dirty="0" smtClean="0">
                          <a:solidFill>
                            <a:schemeClr val="accent3">
                              <a:lumMod val="50000"/>
                            </a:schemeClr>
                          </a:solidFill>
                          <a:effectLst/>
                          <a:latin typeface="Freestyle Script" pitchFamily="66" charset="0"/>
                          <a:ea typeface="Times New Roman"/>
                          <a:cs typeface="Times New Roman"/>
                        </a:rPr>
                        <a:t>11:00</a:t>
                      </a:r>
                      <a:endParaRPr lang="fr-FR" sz="1800" dirty="0">
                        <a:solidFill>
                          <a:schemeClr val="accent3">
                            <a:lumMod val="50000"/>
                          </a:schemeClr>
                        </a:solidFill>
                        <a:effectLst/>
                        <a:latin typeface="Freestyle Script" pitchFamily="66" charset="0"/>
                        <a:ea typeface="Calibri"/>
                        <a:cs typeface="Times New Roman"/>
                      </a:endParaRPr>
                    </a:p>
                  </a:txBody>
                  <a:tcPr marL="57828" marR="57828"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Times New Roman"/>
                          <a:cs typeface="Times New Roman"/>
                        </a:rPr>
                        <a:t>DVT MAGUY</a:t>
                      </a:r>
                      <a:endParaRPr lang="fr-FR" sz="1400" dirty="0">
                        <a:solidFill>
                          <a:schemeClr val="accent3">
                            <a:lumMod val="50000"/>
                          </a:schemeClr>
                        </a:solidFill>
                        <a:latin typeface="Freestyle Script" pitchFamily="66" charset="0"/>
                        <a:ea typeface="Calibri"/>
                        <a:cs typeface="Times New Roman"/>
                      </a:endParaRPr>
                    </a:p>
                  </a:txBody>
                  <a:tcPr marL="57828" marR="57828"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Times New Roman"/>
                          <a:cs typeface="Times New Roman"/>
                        </a:rPr>
                        <a:t>DVT MAGUY</a:t>
                      </a:r>
                      <a:endParaRPr lang="fr-FR" sz="1400" dirty="0">
                        <a:solidFill>
                          <a:schemeClr val="accent3">
                            <a:lumMod val="50000"/>
                          </a:schemeClr>
                        </a:solidFill>
                        <a:latin typeface="Freestyle Script" pitchFamily="66" charset="0"/>
                        <a:ea typeface="Calibri"/>
                        <a:cs typeface="Times New Roman"/>
                      </a:endParaRP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Times New Roman"/>
                          <a:cs typeface="Times New Roman"/>
                        </a:rPr>
                        <a:t>DVT MAGUY</a:t>
                      </a:r>
                      <a:endParaRPr lang="fr-FR" sz="1400" dirty="0">
                        <a:solidFill>
                          <a:schemeClr val="accent3">
                            <a:lumMod val="50000"/>
                          </a:schemeClr>
                        </a:solidFill>
                        <a:latin typeface="Freestyle Script" pitchFamily="66" charset="0"/>
                        <a:ea typeface="Calibri"/>
                        <a:cs typeface="Times New Roman"/>
                      </a:endParaRP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Times New Roman"/>
                          <a:cs typeface="Times New Roman"/>
                        </a:rPr>
                        <a:t>DVT MAGUY</a:t>
                      </a:r>
                      <a:endParaRPr lang="fr-FR" sz="1400" dirty="0">
                        <a:solidFill>
                          <a:schemeClr val="accent3">
                            <a:lumMod val="50000"/>
                          </a:schemeClr>
                        </a:solidFill>
                        <a:latin typeface="Freestyle Script" pitchFamily="66" charset="0"/>
                        <a:ea typeface="Calibri"/>
                        <a:cs typeface="Times New Roman"/>
                      </a:endParaRP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Times New Roman"/>
                          <a:cs typeface="Times New Roman"/>
                        </a:rPr>
                        <a:t>PLAGE SUD</a:t>
                      </a:r>
                      <a:endParaRPr lang="fr-FR" sz="1400" dirty="0">
                        <a:solidFill>
                          <a:schemeClr val="accent3">
                            <a:lumMod val="50000"/>
                          </a:schemeClr>
                        </a:solidFill>
                        <a:latin typeface="Freestyle Script" pitchFamily="66" charset="0"/>
                        <a:ea typeface="Calibri"/>
                        <a:cs typeface="Times New Roman"/>
                      </a:endParaRP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vMerge="1">
                  <a:txBody>
                    <a:bodyPr/>
                    <a:lstStyle/>
                    <a:p>
                      <a:pPr algn="l">
                        <a:lnSpc>
                          <a:spcPct val="115000"/>
                        </a:lnSpc>
                        <a:spcAft>
                          <a:spcPts val="0"/>
                        </a:spcAft>
                      </a:pPr>
                      <a:endParaRPr lang="fr-FR" sz="1400" dirty="0">
                        <a:solidFill>
                          <a:srgbClr val="000000"/>
                        </a:solidFill>
                        <a:latin typeface="Freestyle Script" pitchFamily="66" charset="0"/>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gradFill flip="none" rotWithShape="1">
                      <a:gsLst>
                        <a:gs pos="0">
                          <a:schemeClr val="bg2">
                            <a:lumMod val="50000"/>
                            <a:tint val="66000"/>
                            <a:satMod val="160000"/>
                          </a:schemeClr>
                        </a:gs>
                        <a:gs pos="50000">
                          <a:schemeClr val="bg2">
                            <a:lumMod val="50000"/>
                            <a:tint val="44500"/>
                            <a:satMod val="160000"/>
                          </a:schemeClr>
                        </a:gs>
                        <a:gs pos="100000">
                          <a:schemeClr val="bg2">
                            <a:lumMod val="50000"/>
                            <a:tint val="23500"/>
                            <a:satMod val="160000"/>
                          </a:scheme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Times New Roman"/>
                          <a:cs typeface="Times New Roman"/>
                        </a:rPr>
                        <a:t>DVT MAGUY</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Times New Roman"/>
                          <a:cs typeface="Times New Roman"/>
                        </a:rPr>
                        <a:t>DVT MAGUY</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Times New Roman"/>
                          <a:cs typeface="Times New Roman"/>
                        </a:rPr>
                        <a:t>DVT MAGUY</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r>
              <a:tr h="333511">
                <a:tc>
                  <a:txBody>
                    <a:bodyPr/>
                    <a:lstStyle/>
                    <a:p>
                      <a:pPr algn="ctr">
                        <a:lnSpc>
                          <a:spcPct val="115000"/>
                        </a:lnSpc>
                        <a:spcAft>
                          <a:spcPts val="0"/>
                        </a:spcAft>
                      </a:pPr>
                      <a:r>
                        <a:rPr lang="fr-FR" sz="1800" dirty="0" smtClean="0">
                          <a:solidFill>
                            <a:schemeClr val="accent3">
                              <a:lumMod val="50000"/>
                            </a:schemeClr>
                          </a:solidFill>
                          <a:effectLst/>
                          <a:latin typeface="Freestyle Script" pitchFamily="66" charset="0"/>
                          <a:ea typeface="Calibri"/>
                          <a:cs typeface="Times New Roman"/>
                        </a:rPr>
                        <a:t>11:30</a:t>
                      </a:r>
                      <a:endParaRPr lang="fr-FR" sz="1800" dirty="0">
                        <a:solidFill>
                          <a:schemeClr val="accent3">
                            <a:lumMod val="50000"/>
                          </a:schemeClr>
                        </a:solidFill>
                        <a:effectLst/>
                        <a:latin typeface="Freestyle Script" pitchFamily="66" charset="0"/>
                        <a:ea typeface="Calibri"/>
                        <a:cs typeface="Times New Roman"/>
                      </a:endParaRPr>
                    </a:p>
                  </a:txBody>
                  <a:tcPr marL="57828" marR="57828"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JARDIN</a:t>
                      </a:r>
                    </a:p>
                  </a:txBody>
                  <a:tcPr marL="57828" marR="57828"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BAR</a:t>
                      </a:r>
                      <a:endParaRPr lang="fr-FR" sz="1400" dirty="0">
                        <a:solidFill>
                          <a:schemeClr val="accent3">
                            <a:lumMod val="50000"/>
                          </a:schemeClr>
                        </a:solidFill>
                        <a:latin typeface="Freestyle Script" pitchFamily="66" charset="0"/>
                        <a:ea typeface="Calibri"/>
                        <a:cs typeface="Times New Roman"/>
                      </a:endParaRP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BAR</a:t>
                      </a:r>
                      <a:endParaRPr lang="fr-FR" sz="1400" dirty="0">
                        <a:solidFill>
                          <a:schemeClr val="accent3">
                            <a:lumMod val="50000"/>
                          </a:schemeClr>
                        </a:solidFill>
                        <a:latin typeface="Freestyle Script" pitchFamily="66" charset="0"/>
                        <a:ea typeface="Calibri"/>
                        <a:cs typeface="Times New Roman"/>
                      </a:endParaRP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JARDIN</a:t>
                      </a: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gn="l">
                        <a:lnSpc>
                          <a:spcPct val="115000"/>
                        </a:lnSpc>
                        <a:spcAft>
                          <a:spcPts val="0"/>
                        </a:spcAft>
                      </a:pPr>
                      <a:endParaRPr lang="fr-FR" sz="1400" dirty="0">
                        <a:solidFill>
                          <a:srgbClr val="000000"/>
                        </a:solidFill>
                        <a:latin typeface="Freestyle Script" pitchFamily="66" charset="0"/>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l">
                        <a:lnSpc>
                          <a:spcPct val="115000"/>
                        </a:lnSpc>
                        <a:spcAft>
                          <a:spcPts val="0"/>
                        </a:spcAft>
                      </a:pPr>
                      <a:r>
                        <a:rPr lang="fr-FR" sz="1400" b="0" dirty="0">
                          <a:solidFill>
                            <a:schemeClr val="accent3">
                              <a:lumMod val="50000"/>
                            </a:schemeClr>
                          </a:solidFill>
                          <a:latin typeface="Freestyle Script" pitchFamily="66" charset="0"/>
                          <a:ea typeface="Calibri"/>
                          <a:cs typeface="Times New Roman"/>
                        </a:rPr>
                        <a:t>JARDIN</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BAR</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33511">
                <a:tc>
                  <a:txBody>
                    <a:bodyPr/>
                    <a:lstStyle/>
                    <a:p>
                      <a:pPr algn="ctr">
                        <a:lnSpc>
                          <a:spcPct val="115000"/>
                        </a:lnSpc>
                        <a:spcAft>
                          <a:spcPts val="0"/>
                        </a:spcAft>
                      </a:pPr>
                      <a:r>
                        <a:rPr lang="fr-FR" sz="1800" b="1" dirty="0" smtClean="0">
                          <a:solidFill>
                            <a:schemeClr val="accent3">
                              <a:lumMod val="50000"/>
                            </a:schemeClr>
                          </a:solidFill>
                          <a:effectLst/>
                          <a:latin typeface="Freestyle Script" pitchFamily="66" charset="0"/>
                          <a:ea typeface="Calibri"/>
                          <a:cs typeface="Times New Roman"/>
                        </a:rPr>
                        <a:t>12:00</a:t>
                      </a:r>
                      <a:endParaRPr lang="fr-FR" sz="1800" dirty="0">
                        <a:solidFill>
                          <a:schemeClr val="accent3">
                            <a:lumMod val="50000"/>
                          </a:schemeClr>
                        </a:solidFill>
                        <a:effectLst/>
                        <a:latin typeface="Freestyle Script" pitchFamily="66" charset="0"/>
                        <a:ea typeface="Calibri"/>
                        <a:cs typeface="Times New Roman"/>
                      </a:endParaRPr>
                    </a:p>
                  </a:txBody>
                  <a:tcPr marL="57828" marR="57828"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JARDIN</a:t>
                      </a:r>
                      <a:endParaRPr lang="fr-FR" sz="1400" dirty="0">
                        <a:solidFill>
                          <a:schemeClr val="accent3">
                            <a:lumMod val="50000"/>
                          </a:schemeClr>
                        </a:solidFill>
                        <a:latin typeface="Freestyle Script" pitchFamily="66" charset="0"/>
                        <a:ea typeface="Calibri"/>
                        <a:cs typeface="Times New Roman"/>
                      </a:endParaRPr>
                    </a:p>
                  </a:txBody>
                  <a:tcPr marL="57828" marR="57828"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PUITS</a:t>
                      </a:r>
                      <a:endParaRPr lang="fr-FR" sz="1400" dirty="0">
                        <a:solidFill>
                          <a:schemeClr val="accent3">
                            <a:lumMod val="50000"/>
                          </a:schemeClr>
                        </a:solidFill>
                        <a:latin typeface="Freestyle Script" pitchFamily="66" charset="0"/>
                        <a:ea typeface="Calibri"/>
                        <a:cs typeface="Times New Roman"/>
                      </a:endParaRP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BASSIN</a:t>
                      </a:r>
                      <a:endParaRPr lang="fr-FR" sz="1400" dirty="0">
                        <a:solidFill>
                          <a:schemeClr val="accent3">
                            <a:lumMod val="50000"/>
                          </a:schemeClr>
                        </a:solidFill>
                        <a:latin typeface="Freestyle Script" pitchFamily="66" charset="0"/>
                        <a:ea typeface="Calibri"/>
                        <a:cs typeface="Times New Roman"/>
                      </a:endParaRP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BAR</a:t>
                      </a:r>
                      <a:endParaRPr lang="fr-FR" sz="1400" dirty="0">
                        <a:solidFill>
                          <a:schemeClr val="accent3">
                            <a:lumMod val="50000"/>
                          </a:schemeClr>
                        </a:solidFill>
                        <a:latin typeface="Freestyle Script" pitchFamily="66" charset="0"/>
                        <a:ea typeface="Calibri"/>
                        <a:cs typeface="Times New Roman"/>
                      </a:endParaRP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BASSIN</a:t>
                      </a:r>
                      <a:endParaRPr lang="fr-FR" sz="1400" dirty="0">
                        <a:solidFill>
                          <a:schemeClr val="accent3">
                            <a:lumMod val="50000"/>
                          </a:schemeClr>
                        </a:solidFill>
                        <a:latin typeface="Freestyle Script" pitchFamily="66" charset="0"/>
                        <a:ea typeface="Calibri"/>
                        <a:cs typeface="Times New Roman"/>
                      </a:endParaRP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vMerge="1">
                  <a:txBody>
                    <a:bodyPr/>
                    <a:lstStyle/>
                    <a:p>
                      <a:pPr algn="l">
                        <a:lnSpc>
                          <a:spcPct val="115000"/>
                        </a:lnSpc>
                        <a:spcAft>
                          <a:spcPts val="0"/>
                        </a:spcAft>
                      </a:pPr>
                      <a:endParaRPr lang="fr-FR" sz="1400" dirty="0">
                        <a:solidFill>
                          <a:srgbClr val="000000"/>
                        </a:solidFill>
                        <a:latin typeface="Freestyle Script" pitchFamily="66" charset="0"/>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gradFill flip="none" rotWithShape="1">
                      <a:gsLst>
                        <a:gs pos="0">
                          <a:schemeClr val="bg2">
                            <a:lumMod val="50000"/>
                            <a:tint val="66000"/>
                            <a:satMod val="160000"/>
                          </a:schemeClr>
                        </a:gs>
                        <a:gs pos="50000">
                          <a:schemeClr val="bg2">
                            <a:lumMod val="50000"/>
                            <a:tint val="44500"/>
                            <a:satMod val="160000"/>
                          </a:schemeClr>
                        </a:gs>
                        <a:gs pos="100000">
                          <a:schemeClr val="bg2">
                            <a:lumMod val="50000"/>
                            <a:tint val="23500"/>
                            <a:satMod val="160000"/>
                          </a:scheme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JARDIN</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BAR</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r>
              <a:tr h="333511">
                <a:tc>
                  <a:txBody>
                    <a:bodyPr/>
                    <a:lstStyle/>
                    <a:p>
                      <a:pPr algn="ctr">
                        <a:lnSpc>
                          <a:spcPct val="115000"/>
                        </a:lnSpc>
                        <a:spcAft>
                          <a:spcPts val="0"/>
                        </a:spcAft>
                      </a:pPr>
                      <a:r>
                        <a:rPr lang="fr-FR" sz="1800" dirty="0" smtClean="0">
                          <a:solidFill>
                            <a:schemeClr val="accent3">
                              <a:lumMod val="50000"/>
                            </a:schemeClr>
                          </a:solidFill>
                          <a:effectLst/>
                          <a:latin typeface="Freestyle Script" pitchFamily="66" charset="0"/>
                          <a:ea typeface="Calibri"/>
                          <a:cs typeface="Times New Roman"/>
                        </a:rPr>
                        <a:t>12:30</a:t>
                      </a:r>
                      <a:endParaRPr lang="fr-FR" sz="1800" dirty="0">
                        <a:solidFill>
                          <a:schemeClr val="accent3">
                            <a:lumMod val="50000"/>
                          </a:schemeClr>
                        </a:solidFill>
                        <a:effectLst/>
                        <a:latin typeface="Freestyle Script" pitchFamily="66" charset="0"/>
                        <a:ea typeface="Calibri"/>
                        <a:cs typeface="Times New Roman"/>
                      </a:endParaRPr>
                    </a:p>
                  </a:txBody>
                  <a:tcPr marL="57828" marR="57828"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JARDIN</a:t>
                      </a:r>
                    </a:p>
                  </a:txBody>
                  <a:tcPr marL="57828" marR="57828"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BASSIN</a:t>
                      </a: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BASSIN</a:t>
                      </a: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BAR</a:t>
                      </a:r>
                      <a:endParaRPr lang="fr-FR" sz="1400" dirty="0">
                        <a:solidFill>
                          <a:schemeClr val="accent3">
                            <a:lumMod val="50000"/>
                          </a:schemeClr>
                        </a:solidFill>
                        <a:latin typeface="Freestyle Script" pitchFamily="66" charset="0"/>
                        <a:ea typeface="Calibri"/>
                        <a:cs typeface="Times New Roman"/>
                      </a:endParaRP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CHEZ JUSTE</a:t>
                      </a: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gn="l">
                        <a:lnSpc>
                          <a:spcPct val="115000"/>
                        </a:lnSpc>
                        <a:spcAft>
                          <a:spcPts val="0"/>
                        </a:spcAft>
                      </a:pPr>
                      <a:endParaRPr lang="fr-FR" sz="1400" dirty="0">
                        <a:solidFill>
                          <a:srgbClr val="000000"/>
                        </a:solidFill>
                        <a:latin typeface="Freestyle Script" pitchFamily="66" charset="0"/>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l">
                        <a:lnSpc>
                          <a:spcPct val="115000"/>
                        </a:lnSpc>
                        <a:spcAft>
                          <a:spcPts val="0"/>
                        </a:spcAft>
                      </a:pPr>
                      <a:r>
                        <a:rPr lang="fr-FR" sz="1400" b="0" dirty="0">
                          <a:solidFill>
                            <a:schemeClr val="accent3">
                              <a:lumMod val="50000"/>
                            </a:schemeClr>
                          </a:solidFill>
                          <a:latin typeface="Freestyle Script" pitchFamily="66" charset="0"/>
                          <a:ea typeface="Calibri"/>
                          <a:cs typeface="Times New Roman"/>
                        </a:rPr>
                        <a:t>JARDIN</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SALON</a:t>
                      </a: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33511">
                <a:tc>
                  <a:txBody>
                    <a:bodyPr/>
                    <a:lstStyle/>
                    <a:p>
                      <a:pPr algn="ctr">
                        <a:lnSpc>
                          <a:spcPct val="115000"/>
                        </a:lnSpc>
                        <a:spcAft>
                          <a:spcPts val="0"/>
                        </a:spcAft>
                      </a:pPr>
                      <a:r>
                        <a:rPr lang="fr-FR" sz="1800" b="1" dirty="0" smtClean="0">
                          <a:solidFill>
                            <a:schemeClr val="accent3">
                              <a:lumMod val="50000"/>
                            </a:schemeClr>
                          </a:solidFill>
                          <a:effectLst/>
                          <a:latin typeface="Freestyle Script" pitchFamily="66" charset="0"/>
                          <a:ea typeface="Calibri"/>
                          <a:cs typeface="Times New Roman"/>
                        </a:rPr>
                        <a:t>13:00</a:t>
                      </a:r>
                      <a:endParaRPr lang="fr-FR" sz="1800" dirty="0">
                        <a:solidFill>
                          <a:schemeClr val="accent3">
                            <a:lumMod val="50000"/>
                          </a:schemeClr>
                        </a:solidFill>
                        <a:effectLst/>
                        <a:latin typeface="Freestyle Script" pitchFamily="66" charset="0"/>
                        <a:ea typeface="Calibri"/>
                        <a:cs typeface="Times New Roman"/>
                      </a:endParaRPr>
                    </a:p>
                  </a:txBody>
                  <a:tcPr marL="57828" marR="57828"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BAR</a:t>
                      </a:r>
                      <a:endParaRPr lang="fr-FR" sz="1400" dirty="0">
                        <a:solidFill>
                          <a:schemeClr val="accent3">
                            <a:lumMod val="50000"/>
                          </a:schemeClr>
                        </a:solidFill>
                        <a:latin typeface="Freestyle Script" pitchFamily="66" charset="0"/>
                        <a:ea typeface="Calibri"/>
                        <a:cs typeface="Times New Roman"/>
                      </a:endParaRPr>
                    </a:p>
                  </a:txBody>
                  <a:tcPr marL="57828" marR="57828"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BAR</a:t>
                      </a:r>
                      <a:endParaRPr lang="fr-FR" sz="1400" dirty="0">
                        <a:solidFill>
                          <a:schemeClr val="accent3">
                            <a:lumMod val="50000"/>
                          </a:schemeClr>
                        </a:solidFill>
                        <a:latin typeface="Freestyle Script" pitchFamily="66" charset="0"/>
                        <a:ea typeface="Calibri"/>
                        <a:cs typeface="Times New Roman"/>
                      </a:endParaRP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BAR</a:t>
                      </a:r>
                      <a:endParaRPr lang="fr-FR" sz="1400" dirty="0">
                        <a:solidFill>
                          <a:schemeClr val="accent3">
                            <a:lumMod val="50000"/>
                          </a:schemeClr>
                        </a:solidFill>
                        <a:latin typeface="Freestyle Script" pitchFamily="66" charset="0"/>
                        <a:ea typeface="Calibri"/>
                        <a:cs typeface="Times New Roman"/>
                      </a:endParaRP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DVT JUSTE</a:t>
                      </a:r>
                      <a:endParaRPr lang="fr-FR" sz="1400" dirty="0">
                        <a:solidFill>
                          <a:schemeClr val="accent3">
                            <a:lumMod val="50000"/>
                          </a:schemeClr>
                        </a:solidFill>
                        <a:latin typeface="Freestyle Script" pitchFamily="66" charset="0"/>
                        <a:ea typeface="Calibri"/>
                        <a:cs typeface="Times New Roman"/>
                      </a:endParaRP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vMerge="1">
                  <a:txBody>
                    <a:bodyPr/>
                    <a:lstStyle/>
                    <a:p>
                      <a:pPr algn="l">
                        <a:lnSpc>
                          <a:spcPct val="115000"/>
                        </a:lnSpc>
                        <a:spcAft>
                          <a:spcPts val="0"/>
                        </a:spcAft>
                      </a:pPr>
                      <a:endParaRPr lang="fr-FR" sz="1400" dirty="0">
                        <a:solidFill>
                          <a:srgbClr val="000000"/>
                        </a:solidFill>
                        <a:latin typeface="Freestyle Script" pitchFamily="66" charset="0"/>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gradFill flip="none" rotWithShape="1">
                      <a:gsLst>
                        <a:gs pos="0">
                          <a:schemeClr val="bg2">
                            <a:lumMod val="50000"/>
                            <a:tint val="66000"/>
                            <a:satMod val="160000"/>
                          </a:schemeClr>
                        </a:gs>
                        <a:gs pos="50000">
                          <a:schemeClr val="bg2">
                            <a:lumMod val="50000"/>
                            <a:tint val="44500"/>
                            <a:satMod val="160000"/>
                          </a:schemeClr>
                        </a:gs>
                        <a:gs pos="100000">
                          <a:schemeClr val="bg2">
                            <a:lumMod val="50000"/>
                            <a:tint val="23500"/>
                            <a:satMod val="160000"/>
                          </a:scheme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BAR</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DVT JUSTE</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SALON</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r>
              <a:tr h="333511">
                <a:tc>
                  <a:txBody>
                    <a:bodyPr/>
                    <a:lstStyle/>
                    <a:p>
                      <a:pPr algn="ctr">
                        <a:lnSpc>
                          <a:spcPct val="115000"/>
                        </a:lnSpc>
                        <a:spcAft>
                          <a:spcPts val="0"/>
                        </a:spcAft>
                      </a:pPr>
                      <a:r>
                        <a:rPr lang="fr-FR" sz="1800" dirty="0" smtClean="0">
                          <a:solidFill>
                            <a:schemeClr val="accent3">
                              <a:lumMod val="50000"/>
                            </a:schemeClr>
                          </a:solidFill>
                          <a:effectLst/>
                          <a:latin typeface="Freestyle Script" pitchFamily="66" charset="0"/>
                          <a:ea typeface="Calibri"/>
                          <a:cs typeface="Times New Roman"/>
                        </a:rPr>
                        <a:t>13:30</a:t>
                      </a:r>
                      <a:endParaRPr lang="fr-FR" sz="1800" dirty="0">
                        <a:solidFill>
                          <a:schemeClr val="accent3">
                            <a:lumMod val="50000"/>
                          </a:schemeClr>
                        </a:solidFill>
                        <a:effectLst/>
                        <a:latin typeface="Freestyle Script" pitchFamily="66" charset="0"/>
                        <a:ea typeface="Calibri"/>
                        <a:cs typeface="Times New Roman"/>
                      </a:endParaRPr>
                    </a:p>
                  </a:txBody>
                  <a:tcPr marL="57828" marR="57828"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38100"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SALON</a:t>
                      </a:r>
                    </a:p>
                  </a:txBody>
                  <a:tcPr marL="57828" marR="57828"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381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SALON</a:t>
                      </a: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38100" cap="flat" cmpd="sng" algn="ctr">
                      <a:solidFill>
                        <a:schemeClr val="accent3">
                          <a:lumMod val="50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381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BAR</a:t>
                      </a:r>
                      <a:endParaRPr lang="fr-FR" sz="1400" dirty="0">
                        <a:solidFill>
                          <a:schemeClr val="accent3">
                            <a:lumMod val="50000"/>
                          </a:schemeClr>
                        </a:solidFill>
                        <a:latin typeface="Freestyle Script" pitchFamily="66" charset="0"/>
                        <a:ea typeface="Calibri"/>
                        <a:cs typeface="Times New Roman"/>
                      </a:endParaRP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38100" cap="flat" cmpd="sng" algn="ctr">
                      <a:solidFill>
                        <a:schemeClr val="accent3">
                          <a:lumMod val="50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57828" marR="57828"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381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gn="l">
                        <a:lnSpc>
                          <a:spcPct val="115000"/>
                        </a:lnSpc>
                        <a:spcAft>
                          <a:spcPts val="0"/>
                        </a:spcAft>
                      </a:pPr>
                      <a:endParaRPr lang="fr-FR" sz="1400" dirty="0">
                        <a:solidFill>
                          <a:srgbClr val="000000"/>
                        </a:solidFill>
                        <a:latin typeface="Freestyle Script" pitchFamily="66" charset="0"/>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l">
                        <a:lnSpc>
                          <a:spcPct val="115000"/>
                        </a:lnSpc>
                        <a:spcAft>
                          <a:spcPts val="0"/>
                        </a:spcAft>
                      </a:pPr>
                      <a:r>
                        <a:rPr lang="fr-FR" sz="1400" b="0" dirty="0">
                          <a:solidFill>
                            <a:schemeClr val="accent3">
                              <a:lumMod val="50000"/>
                            </a:schemeClr>
                          </a:solidFill>
                          <a:latin typeface="Freestyle Script" pitchFamily="66" charset="0"/>
                          <a:ea typeface="Calibri"/>
                          <a:cs typeface="Times New Roman"/>
                        </a:rPr>
                        <a:t>SALON</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381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PLAGE NORD</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38100" cap="flat" cmpd="sng" algn="ctr">
                      <a:solidFill>
                        <a:schemeClr val="accent3">
                          <a:lumMod val="50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DVT MAGUY</a:t>
                      </a: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381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7812360" y="0"/>
            <a:ext cx="133164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01/02</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11" name="ZoneTexte 10"/>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EMPLOI DU TEMPS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anita.jpg"/>
          <p:cNvPicPr>
            <a:picLocks noChangeAspect="1"/>
          </p:cNvPicPr>
          <p:nvPr/>
        </p:nvPicPr>
        <p:blipFill>
          <a:blip r:embed="rId2" cstate="print"/>
          <a:stretch>
            <a:fillRect/>
          </a:stretch>
        </p:blipFill>
        <p:spPr>
          <a:xfrm>
            <a:off x="0" y="0"/>
            <a:ext cx="9143999" cy="6858000"/>
          </a:xfrm>
          <a:prstGeom prst="rect">
            <a:avLst/>
          </a:prstGeom>
        </p:spPr>
      </p:pic>
      <p:graphicFrame>
        <p:nvGraphicFramePr>
          <p:cNvPr id="4" name="Tableau 3"/>
          <p:cNvGraphicFramePr>
            <a:graphicFrameLocks noGrp="1"/>
          </p:cNvGraphicFramePr>
          <p:nvPr/>
        </p:nvGraphicFramePr>
        <p:xfrm>
          <a:off x="107504" y="332656"/>
          <a:ext cx="8928992" cy="6408712"/>
        </p:xfrm>
        <a:graphic>
          <a:graphicData uri="http://schemas.openxmlformats.org/drawingml/2006/table">
            <a:tbl>
              <a:tblPr/>
              <a:tblGrid>
                <a:gridCol w="3096344"/>
                <a:gridCol w="864096"/>
                <a:gridCol w="4968552"/>
              </a:tblGrid>
              <a:tr h="1296144">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F3F5A9"/>
                          </a:solidFill>
                          <a:effectLst>
                            <a:outerShdw blurRad="38100" dist="38100" dir="2700000" algn="tl">
                              <a:srgbClr val="000000">
                                <a:alpha val="43137"/>
                              </a:srgbClr>
                            </a:outerShdw>
                          </a:effectLst>
                          <a:latin typeface="Freestyle Script" pitchFamily="66" charset="0"/>
                          <a:cs typeface="Andalus" pitchFamily="2" charset="-78"/>
                        </a:rPr>
                        <a:t>QU’AVEZ VOUS REMARQUE...</a:t>
                      </a:r>
                    </a:p>
                  </a:txBody>
                  <a:tcPr marL="41932" marR="41932"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gn="r">
                        <a:lnSpc>
                          <a:spcPct val="115000"/>
                        </a:lnSpc>
                        <a:spcAft>
                          <a:spcPts val="0"/>
                        </a:spcAft>
                      </a:pP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2275">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30</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endPar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2275">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La nuit </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du </a:t>
                      </a: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30</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endPar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0462">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31 de</a:t>
                      </a:r>
                      <a:endPar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10h-11h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0462">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11h-12h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Maguy avait les yeux rouges à force d’avoir pleuré.</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0462">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12h-13h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0462">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13h-14h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Pendant le déjeuner, l’ambiance était tendue.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0462">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14h-15h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0462">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15h-16h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0462">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16h-17h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0462">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17h-18h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0462">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18h-19h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0462">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19h-20h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0462">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20h-21h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32298">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21h-22h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interrogatoire anita.jpg"/>
          <p:cNvPicPr>
            <a:picLocks noChangeAspect="1"/>
          </p:cNvPicPr>
          <p:nvPr/>
        </p:nvPicPr>
        <p:blipFill>
          <a:blip r:embed="rId2" cstate="print"/>
          <a:stretch>
            <a:fillRect/>
          </a:stretch>
        </p:blipFill>
        <p:spPr>
          <a:xfrm>
            <a:off x="0" y="0"/>
            <a:ext cx="9143999" cy="6857999"/>
          </a:xfrm>
          <a:prstGeom prst="rect">
            <a:avLst/>
          </a:prstGeom>
        </p:spPr>
      </p:pic>
      <p:graphicFrame>
        <p:nvGraphicFramePr>
          <p:cNvPr id="4" name="Tableau 3"/>
          <p:cNvGraphicFramePr>
            <a:graphicFrameLocks noGrp="1"/>
          </p:cNvGraphicFramePr>
          <p:nvPr/>
        </p:nvGraphicFramePr>
        <p:xfrm>
          <a:off x="107504" y="332656"/>
          <a:ext cx="8928992" cy="6408712"/>
        </p:xfrm>
        <a:graphic>
          <a:graphicData uri="http://schemas.openxmlformats.org/drawingml/2006/table">
            <a:tbl>
              <a:tblPr/>
              <a:tblGrid>
                <a:gridCol w="3240360"/>
                <a:gridCol w="720080"/>
                <a:gridCol w="4968552"/>
              </a:tblGrid>
              <a:tr h="913779">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a:t>
                      </a:r>
                    </a:p>
                  </a:txBody>
                  <a:tcPr marL="41932" marR="41932"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22h-23h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23h-24h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09723">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a:t>
                      </a:r>
                      <a:r>
                        <a:rPr lang="fr-FR" sz="2000" b="1" baseline="30000"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er   </a:t>
                      </a:r>
                      <a:r>
                        <a:rPr lang="fr-FR" sz="2000" b="1" baseline="0"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 </a:t>
                      </a:r>
                      <a:endPar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24h-01h</a:t>
                      </a:r>
                      <a:endPar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fait attention, je n’avais pas la tête à ça.</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48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01h-02h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Je faisais un petit tour. J’ai croisé Juste derrière chez lui. </a:t>
                      </a:r>
                      <a:endPar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Quand </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il m’a vue il s’est débiné.</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02h-03h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03h-04h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04h-05h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05h-06h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06h-07h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07h-08h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Anton nous a appris la mort de Juste.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08h-09h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fait attention, je n’avais pas la tête à ça.</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09h-10h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7721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10h-11h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Il y a eu les coups de feu.</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anita.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00200"/>
        </p:xfrm>
        <a:graphic>
          <a:graphicData uri="http://schemas.openxmlformats.org/drawingml/2006/table">
            <a:tbl>
              <a:tblPr/>
              <a:tblGrid>
                <a:gridCol w="3672408"/>
                <a:gridCol w="5256584"/>
              </a:tblGrid>
              <a:tr h="1080120">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a:t>
                      </a:r>
                    </a:p>
                  </a:txBody>
                  <a:tcPr marL="41932" marR="41932"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tabLst>
                          <a:tab pos="619125" algn="l"/>
                        </a:tabLs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423322">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11h-12h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tabLst>
                          <a:tab pos="619125" algn="l"/>
                        </a:tabLs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Chris m’a posé toutes sortes de questions sur Maupiti.</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23322">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12h-13h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fait attention, je n’avais pas la tête à ça.</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23322">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13h-14h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fait attention, je n’avais pas la tête à ça.</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23322">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14h-15h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23322">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15h-16h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23322">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16h-17h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23322">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17h-18h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chambre.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23322">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18h-19h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014855">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19h-20h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J’étais au bar. Bruce est arrivé dans la grande salle en criant qu’il </a:t>
                      </a:r>
                      <a:endPar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avait </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trouvé </a:t>
                      </a: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le </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cadavre de Marie sur la plage Sud. Elle est morte noyée. </a:t>
                      </a:r>
                      <a:endPar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Il </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paraît qu’elle n’était pas belle à voir. Elle était méconnaissable.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23322">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20h-21h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95327">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21h-22h</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Je ne me souviens plus, il faut dire que j’ai trop bu.</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anton.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08712"/>
        </p:xfrm>
        <a:graphic>
          <a:graphicData uri="http://schemas.openxmlformats.org/drawingml/2006/table">
            <a:tbl>
              <a:tblPr/>
              <a:tblGrid>
                <a:gridCol w="3096344"/>
                <a:gridCol w="936104"/>
                <a:gridCol w="4896544"/>
              </a:tblGrid>
              <a:tr h="936104">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 </a:t>
                      </a: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gn="r">
                        <a:lnSpc>
                          <a:spcPct val="100000"/>
                        </a:lnSpc>
                        <a:spcAft>
                          <a:spcPts val="0"/>
                        </a:spcAft>
                      </a:pP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nSpc>
                          <a:spcPct val="100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339090">
                <a:tc>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30</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spcAft>
                          <a:spcPts val="0"/>
                        </a:spcAft>
                      </a:pP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39090">
                <a:tc>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La nuit </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du </a:t>
                      </a: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30</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spcAft>
                          <a:spcPts val="0"/>
                        </a:spcAft>
                      </a:pP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Le Bamboo a jeté l’ancre. Il a une avarie dans la cale.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3909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31 </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de</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spcAft>
                          <a:spcPts val="0"/>
                        </a:spcAft>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10h-11h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39090">
                <a:tc gridSpan="2">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11h-12h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39090">
                <a:tc gridSpan="2">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12h-13h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Chris s’est salement fait savonner par Roy.</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39090">
                <a:tc gridSpan="2">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13h-14h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39090">
                <a:tc gridSpan="2">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14h-15h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39090">
                <a:tc gridSpan="2">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15h-16h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39090">
                <a:tc gridSpan="2">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16h-17h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39090">
                <a:tc gridSpan="2">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17h-18h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39090">
                <a:tc gridSpan="2">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18h-19h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39090">
                <a:tc gridSpan="2">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19h-20h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Depuis le bateau, j’ai vu de la fumée s’échapper de la maison de Juste.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39090">
                <a:tc gridSpan="2">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20h-21h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39090">
                <a:tc gridSpan="2">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21h-22h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39090">
                <a:tc gridSpan="2">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22h-23h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374828">
                <a:tc gridSpan="2">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23h-24h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anton.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3168352"/>
                <a:gridCol w="936104"/>
                <a:gridCol w="4824536"/>
              </a:tblGrid>
              <a:tr h="1296144">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 </a:t>
                      </a: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gn="r">
                        <a:lnSpc>
                          <a:spcPct val="115000"/>
                        </a:lnSpc>
                        <a:spcAft>
                          <a:spcPts val="0"/>
                        </a:spcAft>
                      </a:pPr>
                      <a:endParaRPr lang="fr-FR" sz="2000" b="1" dirty="0">
                        <a:solidFill>
                          <a:schemeClr val="accent2">
                            <a:lumMod val="60000"/>
                            <a:lumOff val="40000"/>
                          </a:schemeClr>
                        </a:solidFill>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396000">
                <a:tc>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Le 1</a:t>
                      </a:r>
                      <a:r>
                        <a:rPr lang="fr-FR" sz="2000" b="1" baseline="30000" dirty="0">
                          <a:solidFill>
                            <a:srgbClr val="F0F292"/>
                          </a:solidFill>
                          <a:latin typeface="Freestyle Script" pitchFamily="66" charset="0"/>
                          <a:ea typeface="Calibri"/>
                          <a:cs typeface="Times New Roman"/>
                        </a:rPr>
                        <a:t>er </a:t>
                      </a:r>
                      <a:endParaRPr lang="fr-FR" sz="2000" b="1" dirty="0">
                        <a:solidFill>
                          <a:srgbClr val="F0F292"/>
                        </a:solidFill>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smtClean="0">
                          <a:solidFill>
                            <a:srgbClr val="F0F292"/>
                          </a:solidFill>
                          <a:latin typeface="Freestyle Script" pitchFamily="66" charset="0"/>
                          <a:ea typeface="Calibri"/>
                          <a:cs typeface="Times New Roman"/>
                        </a:rPr>
                        <a:t>24h-01h</a:t>
                      </a:r>
                      <a:endParaRPr lang="fr-FR" sz="2000" b="1" dirty="0">
                        <a:solidFill>
                          <a:srgbClr val="F0F292"/>
                        </a:solidFill>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01h-02h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02h-03h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03h-04h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04h-05h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05h-06h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J’ai aperçu le caisson étanche dans le bassin.</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06h-07h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79200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07h-08h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Chris a regardé le corps de Juste. </a:t>
                      </a:r>
                      <a:endPar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Il </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nous a dit qu’on lui avait tranché </a:t>
                      </a: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la </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gorge avant de le jeter à l’eau.</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08h-09h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L’oiseau de mauvais augure a crié trois fois.</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09h-10h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8456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10h-11h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Il y a eu les coups de feu.</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anton.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08712"/>
        </p:xfrm>
        <a:graphic>
          <a:graphicData uri="http://schemas.openxmlformats.org/drawingml/2006/table">
            <a:tbl>
              <a:tblPr/>
              <a:tblGrid>
                <a:gridCol w="4032448"/>
                <a:gridCol w="4896544"/>
              </a:tblGrid>
              <a:tr h="1008112">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 </a:t>
                      </a: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11h-12h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Roy était terrifié, comme s’il avait vu un fantôme.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12h-13h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Le caisson avait disparu.</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13h-14h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Bruce était soûl comme un cochon.</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14h-15h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15h-16h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16h-17h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17h-18h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18h-19h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792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19h-20h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Bob a hurlé de désespoir puis il s’est effondré</a:t>
                      </a: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15000"/>
                        </a:lnSpc>
                        <a:spcAft>
                          <a:spcPts val="0"/>
                        </a:spcAft>
                      </a:pP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Après</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 il a couru vers la plage Sud.</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792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20h-21h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Les filles veulent partir ce soir avec le Brisban. Maintenant que Marie </a:t>
                      </a:r>
                      <a:endPar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est </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morte, </a:t>
                      </a: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Bob </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n’a plus aucune raison de rester à Maupiti.</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486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21h-22h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Bob n’a qu’une idée en tête : partir le plus loin possible de Maupiti.</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bob.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08712"/>
        </p:xfrm>
        <a:graphic>
          <a:graphicData uri="http://schemas.openxmlformats.org/drawingml/2006/table">
            <a:tbl>
              <a:tblPr/>
              <a:tblGrid>
                <a:gridCol w="1980220"/>
                <a:gridCol w="1188132"/>
                <a:gridCol w="792088"/>
                <a:gridCol w="4968552"/>
              </a:tblGrid>
              <a:tr h="936104">
                <a:tc gridSpan="4">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a:t>
                      </a: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gn="r">
                        <a:lnSpc>
                          <a:spcPct val="100000"/>
                        </a:lnSpc>
                        <a:spcAft>
                          <a:spcPts val="0"/>
                        </a:spcAft>
                      </a:pPr>
                      <a:endPar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nSpc>
                          <a:spcPct val="100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396000">
                <a:tc gridSpan="2">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30</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r">
                        <a:lnSpc>
                          <a:spcPct val="100000"/>
                        </a:lnSpc>
                        <a:spcAft>
                          <a:spcPts val="0"/>
                        </a:spcAft>
                      </a:pPr>
                      <a:endPar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Marie ne m’a pas semblé inquiète ou menacée</a:t>
                      </a: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a:t>
                      </a:r>
                      <a:r>
                        <a:rPr lang="fr-FR" sz="1800" b="0" kern="1200" dirty="0" smtClean="0">
                          <a:solidFill>
                            <a:srgbClr val="FFFF00"/>
                          </a:solidFill>
                          <a:effectLst>
                            <a:outerShdw blurRad="38100" dist="38100" dir="2700000" algn="tl">
                              <a:srgbClr val="000000">
                                <a:alpha val="43137"/>
                              </a:srgbClr>
                            </a:outerShdw>
                          </a:effectLst>
                          <a:latin typeface="+mn-lt"/>
                          <a:ea typeface="+mn-ea"/>
                          <a:cs typeface="+mn-cs"/>
                        </a:rPr>
                        <a:t> </a:t>
                      </a:r>
                      <a:r>
                        <a:rPr lang="fr-FR" sz="2000" kern="1200" dirty="0" smtClean="0">
                          <a:solidFill>
                            <a:srgbClr val="92D050"/>
                          </a:solidFill>
                          <a:latin typeface="Freestyle Script" pitchFamily="66" charset="0"/>
                          <a:ea typeface="+mn-ea"/>
                          <a:cs typeface="+mn-cs"/>
                        </a:rPr>
                        <a:t>J’ai eu une petite dispute avec Marie au sujet de son métier… Je ne supporte plus de savoir qu’elle est avec d’autres hommes pendant que je suis en mer.</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La nuit </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du</a:t>
                      </a:r>
                      <a:r>
                        <a:rPr lang="fr-FR" sz="2000" b="1" baseline="0"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30</a:t>
                      </a:r>
                      <a:endPar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r">
                        <a:lnSpc>
                          <a:spcPct val="115000"/>
                        </a:lnSpc>
                        <a:spcAft>
                          <a:spcPts val="0"/>
                        </a:spcAft>
                      </a:pPr>
                      <a:endPar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Le Bamboo a jeté l’ancre. Il a une avarie dans la cale.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31 </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de</a:t>
                      </a:r>
                      <a:endPar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r">
                        <a:lnSpc>
                          <a:spcPct val="115000"/>
                        </a:lnSpc>
                        <a:spcAft>
                          <a:spcPts val="0"/>
                        </a:spcAft>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10h-11h</a:t>
                      </a:r>
                      <a:endPar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11h-12h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12h-13h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Chris s’est salement fait savonner par Roy.</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13h-14h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14h-15h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a:t>
                      </a:r>
                      <a:r>
                        <a:rPr lang="pt-B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normal.</a:t>
                      </a: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15h-16h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16h-17h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17h-18h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18h-19h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98208">
                <a:tc>
                  <a:txBody>
                    <a:bodyPr/>
                    <a:lstStyle/>
                    <a:p>
                      <a:pPr algn="l">
                        <a:lnSpc>
                          <a:spcPct val="115000"/>
                        </a:lnSpc>
                        <a:spcAft>
                          <a:spcPts val="0"/>
                        </a:spcAft>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endPar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b">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gridSpan="2">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19h-20h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pt-B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bob.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24714"/>
        </p:xfrm>
        <a:graphic>
          <a:graphicData uri="http://schemas.openxmlformats.org/drawingml/2006/table">
            <a:tbl>
              <a:tblPr/>
              <a:tblGrid>
                <a:gridCol w="3060848"/>
                <a:gridCol w="864096"/>
                <a:gridCol w="5004048"/>
              </a:tblGrid>
              <a:tr h="994784">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a:t>
                      </a: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20h-21h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21h-22h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Je travaillais sur le pont du bateau.</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22h-23h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23h-24h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a:t>
                      </a:r>
                      <a:r>
                        <a:rPr lang="fr-FR" sz="2000" b="1" baseline="30000"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er</a:t>
                      </a:r>
                      <a:endPar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24h-01h</a:t>
                      </a:r>
                      <a:endPar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01h-02h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02h-03h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J’ai entendu marcher sur l’embarcadère.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03h-04h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pt-B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04h-05h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05h-06h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06h-07h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J’ai aperçu le caisson étanche dans le bassin.</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1073930">
                <a:tc gridSpan="2">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07h-08h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Bruce n’est pas venu nous donner un coup de main quand </a:t>
                      </a: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on </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a sorti le corps de Juste de la flotte.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bob.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08712"/>
        </p:xfrm>
        <a:graphic>
          <a:graphicData uri="http://schemas.openxmlformats.org/drawingml/2006/table">
            <a:tbl>
              <a:tblPr/>
              <a:tblGrid>
                <a:gridCol w="3888432"/>
                <a:gridCol w="5040560"/>
              </a:tblGrid>
              <a:tr h="562736">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a:t>
                      </a: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08h-09h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fait attention. Je n’avais pas la tête à ça.</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09h-10h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10h-11h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Il y a eu les coups de feu.</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76000">
                <a:tc>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11h-12h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A ce moment-là, j’ai réalisé qu’on était tous devant chez Maguy. </a:t>
                      </a:r>
                      <a:endPar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Alors </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qui a tiré sur Chris et sur Roy ?</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12h-13h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Le caisson avait disparu.</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13h-14h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14h-15h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15h-16h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16h-17h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17h-18h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18h-19h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19h-20h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ne sais pas, c’est horrible.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20h-21h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Pendant que j’enterrais Marie, Bruce est venu traîner dans le coin.</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84376">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21h-22h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Si vous aviez fait votre métier serait encore vivante.</a:t>
                      </a:r>
                    </a:p>
                  </a:txBody>
                  <a:tcPr marL="41932" marR="4193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bruc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08712"/>
        </p:xfrm>
        <a:graphic>
          <a:graphicData uri="http://schemas.openxmlformats.org/drawingml/2006/table">
            <a:tbl>
              <a:tblPr/>
              <a:tblGrid>
                <a:gridCol w="2592288"/>
                <a:gridCol w="864096"/>
                <a:gridCol w="5472608"/>
              </a:tblGrid>
              <a:tr h="690750">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a:t>
                      </a: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30</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endPar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La nuit </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du </a:t>
                      </a: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30</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endPar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31</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10h-11h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J’étais sur le pont. J’ai entendu Chris qui parlait avec quelqu'un dans sa cabine.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11h-12h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12h-13h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Chris s’est salement fait savonner par Roy.</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13h-14h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Maguy avait les yeux rouges à force d’avoir pleuré.</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14h-15h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15h-16h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16h-17h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17h-18h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18h-19h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faisais une petite sieste.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19h-20h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Depuis le bateau, j’ai vu de la fumée s’échapper de la maison de Juste.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20h-21h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21h-22h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22h-23h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fait attention, je n’avais pas la tête à ça.</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60162">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23h-24h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cadretitre.jpg"/>
          <p:cNvPicPr>
            <a:picLocks noChangeAspect="1"/>
          </p:cNvPicPr>
          <p:nvPr/>
        </p:nvPicPr>
        <p:blipFill>
          <a:blip r:embed="rId2" cstate="print"/>
          <a:stretch>
            <a:fillRect/>
          </a:stretch>
        </p:blipFill>
        <p:spPr>
          <a:xfrm>
            <a:off x="0" y="0"/>
            <a:ext cx="9144000" cy="6857999"/>
          </a:xfrm>
          <a:prstGeom prst="rect">
            <a:avLst/>
          </a:prstGeom>
        </p:spPr>
      </p:pic>
      <p:graphicFrame>
        <p:nvGraphicFramePr>
          <p:cNvPr id="6" name="Tableau 5"/>
          <p:cNvGraphicFramePr>
            <a:graphicFrameLocks noGrp="1"/>
          </p:cNvGraphicFramePr>
          <p:nvPr/>
        </p:nvGraphicFramePr>
        <p:xfrm>
          <a:off x="107504" y="404664"/>
          <a:ext cx="8916926" cy="6359623"/>
        </p:xfrm>
        <a:graphic>
          <a:graphicData uri="http://schemas.openxmlformats.org/drawingml/2006/table">
            <a:tbl>
              <a:tblPr/>
              <a:tblGrid>
                <a:gridCol w="576000"/>
                <a:gridCol w="934418"/>
                <a:gridCol w="934418"/>
                <a:gridCol w="934418"/>
                <a:gridCol w="934418"/>
                <a:gridCol w="934418"/>
                <a:gridCol w="934418"/>
                <a:gridCol w="900000"/>
                <a:gridCol w="934418"/>
                <a:gridCol w="900000"/>
              </a:tblGrid>
              <a:tr h="334717">
                <a:tc>
                  <a:txBody>
                    <a:bodyPr/>
                    <a:lstStyle/>
                    <a:p>
                      <a:pPr algn="ctr">
                        <a:lnSpc>
                          <a:spcPct val="115000"/>
                        </a:lnSpc>
                        <a:spcAft>
                          <a:spcPts val="0"/>
                        </a:spcAft>
                      </a:pPr>
                      <a:r>
                        <a:rPr lang="fr-FR" sz="1400" b="1" dirty="0" smtClean="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H</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38100" cap="flat" cmpd="sng" algn="ctr">
                      <a:solidFill>
                        <a:srgbClr val="C00000"/>
                      </a:solidFill>
                      <a:prstDash val="solid"/>
                      <a:round/>
                      <a:headEnd type="none" w="med" len="med"/>
                      <a:tailEnd type="none" w="med" len="med"/>
                    </a:lnT>
                    <a:lnB w="28575"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435422">
                            <a:shade val="30000"/>
                            <a:satMod val="115000"/>
                          </a:srgbClr>
                        </a:gs>
                        <a:gs pos="50000">
                          <a:srgbClr val="435422">
                            <a:shade val="67500"/>
                            <a:satMod val="115000"/>
                          </a:srgbClr>
                        </a:gs>
                        <a:gs pos="100000">
                          <a:srgbClr val="435422">
                            <a:shade val="100000"/>
                            <a:satMod val="115000"/>
                          </a:srgb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ANITA</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38100" cap="flat" cmpd="sng" algn="ctr">
                      <a:solidFill>
                        <a:schemeClr val="accent3">
                          <a:lumMod val="50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435422">
                            <a:shade val="30000"/>
                            <a:satMod val="115000"/>
                          </a:srgbClr>
                        </a:gs>
                        <a:gs pos="50000">
                          <a:srgbClr val="435422">
                            <a:shade val="67500"/>
                            <a:satMod val="115000"/>
                          </a:srgbClr>
                        </a:gs>
                        <a:gs pos="100000">
                          <a:srgbClr val="435422">
                            <a:shade val="100000"/>
                            <a:satMod val="115000"/>
                          </a:srgb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ANTON</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38100" cap="flat" cmpd="sng" algn="ctr">
                      <a:solidFill>
                        <a:schemeClr val="accent3">
                          <a:lumMod val="50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435422">
                            <a:shade val="30000"/>
                            <a:satMod val="115000"/>
                          </a:srgbClr>
                        </a:gs>
                        <a:gs pos="50000">
                          <a:srgbClr val="435422">
                            <a:shade val="67500"/>
                            <a:satMod val="115000"/>
                          </a:srgbClr>
                        </a:gs>
                        <a:gs pos="100000">
                          <a:srgbClr val="435422">
                            <a:shade val="100000"/>
                            <a:satMod val="115000"/>
                          </a:srgb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BOB</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38100" cap="flat" cmpd="sng" algn="ctr">
                      <a:solidFill>
                        <a:schemeClr val="accent3">
                          <a:lumMod val="50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435422">
                            <a:shade val="30000"/>
                            <a:satMod val="115000"/>
                          </a:srgbClr>
                        </a:gs>
                        <a:gs pos="50000">
                          <a:srgbClr val="435422">
                            <a:shade val="67500"/>
                            <a:satMod val="115000"/>
                          </a:srgbClr>
                        </a:gs>
                        <a:gs pos="100000">
                          <a:srgbClr val="435422">
                            <a:shade val="100000"/>
                            <a:satMod val="115000"/>
                          </a:srgb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BRUCE</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38100" cap="flat" cmpd="sng" algn="ctr">
                      <a:solidFill>
                        <a:schemeClr val="accent3">
                          <a:lumMod val="50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435422">
                            <a:shade val="30000"/>
                            <a:satMod val="115000"/>
                          </a:srgbClr>
                        </a:gs>
                        <a:gs pos="50000">
                          <a:srgbClr val="435422">
                            <a:shade val="67500"/>
                            <a:satMod val="115000"/>
                          </a:srgbClr>
                        </a:gs>
                        <a:gs pos="100000">
                          <a:srgbClr val="435422">
                            <a:shade val="100000"/>
                            <a:satMod val="115000"/>
                          </a:srgb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CHRIS</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38100" cap="flat" cmpd="sng" algn="ctr">
                      <a:solidFill>
                        <a:schemeClr val="accent3">
                          <a:lumMod val="50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435422">
                            <a:shade val="30000"/>
                            <a:satMod val="115000"/>
                          </a:srgbClr>
                        </a:gs>
                        <a:gs pos="50000">
                          <a:srgbClr val="435422">
                            <a:shade val="67500"/>
                            <a:satMod val="115000"/>
                          </a:srgbClr>
                        </a:gs>
                        <a:gs pos="100000">
                          <a:srgbClr val="435422">
                            <a:shade val="100000"/>
                            <a:satMod val="115000"/>
                          </a:srgb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JUSTE</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38100" cap="flat" cmpd="sng" algn="ctr">
                      <a:solidFill>
                        <a:schemeClr val="accent3">
                          <a:lumMod val="50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435422">
                            <a:shade val="30000"/>
                            <a:satMod val="115000"/>
                          </a:srgbClr>
                        </a:gs>
                        <a:gs pos="50000">
                          <a:srgbClr val="435422">
                            <a:shade val="67500"/>
                            <a:satMod val="115000"/>
                          </a:srgbClr>
                        </a:gs>
                        <a:gs pos="100000">
                          <a:srgbClr val="435422">
                            <a:shade val="100000"/>
                            <a:satMod val="115000"/>
                          </a:srgb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MAGUY</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38100" cap="flat" cmpd="sng" algn="ctr">
                      <a:solidFill>
                        <a:schemeClr val="accent3">
                          <a:lumMod val="50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435422">
                            <a:shade val="30000"/>
                            <a:satMod val="115000"/>
                          </a:srgbClr>
                        </a:gs>
                        <a:gs pos="50000">
                          <a:srgbClr val="435422">
                            <a:shade val="67500"/>
                            <a:satMod val="115000"/>
                          </a:srgbClr>
                        </a:gs>
                        <a:gs pos="100000">
                          <a:srgbClr val="435422">
                            <a:shade val="100000"/>
                            <a:satMod val="115000"/>
                          </a:srgb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ROY</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38100" cap="flat" cmpd="sng" algn="ctr">
                      <a:solidFill>
                        <a:schemeClr val="accent3">
                          <a:lumMod val="50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435422">
                            <a:shade val="30000"/>
                            <a:satMod val="115000"/>
                          </a:srgbClr>
                        </a:gs>
                        <a:gs pos="50000">
                          <a:srgbClr val="435422">
                            <a:shade val="67500"/>
                            <a:satMod val="115000"/>
                          </a:srgbClr>
                        </a:gs>
                        <a:gs pos="100000">
                          <a:srgbClr val="435422">
                            <a:shade val="100000"/>
                            <a:satMod val="115000"/>
                          </a:srgbClr>
                        </a:gs>
                      </a:gsLst>
                      <a:path path="circle">
                        <a:fillToRect l="50000" t="50000" r="50000" b="50000"/>
                      </a:path>
                      <a:tileRect/>
                    </a:gradFill>
                  </a:tcPr>
                </a:tc>
                <a:tc>
                  <a:txBody>
                    <a:bodyPr/>
                    <a:lstStyle/>
                    <a:p>
                      <a:pPr algn="ctr">
                        <a:lnSpc>
                          <a:spcPct val="115000"/>
                        </a:lnSpc>
                        <a:spcAft>
                          <a:spcPts val="0"/>
                        </a:spcAft>
                      </a:pPr>
                      <a:r>
                        <a:rPr lang="fr-FR" sz="1400" b="1" dirty="0">
                          <a:solidFill>
                            <a:schemeClr val="bg1">
                              <a:lumMod val="95000"/>
                            </a:schemeClr>
                          </a:solidFill>
                          <a:effectLst>
                            <a:outerShdw blurRad="38100" dist="38100" dir="2700000" algn="tl">
                              <a:srgbClr val="000000">
                                <a:alpha val="43137"/>
                              </a:srgbClr>
                            </a:outerShdw>
                          </a:effectLst>
                          <a:latin typeface="Andalus" pitchFamily="2" charset="-78"/>
                          <a:ea typeface="Times New Roman"/>
                          <a:cs typeface="Andalus" pitchFamily="2" charset="-78"/>
                        </a:rPr>
                        <a:t>SUE</a:t>
                      </a:r>
                      <a:endParaRPr lang="fr-FR" sz="1400" dirty="0">
                        <a:solidFill>
                          <a:schemeClr val="bg1">
                            <a:lumMod val="95000"/>
                          </a:schemeClr>
                        </a:solidFill>
                        <a:effectLst>
                          <a:outerShdw blurRad="38100" dist="38100" dir="2700000" algn="tl">
                            <a:srgbClr val="000000">
                              <a:alpha val="43137"/>
                            </a:srgbClr>
                          </a:outerShdw>
                        </a:effectLst>
                        <a:latin typeface="Andalus" pitchFamily="2" charset="-78"/>
                        <a:ea typeface="Calibri"/>
                        <a:cs typeface="Andalus" pitchFamily="2" charset="-78"/>
                      </a:endParaRPr>
                    </a:p>
                  </a:txBody>
                  <a:tcPr marL="42371" marR="42371"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38100" cap="flat" cmpd="sng" algn="ctr">
                      <a:solidFill>
                        <a:schemeClr val="accent3">
                          <a:lumMod val="50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435422">
                            <a:shade val="30000"/>
                            <a:satMod val="115000"/>
                          </a:srgbClr>
                        </a:gs>
                        <a:gs pos="50000">
                          <a:srgbClr val="435422">
                            <a:shade val="67500"/>
                            <a:satMod val="115000"/>
                          </a:srgbClr>
                        </a:gs>
                        <a:gs pos="100000">
                          <a:srgbClr val="435422">
                            <a:shade val="100000"/>
                            <a:satMod val="115000"/>
                          </a:srgbClr>
                        </a:gs>
                      </a:gsLst>
                      <a:path path="circle">
                        <a:fillToRect l="50000" t="50000" r="50000" b="50000"/>
                      </a:path>
                      <a:tileRect/>
                    </a:gradFill>
                  </a:tcPr>
                </a:tc>
              </a:tr>
              <a:tr h="334717">
                <a:tc>
                  <a:txBody>
                    <a:bodyPr/>
                    <a:lstStyle/>
                    <a:p>
                      <a:pPr algn="ctr">
                        <a:lnSpc>
                          <a:spcPct val="115000"/>
                        </a:lnSpc>
                        <a:spcAft>
                          <a:spcPts val="0"/>
                        </a:spcAft>
                      </a:pPr>
                      <a:r>
                        <a:rPr lang="fr-FR" sz="1800" b="1" u="none" dirty="0" smtClean="0">
                          <a:solidFill>
                            <a:schemeClr val="accent3">
                              <a:lumMod val="50000"/>
                            </a:schemeClr>
                          </a:solidFill>
                          <a:effectLst/>
                          <a:latin typeface="Freestyle Script" pitchFamily="66" charset="0"/>
                          <a:ea typeface="Times New Roman"/>
                          <a:cs typeface="Times New Roman"/>
                        </a:rPr>
                        <a:t>14:00</a:t>
                      </a:r>
                      <a:endParaRPr lang="fr-FR" sz="1800" u="none"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28575" cap="flat" cmpd="sng" algn="ctr">
                      <a:solidFill>
                        <a:schemeClr val="accent3">
                          <a:lumMod val="50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Times New Roman"/>
                          <a:cs typeface="Times New Roman"/>
                        </a:rPr>
                        <a:t>DVT MAGUY</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Times New Roman"/>
                          <a:cs typeface="Times New Roman"/>
                        </a:rPr>
                        <a:t>JARDIN</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Times New Roman"/>
                          <a:cs typeface="Times New Roman"/>
                        </a:rPr>
                        <a:t>BASSIN</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Times New Roman"/>
                          <a:cs typeface="Times New Roman"/>
                        </a:rPr>
                        <a:t>DVT MAGUY</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Times New Roman"/>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rowSpan="18">
                  <a:txBody>
                    <a:bodyPr/>
                    <a:lstStyle/>
                    <a:p>
                      <a:pPr algn="ctr">
                        <a:lnSpc>
                          <a:spcPct val="115000"/>
                        </a:lnSpc>
                        <a:spcAft>
                          <a:spcPts val="0"/>
                        </a:spcAft>
                      </a:pPr>
                      <a:r>
                        <a:rPr lang="fr-FR" sz="3200" b="1" dirty="0" smtClean="0">
                          <a:solidFill>
                            <a:schemeClr val="tx2">
                              <a:lumMod val="75000"/>
                            </a:schemeClr>
                          </a:solidFill>
                          <a:effectLst>
                            <a:outerShdw blurRad="38100" dist="38100" dir="2700000" algn="tl">
                              <a:srgbClr val="000000">
                                <a:alpha val="43137"/>
                              </a:srgbClr>
                            </a:outerShdw>
                          </a:effectLst>
                          <a:latin typeface="Freestyle Script" pitchFamily="66" charset="0"/>
                          <a:ea typeface="Calibri"/>
                          <a:cs typeface="Times New Roman"/>
                        </a:rPr>
                        <a:t>MORT</a:t>
                      </a:r>
                      <a:endParaRPr lang="fr-FR" sz="3200" b="1" dirty="0">
                        <a:solidFill>
                          <a:schemeClr val="tx2">
                            <a:lumMod val="75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38100" cap="flat" cmpd="sng" algn="ctr">
                      <a:solidFill>
                        <a:schemeClr val="accent3">
                          <a:lumMod val="50000"/>
                        </a:schemeClr>
                      </a:solidFill>
                      <a:prstDash val="solid"/>
                      <a:round/>
                      <a:headEnd type="none" w="med" len="med"/>
                      <a:tailEnd type="none" w="med" len="med"/>
                    </a:lnB>
                    <a:gradFill flip="none" rotWithShape="1">
                      <a:gsLst>
                        <a:gs pos="0">
                          <a:schemeClr val="tx2">
                            <a:lumMod val="75000"/>
                            <a:tint val="66000"/>
                            <a:satMod val="160000"/>
                          </a:schemeClr>
                        </a:gs>
                        <a:gs pos="50000">
                          <a:schemeClr val="tx2">
                            <a:lumMod val="75000"/>
                            <a:tint val="44500"/>
                            <a:satMod val="160000"/>
                          </a:schemeClr>
                        </a:gs>
                        <a:gs pos="100000">
                          <a:schemeClr val="tx2">
                            <a:lumMod val="75000"/>
                            <a:tint val="23500"/>
                            <a:satMod val="160000"/>
                          </a:schemeClr>
                        </a:gs>
                      </a:gsLst>
                      <a:path path="circle">
                        <a:fillToRect l="50000" t="50000" r="50000" b="50000"/>
                      </a:path>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a:ea typeface="Times New Roman"/>
                          <a:cs typeface="Times New Roman"/>
                        </a:rPr>
                        <a:t>BAR</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Times New Roman"/>
                          <a:cs typeface="Times New Roman"/>
                        </a:rPr>
                        <a:t>DVT JUSTE</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Times New Roman"/>
                          <a:cs typeface="Times New Roman"/>
                        </a:rPr>
                        <a:t>PLAGE SUD</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r>
              <a:tr h="334717">
                <a:tc>
                  <a:txBody>
                    <a:bodyPr/>
                    <a:lstStyle/>
                    <a:p>
                      <a:pPr algn="ctr">
                        <a:lnSpc>
                          <a:spcPct val="115000"/>
                        </a:lnSpc>
                        <a:spcAft>
                          <a:spcPts val="0"/>
                        </a:spcAft>
                      </a:pPr>
                      <a:r>
                        <a:rPr lang="fr-FR" sz="1800" u="none" dirty="0" smtClean="0">
                          <a:solidFill>
                            <a:schemeClr val="accent3">
                              <a:lumMod val="50000"/>
                            </a:schemeClr>
                          </a:solidFill>
                          <a:effectLst/>
                          <a:latin typeface="Freestyle Script" pitchFamily="66" charset="0"/>
                          <a:ea typeface="Calibri"/>
                          <a:cs typeface="Times New Roman"/>
                        </a:rPr>
                        <a:t>14:30</a:t>
                      </a:r>
                      <a:endParaRPr lang="fr-FR" sz="1800" u="none"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PLAGE SUD</a:t>
                      </a: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JARDIN</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DVT JUSTE</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CHEZ BRUCE</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gn="l">
                        <a:lnSpc>
                          <a:spcPct val="115000"/>
                        </a:lnSpc>
                        <a:spcAft>
                          <a:spcPts val="0"/>
                        </a:spcAft>
                      </a:pPr>
                      <a:endParaRPr lang="fr-FR" sz="1400" b="0" dirty="0">
                        <a:solidFill>
                          <a:schemeClr val="bg2">
                            <a:lumMod val="25000"/>
                          </a:schemeClr>
                        </a:solidFill>
                        <a:latin typeface="Freestyle Script" pitchFamily="66" charset="0"/>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l">
                        <a:lnSpc>
                          <a:spcPct val="115000"/>
                        </a:lnSpc>
                        <a:spcAft>
                          <a:spcPts val="0"/>
                        </a:spcAft>
                      </a:pPr>
                      <a:r>
                        <a:rPr lang="fr-FR" sz="1400" b="0" dirty="0" smtClean="0">
                          <a:solidFill>
                            <a:schemeClr val="accent3">
                              <a:lumMod val="50000"/>
                            </a:schemeClr>
                          </a:solidFill>
                          <a:latin typeface="Freestyle Script"/>
                          <a:ea typeface="Calibri"/>
                          <a:cs typeface="Times New Roman"/>
                        </a:rPr>
                        <a:t>BAR</a:t>
                      </a:r>
                      <a:endParaRPr lang="fr-FR" sz="1400" b="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a:ea typeface="Calibri"/>
                          <a:cs typeface="Times New Roman"/>
                        </a:rPr>
                        <a:t>PUITS</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a:ea typeface="Calibri"/>
                          <a:cs typeface="Times New Roman"/>
                        </a:rPr>
                        <a:t>PLAGE SUD</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34717">
                <a:tc>
                  <a:txBody>
                    <a:bodyPr/>
                    <a:lstStyle/>
                    <a:p>
                      <a:pPr algn="ctr">
                        <a:lnSpc>
                          <a:spcPct val="115000"/>
                        </a:lnSpc>
                        <a:spcAft>
                          <a:spcPts val="0"/>
                        </a:spcAft>
                      </a:pPr>
                      <a:r>
                        <a:rPr lang="fr-FR" sz="1800" b="1" u="none" dirty="0" smtClean="0">
                          <a:solidFill>
                            <a:schemeClr val="accent3">
                              <a:lumMod val="50000"/>
                            </a:schemeClr>
                          </a:solidFill>
                          <a:effectLst/>
                          <a:latin typeface="Freestyle Script" pitchFamily="66" charset="0"/>
                          <a:ea typeface="Calibri"/>
                          <a:cs typeface="Times New Roman"/>
                        </a:rPr>
                        <a:t>15:00</a:t>
                      </a:r>
                      <a:endParaRPr lang="fr-FR" sz="1800" u="none"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PLAGE SUD</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BASSIN</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vMerge="1">
                  <a:txBody>
                    <a:bodyPr/>
                    <a:lstStyle/>
                    <a:p>
                      <a:pPr algn="l">
                        <a:lnSpc>
                          <a:spcPct val="115000"/>
                        </a:lnSpc>
                        <a:spcAft>
                          <a:spcPts val="0"/>
                        </a:spcAft>
                      </a:pPr>
                      <a:endParaRPr lang="fr-FR" sz="1400" dirty="0">
                        <a:solidFill>
                          <a:schemeClr val="bg2">
                            <a:lumMod val="25000"/>
                          </a:schemeClr>
                        </a:solidFill>
                        <a:latin typeface="Freestyle Script" pitchFamily="66" charset="0"/>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gradFill flip="none" rotWithShape="1">
                      <a:gsLst>
                        <a:gs pos="0">
                          <a:schemeClr val="bg2">
                            <a:lumMod val="50000"/>
                            <a:tint val="66000"/>
                            <a:satMod val="160000"/>
                          </a:schemeClr>
                        </a:gs>
                        <a:gs pos="50000">
                          <a:schemeClr val="bg2">
                            <a:lumMod val="50000"/>
                            <a:tint val="44500"/>
                            <a:satMod val="160000"/>
                          </a:schemeClr>
                        </a:gs>
                        <a:gs pos="100000">
                          <a:schemeClr val="bg2">
                            <a:lumMod val="50000"/>
                            <a:tint val="23500"/>
                            <a:satMod val="160000"/>
                          </a:scheme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PLAGE SUD</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a:ea typeface="Calibri"/>
                          <a:cs typeface="Times New Roman"/>
                        </a:rPr>
                        <a:t>EMBARC</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PLAGE SUD</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r>
              <a:tr h="334717">
                <a:tc>
                  <a:txBody>
                    <a:bodyPr/>
                    <a:lstStyle/>
                    <a:p>
                      <a:pPr algn="ctr">
                        <a:lnSpc>
                          <a:spcPct val="115000"/>
                        </a:lnSpc>
                        <a:spcAft>
                          <a:spcPts val="0"/>
                        </a:spcAft>
                      </a:pPr>
                      <a:r>
                        <a:rPr lang="fr-FR" sz="1800" u="none" dirty="0" smtClean="0">
                          <a:solidFill>
                            <a:schemeClr val="accent3">
                              <a:lumMod val="50000"/>
                            </a:schemeClr>
                          </a:solidFill>
                          <a:effectLst/>
                          <a:latin typeface="Freestyle Script" pitchFamily="66" charset="0"/>
                          <a:ea typeface="Calibri"/>
                          <a:cs typeface="Times New Roman"/>
                        </a:rPr>
                        <a:t>15:30</a:t>
                      </a:r>
                      <a:endParaRPr lang="fr-FR" sz="1800" u="none"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PLAGE SUD</a:t>
                      </a: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BASSIN</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PLAGE SUD</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gn="ctr">
                        <a:lnSpc>
                          <a:spcPct val="115000"/>
                        </a:lnSpc>
                        <a:spcAft>
                          <a:spcPts val="0"/>
                        </a:spcAft>
                      </a:pPr>
                      <a:endParaRPr lang="fr-FR" sz="2800" dirty="0">
                        <a:solidFill>
                          <a:schemeClr val="bg2">
                            <a:lumMod val="25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gradFill flip="none" rotWithShape="1">
                      <a:gsLst>
                        <a:gs pos="0">
                          <a:schemeClr val="bg2">
                            <a:lumMod val="50000"/>
                            <a:tint val="66000"/>
                            <a:satMod val="160000"/>
                          </a:schemeClr>
                        </a:gs>
                        <a:gs pos="50000">
                          <a:schemeClr val="bg2">
                            <a:lumMod val="50000"/>
                            <a:tint val="44500"/>
                            <a:satMod val="160000"/>
                          </a:schemeClr>
                        </a:gs>
                        <a:gs pos="100000">
                          <a:schemeClr val="bg2">
                            <a:lumMod val="50000"/>
                            <a:tint val="23500"/>
                            <a:satMod val="160000"/>
                          </a:schemeClr>
                        </a:gs>
                      </a:gsLst>
                      <a:path path="circle">
                        <a:fillToRect l="50000" t="50000" r="50000" b="50000"/>
                      </a:path>
                      <a:tileRect/>
                    </a:gradFill>
                  </a:tcPr>
                </a:tc>
                <a:tc>
                  <a:txBody>
                    <a:bodyPr/>
                    <a:lstStyle/>
                    <a:p>
                      <a:pPr algn="l">
                        <a:lnSpc>
                          <a:spcPct val="115000"/>
                        </a:lnSpc>
                        <a:spcAft>
                          <a:spcPts val="0"/>
                        </a:spcAft>
                      </a:pPr>
                      <a:r>
                        <a:rPr lang="fr-FR" sz="1400" b="0" dirty="0">
                          <a:solidFill>
                            <a:schemeClr val="accent3">
                              <a:lumMod val="50000"/>
                            </a:schemeClr>
                          </a:solidFill>
                          <a:latin typeface="Freestyle Script"/>
                          <a:ea typeface="Calibri"/>
                          <a:cs typeface="Times New Roman"/>
                        </a:rPr>
                        <a:t>PLAGE SUD</a:t>
                      </a:r>
                      <a:endParaRPr lang="fr-FR" sz="1400" b="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a:ea typeface="Calibri"/>
                          <a:cs typeface="Times New Roman"/>
                        </a:rPr>
                        <a:t>EMBARC</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a:ea typeface="Calibri"/>
                          <a:cs typeface="Times New Roman"/>
                        </a:rPr>
                        <a:t>PLAGE SUD</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34717">
                <a:tc>
                  <a:txBody>
                    <a:bodyPr/>
                    <a:lstStyle/>
                    <a:p>
                      <a:pPr algn="ctr">
                        <a:lnSpc>
                          <a:spcPct val="115000"/>
                        </a:lnSpc>
                        <a:spcAft>
                          <a:spcPts val="0"/>
                        </a:spcAft>
                      </a:pPr>
                      <a:r>
                        <a:rPr lang="fr-FR" sz="1800" b="1" u="none" dirty="0" smtClean="0">
                          <a:solidFill>
                            <a:schemeClr val="accent3">
                              <a:lumMod val="50000"/>
                            </a:schemeClr>
                          </a:solidFill>
                          <a:effectLst/>
                          <a:latin typeface="Freestyle Script" pitchFamily="66" charset="0"/>
                          <a:ea typeface="Calibri"/>
                          <a:cs typeface="Times New Roman"/>
                        </a:rPr>
                        <a:t>16:00</a:t>
                      </a:r>
                      <a:endParaRPr lang="fr-FR" sz="1800" u="none"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PLAGE SUD</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JARDIN</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PUITS</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JARDIN</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vMerge="1">
                  <a:txBody>
                    <a:bodyPr/>
                    <a:lstStyle/>
                    <a:p>
                      <a:endParaRPr lang="fr-F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gradFill flip="none" rotWithShape="1">
                      <a:gsLst>
                        <a:gs pos="0">
                          <a:schemeClr val="bg2">
                            <a:lumMod val="50000"/>
                            <a:tint val="66000"/>
                            <a:satMod val="160000"/>
                          </a:schemeClr>
                        </a:gs>
                        <a:gs pos="50000">
                          <a:schemeClr val="bg2">
                            <a:lumMod val="50000"/>
                            <a:tint val="44500"/>
                            <a:satMod val="160000"/>
                          </a:schemeClr>
                        </a:gs>
                        <a:gs pos="100000">
                          <a:schemeClr val="bg2">
                            <a:lumMod val="50000"/>
                            <a:tint val="23500"/>
                            <a:satMod val="160000"/>
                          </a:scheme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PLAGE SUD</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JARDIN</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PLAGE SUD</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r>
              <a:tr h="334717">
                <a:tc>
                  <a:txBody>
                    <a:bodyPr/>
                    <a:lstStyle/>
                    <a:p>
                      <a:pPr algn="ctr">
                        <a:lnSpc>
                          <a:spcPct val="115000"/>
                        </a:lnSpc>
                        <a:spcAft>
                          <a:spcPts val="0"/>
                        </a:spcAft>
                      </a:pPr>
                      <a:r>
                        <a:rPr lang="fr-FR" sz="1800" u="none" dirty="0" smtClean="0">
                          <a:solidFill>
                            <a:schemeClr val="accent3">
                              <a:lumMod val="50000"/>
                            </a:schemeClr>
                          </a:solidFill>
                          <a:effectLst/>
                          <a:latin typeface="Freestyle Script" pitchFamily="66" charset="0"/>
                          <a:ea typeface="Calibri"/>
                          <a:cs typeface="Times New Roman"/>
                        </a:rPr>
                        <a:t>16:30</a:t>
                      </a:r>
                      <a:endParaRPr lang="fr-FR" sz="1800" u="none"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PLAGE SUD</a:t>
                      </a: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DVT MAGUY</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DVT JUSTE</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JARDIN</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fr-F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l">
                        <a:lnSpc>
                          <a:spcPct val="115000"/>
                        </a:lnSpc>
                        <a:spcAft>
                          <a:spcPts val="0"/>
                        </a:spcAft>
                      </a:pPr>
                      <a:r>
                        <a:rPr lang="fr-FR" sz="1400" b="0" dirty="0">
                          <a:solidFill>
                            <a:schemeClr val="accent3">
                              <a:lumMod val="50000"/>
                            </a:schemeClr>
                          </a:solidFill>
                          <a:latin typeface="Freestyle Script"/>
                          <a:ea typeface="Calibri"/>
                          <a:cs typeface="Times New Roman"/>
                        </a:rPr>
                        <a:t>PLAGE SUD</a:t>
                      </a:r>
                      <a:endParaRPr lang="fr-FR" sz="1400" b="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a:ea typeface="Calibri"/>
                          <a:cs typeface="Times New Roman"/>
                        </a:rPr>
                        <a:t>JARDIN</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a:ea typeface="Calibri"/>
                          <a:cs typeface="Times New Roman"/>
                        </a:rPr>
                        <a:t>PLAGE SUD</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34717">
                <a:tc>
                  <a:txBody>
                    <a:bodyPr/>
                    <a:lstStyle/>
                    <a:p>
                      <a:pPr algn="ctr">
                        <a:lnSpc>
                          <a:spcPct val="115000"/>
                        </a:lnSpc>
                        <a:spcAft>
                          <a:spcPts val="0"/>
                        </a:spcAft>
                      </a:pPr>
                      <a:r>
                        <a:rPr lang="fr-FR" sz="1800" b="1" u="none" dirty="0" smtClean="0">
                          <a:solidFill>
                            <a:schemeClr val="accent3">
                              <a:lumMod val="50000"/>
                            </a:schemeClr>
                          </a:solidFill>
                          <a:effectLst/>
                          <a:latin typeface="Freestyle Script" pitchFamily="66" charset="0"/>
                          <a:ea typeface="Calibri"/>
                          <a:cs typeface="Times New Roman"/>
                        </a:rPr>
                        <a:t>17:00</a:t>
                      </a:r>
                      <a:endParaRPr lang="fr-FR" sz="1800" u="none"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DVT MAGUY</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DVT MAGUY</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BASSIN</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vMerge="1">
                  <a:txBody>
                    <a:bodyPr/>
                    <a:lstStyle/>
                    <a:p>
                      <a:endParaRPr lang="fr-F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gradFill flip="none" rotWithShape="1">
                      <a:gsLst>
                        <a:gs pos="0">
                          <a:schemeClr val="bg2">
                            <a:lumMod val="50000"/>
                            <a:tint val="66000"/>
                            <a:satMod val="160000"/>
                          </a:schemeClr>
                        </a:gs>
                        <a:gs pos="50000">
                          <a:schemeClr val="bg2">
                            <a:lumMod val="50000"/>
                            <a:tint val="44500"/>
                            <a:satMod val="160000"/>
                          </a:schemeClr>
                        </a:gs>
                        <a:gs pos="100000">
                          <a:schemeClr val="bg2">
                            <a:lumMod val="50000"/>
                            <a:tint val="23500"/>
                            <a:satMod val="160000"/>
                          </a:scheme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DVT MAGUY</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a:ea typeface="Calibri"/>
                          <a:cs typeface="Times New Roman"/>
                        </a:rPr>
                        <a:t>EMBARC</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DVT MAGUY</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r>
              <a:tr h="334717">
                <a:tc>
                  <a:txBody>
                    <a:bodyPr/>
                    <a:lstStyle/>
                    <a:p>
                      <a:pPr algn="ctr">
                        <a:lnSpc>
                          <a:spcPct val="115000"/>
                        </a:lnSpc>
                        <a:spcAft>
                          <a:spcPts val="0"/>
                        </a:spcAft>
                      </a:pPr>
                      <a:r>
                        <a:rPr lang="fr-FR" sz="1800" u="none" dirty="0" smtClean="0">
                          <a:solidFill>
                            <a:schemeClr val="accent3">
                              <a:lumMod val="50000"/>
                            </a:schemeClr>
                          </a:solidFill>
                          <a:effectLst/>
                          <a:latin typeface="Freestyle Script" pitchFamily="66" charset="0"/>
                          <a:ea typeface="Calibri"/>
                          <a:cs typeface="Times New Roman"/>
                        </a:rPr>
                        <a:t>17:30</a:t>
                      </a:r>
                      <a:endParaRPr lang="fr-FR" sz="1800" u="none"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CHEZ ANITA</a:t>
                      </a: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CHEZ ANITA</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JARDIN</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fr-F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l">
                        <a:lnSpc>
                          <a:spcPct val="115000"/>
                        </a:lnSpc>
                        <a:spcAft>
                          <a:spcPts val="0"/>
                        </a:spcAft>
                      </a:pPr>
                      <a:r>
                        <a:rPr lang="fr-FR" sz="1400" b="0" dirty="0" smtClean="0">
                          <a:solidFill>
                            <a:schemeClr val="accent3">
                              <a:lumMod val="50000"/>
                            </a:schemeClr>
                          </a:solidFill>
                          <a:latin typeface="Freestyle Script"/>
                          <a:ea typeface="Calibri"/>
                          <a:cs typeface="Times New Roman"/>
                        </a:rPr>
                        <a:t>BAR</a:t>
                      </a:r>
                      <a:endParaRPr lang="fr-FR" sz="1400" b="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a:ea typeface="Calibri"/>
                          <a:cs typeface="Times New Roman"/>
                        </a:rPr>
                        <a:t>EMBARC</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a:ea typeface="Calibri"/>
                          <a:cs typeface="Times New Roman"/>
                        </a:rPr>
                        <a:t>JARDIN</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34717">
                <a:tc>
                  <a:txBody>
                    <a:bodyPr/>
                    <a:lstStyle/>
                    <a:p>
                      <a:pPr algn="ctr">
                        <a:lnSpc>
                          <a:spcPct val="115000"/>
                        </a:lnSpc>
                        <a:spcAft>
                          <a:spcPts val="0"/>
                        </a:spcAft>
                      </a:pPr>
                      <a:r>
                        <a:rPr lang="fr-FR" sz="1800" b="1" u="none" dirty="0" smtClean="0">
                          <a:solidFill>
                            <a:schemeClr val="accent3">
                              <a:lumMod val="50000"/>
                            </a:schemeClr>
                          </a:solidFill>
                          <a:effectLst/>
                          <a:latin typeface="Freestyle Script" pitchFamily="66" charset="0"/>
                          <a:ea typeface="Calibri"/>
                          <a:cs typeface="Times New Roman"/>
                        </a:rPr>
                        <a:t>18:00</a:t>
                      </a:r>
                      <a:endParaRPr lang="fr-FR" sz="1800" u="none"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CHEZ ANITA</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CHEZ ANITA</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DVT MAGUY</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vMerge="1">
                  <a:txBody>
                    <a:bodyPr/>
                    <a:lstStyle/>
                    <a:p>
                      <a:endParaRPr lang="fr-F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gradFill flip="none" rotWithShape="1">
                      <a:gsLst>
                        <a:gs pos="0">
                          <a:schemeClr val="bg2">
                            <a:lumMod val="50000"/>
                            <a:tint val="66000"/>
                            <a:satMod val="160000"/>
                          </a:schemeClr>
                        </a:gs>
                        <a:gs pos="50000">
                          <a:schemeClr val="bg2">
                            <a:lumMod val="50000"/>
                            <a:tint val="44500"/>
                            <a:satMod val="160000"/>
                          </a:schemeClr>
                        </a:gs>
                        <a:gs pos="100000">
                          <a:schemeClr val="bg2">
                            <a:lumMod val="50000"/>
                            <a:tint val="23500"/>
                            <a:satMod val="160000"/>
                          </a:scheme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a:ea typeface="Calibri"/>
                          <a:cs typeface="Times New Roman"/>
                        </a:rPr>
                        <a:t>BAR</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a:ea typeface="Calibri"/>
                          <a:cs typeface="Times New Roman"/>
                        </a:rPr>
                        <a:t>EMBARC</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JARDIN</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r>
              <a:tr h="334717">
                <a:tc>
                  <a:txBody>
                    <a:bodyPr/>
                    <a:lstStyle/>
                    <a:p>
                      <a:pPr algn="ctr">
                        <a:lnSpc>
                          <a:spcPct val="115000"/>
                        </a:lnSpc>
                        <a:spcAft>
                          <a:spcPts val="0"/>
                        </a:spcAft>
                      </a:pPr>
                      <a:r>
                        <a:rPr lang="fr-FR" sz="1800" u="none" dirty="0" smtClean="0">
                          <a:solidFill>
                            <a:schemeClr val="accent3">
                              <a:lumMod val="50000"/>
                            </a:schemeClr>
                          </a:solidFill>
                          <a:effectLst/>
                          <a:latin typeface="Freestyle Script" pitchFamily="66" charset="0"/>
                          <a:ea typeface="Calibri"/>
                          <a:cs typeface="Times New Roman"/>
                        </a:rPr>
                        <a:t>18:30</a:t>
                      </a:r>
                      <a:endParaRPr lang="fr-FR" sz="1800" u="none"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CHEZ ANITA</a:t>
                      </a: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CHEZ ANITA</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BASSIN</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PLAGE SUD</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gn="l">
                        <a:lnSpc>
                          <a:spcPct val="115000"/>
                        </a:lnSpc>
                        <a:spcAft>
                          <a:spcPts val="0"/>
                        </a:spcAft>
                      </a:pPr>
                      <a:endParaRPr lang="fr-FR" sz="1400" dirty="0">
                        <a:solidFill>
                          <a:srgbClr val="000000"/>
                        </a:solidFill>
                        <a:latin typeface="Freestyle Script" pitchFamily="66" charset="0"/>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l">
                        <a:lnSpc>
                          <a:spcPct val="115000"/>
                        </a:lnSpc>
                        <a:spcAft>
                          <a:spcPts val="0"/>
                        </a:spcAft>
                      </a:pPr>
                      <a:r>
                        <a:rPr lang="fr-FR" sz="1400" b="0" dirty="0" smtClean="0">
                          <a:solidFill>
                            <a:schemeClr val="accent3">
                              <a:lumMod val="50000"/>
                            </a:schemeClr>
                          </a:solidFill>
                          <a:latin typeface="Freestyle Script"/>
                          <a:ea typeface="Calibri"/>
                          <a:cs typeface="Times New Roman"/>
                        </a:rPr>
                        <a:t>BAR</a:t>
                      </a:r>
                      <a:endParaRPr lang="fr-FR" sz="1400" b="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a:ea typeface="Calibri"/>
                          <a:cs typeface="Times New Roman"/>
                        </a:rPr>
                        <a:t>EMBARC</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a:ea typeface="Calibri"/>
                          <a:cs typeface="Times New Roman"/>
                        </a:rPr>
                        <a:t>JARDIN</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34717">
                <a:tc>
                  <a:txBody>
                    <a:bodyPr/>
                    <a:lstStyle/>
                    <a:p>
                      <a:pPr algn="ctr">
                        <a:lnSpc>
                          <a:spcPct val="115000"/>
                        </a:lnSpc>
                        <a:spcAft>
                          <a:spcPts val="0"/>
                        </a:spcAft>
                      </a:pPr>
                      <a:r>
                        <a:rPr lang="fr-FR" sz="1800" b="1" u="none" dirty="0" smtClean="0">
                          <a:solidFill>
                            <a:schemeClr val="accent3">
                              <a:lumMod val="50000"/>
                            </a:schemeClr>
                          </a:solidFill>
                          <a:effectLst/>
                          <a:latin typeface="Freestyle Script" pitchFamily="66" charset="0"/>
                          <a:ea typeface="Calibri"/>
                          <a:cs typeface="Times New Roman"/>
                        </a:rPr>
                        <a:t>19:00</a:t>
                      </a:r>
                      <a:endParaRPr lang="fr-FR" sz="1800" u="none"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BAR</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DVT MAGUY</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DVT MAGUY</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vMerge="1">
                  <a:txBody>
                    <a:bodyPr/>
                    <a:lstStyle/>
                    <a:p>
                      <a:pPr algn="l">
                        <a:lnSpc>
                          <a:spcPct val="115000"/>
                        </a:lnSpc>
                        <a:spcAft>
                          <a:spcPts val="0"/>
                        </a:spcAft>
                      </a:pPr>
                      <a:endParaRPr lang="fr-FR" sz="1400" dirty="0">
                        <a:solidFill>
                          <a:srgbClr val="000000"/>
                        </a:solidFill>
                        <a:latin typeface="Freestyle Script" pitchFamily="66" charset="0"/>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gradFill flip="none" rotWithShape="1">
                      <a:gsLst>
                        <a:gs pos="0">
                          <a:schemeClr val="bg2">
                            <a:lumMod val="50000"/>
                            <a:tint val="66000"/>
                            <a:satMod val="160000"/>
                          </a:schemeClr>
                        </a:gs>
                        <a:gs pos="50000">
                          <a:schemeClr val="bg2">
                            <a:lumMod val="50000"/>
                            <a:tint val="44500"/>
                            <a:satMod val="160000"/>
                          </a:schemeClr>
                        </a:gs>
                        <a:gs pos="100000">
                          <a:schemeClr val="bg2">
                            <a:lumMod val="50000"/>
                            <a:tint val="23500"/>
                            <a:satMod val="160000"/>
                          </a:scheme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SALON</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a:ea typeface="Calibri"/>
                          <a:cs typeface="Times New Roman"/>
                        </a:rPr>
                        <a:t>EMBARC</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a:ea typeface="Calibri"/>
                          <a:cs typeface="Times New Roman"/>
                        </a:rPr>
                        <a:t>BAR</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r>
              <a:tr h="334717">
                <a:tc>
                  <a:txBody>
                    <a:bodyPr/>
                    <a:lstStyle/>
                    <a:p>
                      <a:pPr algn="ctr">
                        <a:lnSpc>
                          <a:spcPct val="115000"/>
                        </a:lnSpc>
                        <a:spcAft>
                          <a:spcPts val="0"/>
                        </a:spcAft>
                      </a:pPr>
                      <a:r>
                        <a:rPr lang="fr-FR" sz="1800" u="none" dirty="0" smtClean="0">
                          <a:solidFill>
                            <a:schemeClr val="accent3">
                              <a:lumMod val="50000"/>
                            </a:schemeClr>
                          </a:solidFill>
                          <a:effectLst/>
                          <a:latin typeface="Freestyle Script" pitchFamily="66" charset="0"/>
                          <a:ea typeface="Calibri"/>
                          <a:cs typeface="Times New Roman"/>
                        </a:rPr>
                        <a:t>19:30</a:t>
                      </a:r>
                      <a:endParaRPr lang="fr-FR" sz="1800" u="none"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BAR</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SALON</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SALON</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BAR-</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gn="l">
                        <a:lnSpc>
                          <a:spcPct val="115000"/>
                        </a:lnSpc>
                        <a:spcAft>
                          <a:spcPts val="0"/>
                        </a:spcAft>
                      </a:pPr>
                      <a:endParaRPr lang="fr-FR" sz="1400" dirty="0">
                        <a:solidFill>
                          <a:srgbClr val="000000"/>
                        </a:solidFill>
                        <a:latin typeface="Freestyle Script" pitchFamily="66" charset="0"/>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l">
                        <a:lnSpc>
                          <a:spcPct val="115000"/>
                        </a:lnSpc>
                        <a:spcAft>
                          <a:spcPts val="0"/>
                        </a:spcAft>
                      </a:pPr>
                      <a:r>
                        <a:rPr lang="fr-FR" sz="1400" b="0" dirty="0">
                          <a:solidFill>
                            <a:schemeClr val="accent3">
                              <a:lumMod val="50000"/>
                            </a:schemeClr>
                          </a:solidFill>
                          <a:latin typeface="Freestyle Script"/>
                          <a:ea typeface="Calibri"/>
                          <a:cs typeface="Times New Roman"/>
                        </a:rPr>
                        <a:t>SALON</a:t>
                      </a:r>
                      <a:endParaRPr lang="fr-FR" sz="1400" b="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a:ea typeface="Calibri"/>
                          <a:cs typeface="Times New Roman"/>
                        </a:rPr>
                        <a:t>EMBARC</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a:ea typeface="Calibri"/>
                          <a:cs typeface="Times New Roman"/>
                        </a:rPr>
                        <a:t>BAR</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34717">
                <a:tc>
                  <a:txBody>
                    <a:bodyPr/>
                    <a:lstStyle/>
                    <a:p>
                      <a:pPr algn="ctr">
                        <a:lnSpc>
                          <a:spcPct val="115000"/>
                        </a:lnSpc>
                        <a:spcAft>
                          <a:spcPts val="0"/>
                        </a:spcAft>
                      </a:pPr>
                      <a:r>
                        <a:rPr lang="fr-FR" sz="1800" b="1" u="none" dirty="0" smtClean="0">
                          <a:solidFill>
                            <a:schemeClr val="accent3">
                              <a:lumMod val="50000"/>
                            </a:schemeClr>
                          </a:solidFill>
                          <a:effectLst/>
                          <a:latin typeface="Freestyle Script" pitchFamily="66" charset="0"/>
                          <a:ea typeface="Calibri"/>
                          <a:cs typeface="Times New Roman"/>
                        </a:rPr>
                        <a:t>20:00</a:t>
                      </a:r>
                      <a:endParaRPr lang="fr-FR" sz="1800" u="none"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BAR</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PLAGE SUD</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DVT MAGUY</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vMerge="1">
                  <a:txBody>
                    <a:bodyPr/>
                    <a:lstStyle/>
                    <a:p>
                      <a:pPr algn="l">
                        <a:lnSpc>
                          <a:spcPct val="115000"/>
                        </a:lnSpc>
                        <a:spcAft>
                          <a:spcPts val="0"/>
                        </a:spcAft>
                      </a:pPr>
                      <a:endParaRPr lang="fr-FR" sz="1400" dirty="0">
                        <a:solidFill>
                          <a:srgbClr val="000000"/>
                        </a:solidFill>
                        <a:latin typeface="Freestyle Script" pitchFamily="66" charset="0"/>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gradFill flip="none" rotWithShape="1">
                      <a:gsLst>
                        <a:gs pos="0">
                          <a:schemeClr val="bg2">
                            <a:lumMod val="50000"/>
                            <a:tint val="66000"/>
                            <a:satMod val="160000"/>
                          </a:schemeClr>
                        </a:gs>
                        <a:gs pos="50000">
                          <a:schemeClr val="bg2">
                            <a:lumMod val="50000"/>
                            <a:tint val="44500"/>
                            <a:satMod val="160000"/>
                          </a:schemeClr>
                        </a:gs>
                        <a:gs pos="100000">
                          <a:schemeClr val="bg2">
                            <a:lumMod val="50000"/>
                            <a:tint val="23500"/>
                            <a:satMod val="160000"/>
                          </a:scheme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JARDIN</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a:ea typeface="Calibri"/>
                          <a:cs typeface="Times New Roman"/>
                        </a:rPr>
                        <a:t>EMBARC</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JARDIN</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r>
              <a:tr h="334717">
                <a:tc>
                  <a:txBody>
                    <a:bodyPr/>
                    <a:lstStyle/>
                    <a:p>
                      <a:pPr algn="ctr">
                        <a:lnSpc>
                          <a:spcPct val="115000"/>
                        </a:lnSpc>
                        <a:spcAft>
                          <a:spcPts val="0"/>
                        </a:spcAft>
                      </a:pPr>
                      <a:r>
                        <a:rPr lang="fr-FR" sz="1800" u="none" dirty="0" smtClean="0">
                          <a:solidFill>
                            <a:schemeClr val="accent3">
                              <a:lumMod val="50000"/>
                            </a:schemeClr>
                          </a:solidFill>
                          <a:effectLst/>
                          <a:latin typeface="Freestyle Script" pitchFamily="66" charset="0"/>
                          <a:ea typeface="Calibri"/>
                          <a:cs typeface="Times New Roman"/>
                        </a:rPr>
                        <a:t>20:30</a:t>
                      </a:r>
                      <a:endParaRPr lang="fr-FR" sz="1800" u="none"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BAR</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PLAGE SUD</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PLAGE SUD</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gn="l">
                        <a:lnSpc>
                          <a:spcPct val="115000"/>
                        </a:lnSpc>
                        <a:spcAft>
                          <a:spcPts val="0"/>
                        </a:spcAft>
                      </a:pPr>
                      <a:endParaRPr lang="fr-FR" sz="1400" dirty="0">
                        <a:solidFill>
                          <a:srgbClr val="000000"/>
                        </a:solidFill>
                        <a:latin typeface="Freestyle Script" pitchFamily="66" charset="0"/>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l">
                        <a:lnSpc>
                          <a:spcPct val="115000"/>
                        </a:lnSpc>
                        <a:spcAft>
                          <a:spcPts val="0"/>
                        </a:spcAft>
                      </a:pPr>
                      <a:r>
                        <a:rPr lang="fr-FR" sz="1400" b="0" dirty="0">
                          <a:solidFill>
                            <a:schemeClr val="accent3">
                              <a:lumMod val="50000"/>
                            </a:schemeClr>
                          </a:solidFill>
                          <a:latin typeface="Freestyle Script"/>
                          <a:ea typeface="Calibri"/>
                          <a:cs typeface="Times New Roman"/>
                        </a:rPr>
                        <a:t>JARDIN</a:t>
                      </a:r>
                      <a:endParaRPr lang="fr-FR" sz="1400" b="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a:ea typeface="Calibri"/>
                          <a:cs typeface="Times New Roman"/>
                        </a:rPr>
                        <a:t>EMBARC</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a:ea typeface="Calibri"/>
                          <a:cs typeface="Times New Roman"/>
                        </a:rPr>
                        <a:t>JARDIN</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34717">
                <a:tc>
                  <a:txBody>
                    <a:bodyPr/>
                    <a:lstStyle/>
                    <a:p>
                      <a:pPr algn="ctr">
                        <a:lnSpc>
                          <a:spcPct val="115000"/>
                        </a:lnSpc>
                        <a:spcAft>
                          <a:spcPts val="0"/>
                        </a:spcAft>
                      </a:pPr>
                      <a:r>
                        <a:rPr lang="fr-FR" sz="1800" b="1" u="none" dirty="0" smtClean="0">
                          <a:solidFill>
                            <a:schemeClr val="accent3">
                              <a:lumMod val="50000"/>
                            </a:schemeClr>
                          </a:solidFill>
                          <a:effectLst/>
                          <a:latin typeface="Freestyle Script" pitchFamily="66" charset="0"/>
                          <a:ea typeface="Calibri"/>
                          <a:cs typeface="Times New Roman"/>
                        </a:rPr>
                        <a:t>21:00</a:t>
                      </a:r>
                      <a:endParaRPr lang="fr-FR" sz="1800" u="none"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SALON</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COURSIVE</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PLAGE SUD</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DVT MAGUY</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vMerge="1">
                  <a:txBody>
                    <a:bodyPr/>
                    <a:lstStyle/>
                    <a:p>
                      <a:pPr algn="l">
                        <a:lnSpc>
                          <a:spcPct val="115000"/>
                        </a:lnSpc>
                        <a:spcAft>
                          <a:spcPts val="0"/>
                        </a:spcAft>
                      </a:pPr>
                      <a:endParaRPr lang="fr-FR" sz="1400" dirty="0">
                        <a:solidFill>
                          <a:srgbClr val="000000"/>
                        </a:solidFill>
                        <a:latin typeface="Freestyle Script" pitchFamily="66" charset="0"/>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gradFill flip="none" rotWithShape="1">
                      <a:gsLst>
                        <a:gs pos="0">
                          <a:schemeClr val="bg2">
                            <a:lumMod val="50000"/>
                            <a:tint val="66000"/>
                            <a:satMod val="160000"/>
                          </a:schemeClr>
                        </a:gs>
                        <a:gs pos="50000">
                          <a:schemeClr val="bg2">
                            <a:lumMod val="50000"/>
                            <a:tint val="44500"/>
                            <a:satMod val="160000"/>
                          </a:schemeClr>
                        </a:gs>
                        <a:gs pos="100000">
                          <a:schemeClr val="bg2">
                            <a:lumMod val="50000"/>
                            <a:tint val="23500"/>
                            <a:satMod val="160000"/>
                          </a:scheme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CHEZ MAGUY</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a:ea typeface="Calibri"/>
                          <a:cs typeface="Times New Roman"/>
                        </a:rPr>
                        <a:t>EMBARC</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SALON</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r>
              <a:tr h="334717">
                <a:tc>
                  <a:txBody>
                    <a:bodyPr/>
                    <a:lstStyle/>
                    <a:p>
                      <a:pPr algn="ctr">
                        <a:lnSpc>
                          <a:spcPct val="115000"/>
                        </a:lnSpc>
                        <a:spcAft>
                          <a:spcPts val="0"/>
                        </a:spcAft>
                      </a:pPr>
                      <a:r>
                        <a:rPr lang="fr-FR" sz="1800" u="none" dirty="0" smtClean="0">
                          <a:solidFill>
                            <a:schemeClr val="accent3">
                              <a:lumMod val="50000"/>
                            </a:schemeClr>
                          </a:solidFill>
                          <a:effectLst/>
                          <a:latin typeface="Freestyle Script" pitchFamily="66" charset="0"/>
                          <a:ea typeface="Calibri"/>
                          <a:cs typeface="Times New Roman"/>
                        </a:rPr>
                        <a:t>21:30</a:t>
                      </a:r>
                      <a:endParaRPr lang="fr-FR" sz="1800" u="none"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a:solidFill>
                            <a:schemeClr val="accent3">
                              <a:lumMod val="50000"/>
                            </a:schemeClr>
                          </a:solidFill>
                          <a:latin typeface="Freestyle Script" pitchFamily="66" charset="0"/>
                          <a:ea typeface="Calibri"/>
                          <a:cs typeface="Times New Roman"/>
                        </a:rPr>
                        <a:t>CHEZ ANITA</a:t>
                      </a: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S.</a:t>
                      </a:r>
                      <a:r>
                        <a:rPr lang="fr-FR" sz="1400" baseline="0" dirty="0" smtClean="0">
                          <a:solidFill>
                            <a:schemeClr val="accent3">
                              <a:lumMod val="50000"/>
                            </a:schemeClr>
                          </a:solidFill>
                          <a:latin typeface="Freestyle Script" pitchFamily="66" charset="0"/>
                          <a:ea typeface="Calibri"/>
                          <a:cs typeface="Times New Roman"/>
                        </a:rPr>
                        <a:t> </a:t>
                      </a:r>
                      <a:r>
                        <a:rPr lang="fr-FR" sz="1400" dirty="0" smtClean="0">
                          <a:solidFill>
                            <a:schemeClr val="accent3">
                              <a:lumMod val="50000"/>
                            </a:schemeClr>
                          </a:solidFill>
                          <a:latin typeface="Freestyle Script" pitchFamily="66" charset="0"/>
                          <a:ea typeface="Calibri"/>
                          <a:cs typeface="Times New Roman"/>
                        </a:rPr>
                        <a:t>MACHINES</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PLAGE SUD</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CHEZ ANITA</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gn="l">
                        <a:lnSpc>
                          <a:spcPct val="115000"/>
                        </a:lnSpc>
                        <a:spcAft>
                          <a:spcPts val="0"/>
                        </a:spcAft>
                      </a:pPr>
                      <a:endParaRPr lang="fr-FR" sz="1400" dirty="0">
                        <a:solidFill>
                          <a:srgbClr val="000000"/>
                        </a:solidFill>
                        <a:latin typeface="Freestyle Script" pitchFamily="66" charset="0"/>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l">
                        <a:lnSpc>
                          <a:spcPct val="115000"/>
                        </a:lnSpc>
                        <a:spcAft>
                          <a:spcPts val="0"/>
                        </a:spcAft>
                      </a:pPr>
                      <a:r>
                        <a:rPr lang="fr-FR" sz="1400" b="0" dirty="0">
                          <a:solidFill>
                            <a:schemeClr val="accent3">
                              <a:lumMod val="50000"/>
                            </a:schemeClr>
                          </a:solidFill>
                          <a:latin typeface="Freestyle Script"/>
                          <a:ea typeface="Calibri"/>
                          <a:cs typeface="Times New Roman"/>
                        </a:rPr>
                        <a:t>CHEZ MAGUY</a:t>
                      </a:r>
                      <a:endParaRPr lang="fr-FR" sz="1400" b="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a:ea typeface="Calibri"/>
                          <a:cs typeface="Times New Roman"/>
                        </a:rPr>
                        <a:t>CHEZ ROY</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a:ea typeface="Calibri"/>
                          <a:cs typeface="Times New Roman"/>
                        </a:rPr>
                        <a:t>BAR</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34717">
                <a:tc>
                  <a:txBody>
                    <a:bodyPr/>
                    <a:lstStyle/>
                    <a:p>
                      <a:pPr algn="ctr">
                        <a:lnSpc>
                          <a:spcPct val="115000"/>
                        </a:lnSpc>
                        <a:spcAft>
                          <a:spcPts val="0"/>
                        </a:spcAft>
                      </a:pPr>
                      <a:r>
                        <a:rPr lang="fr-FR" sz="1800" b="1" u="none" dirty="0" smtClean="0">
                          <a:solidFill>
                            <a:schemeClr val="accent3">
                              <a:lumMod val="50000"/>
                            </a:schemeClr>
                          </a:solidFill>
                          <a:effectLst/>
                          <a:latin typeface="Freestyle Script" pitchFamily="66" charset="0"/>
                          <a:ea typeface="Calibri"/>
                          <a:cs typeface="Times New Roman"/>
                        </a:rPr>
                        <a:t>22:00</a:t>
                      </a:r>
                      <a:endParaRPr lang="fr-FR" sz="1800" u="none"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SALON</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S.</a:t>
                      </a:r>
                      <a:r>
                        <a:rPr lang="fr-FR" sz="1400" b="1" baseline="0" dirty="0" smtClean="0">
                          <a:solidFill>
                            <a:schemeClr val="accent3">
                              <a:lumMod val="50000"/>
                            </a:schemeClr>
                          </a:solidFill>
                          <a:latin typeface="Freestyle Script" pitchFamily="66" charset="0"/>
                          <a:ea typeface="Calibri"/>
                          <a:cs typeface="Times New Roman"/>
                        </a:rPr>
                        <a:t> </a:t>
                      </a:r>
                      <a:r>
                        <a:rPr lang="fr-FR" sz="1400" b="1" dirty="0" smtClean="0">
                          <a:solidFill>
                            <a:schemeClr val="accent3">
                              <a:lumMod val="50000"/>
                            </a:schemeClr>
                          </a:solidFill>
                          <a:latin typeface="Freestyle Script" pitchFamily="66" charset="0"/>
                          <a:ea typeface="Calibri"/>
                          <a:cs typeface="Times New Roman"/>
                        </a:rPr>
                        <a:t>MACHINES</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pitchFamily="66" charset="0"/>
                          <a:ea typeface="Calibri"/>
                          <a:cs typeface="Times New Roman"/>
                        </a:rPr>
                        <a:t>DVT MAGUY</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vMerge="1">
                  <a:txBody>
                    <a:bodyPr/>
                    <a:lstStyle/>
                    <a:p>
                      <a:pPr algn="l">
                        <a:lnSpc>
                          <a:spcPct val="115000"/>
                        </a:lnSpc>
                        <a:spcAft>
                          <a:spcPts val="0"/>
                        </a:spcAft>
                      </a:pPr>
                      <a:endParaRPr lang="fr-FR" sz="1400" dirty="0">
                        <a:solidFill>
                          <a:srgbClr val="000000"/>
                        </a:solidFill>
                        <a:latin typeface="Freestyle Script" pitchFamily="66" charset="0"/>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gradFill flip="none" rotWithShape="1">
                      <a:gsLst>
                        <a:gs pos="0">
                          <a:schemeClr val="bg2">
                            <a:lumMod val="50000"/>
                            <a:tint val="66000"/>
                            <a:satMod val="160000"/>
                          </a:schemeClr>
                        </a:gs>
                        <a:gs pos="50000">
                          <a:schemeClr val="bg2">
                            <a:lumMod val="50000"/>
                            <a:tint val="44500"/>
                            <a:satMod val="160000"/>
                          </a:schemeClr>
                        </a:gs>
                        <a:gs pos="100000">
                          <a:schemeClr val="bg2">
                            <a:lumMod val="50000"/>
                            <a:tint val="23500"/>
                            <a:satMod val="160000"/>
                          </a:scheme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CHEZ MAGUY</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CHEZ ROY</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c>
                  <a:txBody>
                    <a:bodyPr/>
                    <a:lstStyle/>
                    <a:p>
                      <a:pPr algn="l">
                        <a:lnSpc>
                          <a:spcPct val="115000"/>
                        </a:lnSpc>
                        <a:spcAft>
                          <a:spcPts val="0"/>
                        </a:spcAft>
                      </a:pPr>
                      <a:r>
                        <a:rPr lang="fr-FR" sz="1400" b="1" dirty="0">
                          <a:solidFill>
                            <a:schemeClr val="accent3">
                              <a:lumMod val="50000"/>
                            </a:schemeClr>
                          </a:solidFill>
                          <a:latin typeface="Freestyle Script"/>
                          <a:ea typeface="Calibri"/>
                          <a:cs typeface="Times New Roman"/>
                        </a:rPr>
                        <a:t>SALON</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12700" cap="flat" cmpd="sng" algn="ctr">
                      <a:solidFill>
                        <a:schemeClr val="accent3">
                          <a:lumMod val="75000"/>
                        </a:schemeClr>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728E3A">
                            <a:tint val="66000"/>
                            <a:satMod val="160000"/>
                          </a:srgbClr>
                        </a:gs>
                        <a:gs pos="50000">
                          <a:srgbClr val="728E3A">
                            <a:tint val="44500"/>
                            <a:satMod val="160000"/>
                          </a:srgbClr>
                        </a:gs>
                        <a:gs pos="100000">
                          <a:srgbClr val="728E3A">
                            <a:tint val="23500"/>
                            <a:satMod val="160000"/>
                          </a:srgbClr>
                        </a:gs>
                      </a:gsLst>
                      <a:lin ang="16200000" scaled="1"/>
                      <a:tileRect/>
                    </a:gradFill>
                  </a:tcPr>
                </a:tc>
              </a:tr>
              <a:tr h="334717">
                <a:tc>
                  <a:txBody>
                    <a:bodyPr/>
                    <a:lstStyle/>
                    <a:p>
                      <a:pPr algn="ctr">
                        <a:lnSpc>
                          <a:spcPct val="115000"/>
                        </a:lnSpc>
                        <a:spcAft>
                          <a:spcPts val="0"/>
                        </a:spcAft>
                      </a:pPr>
                      <a:r>
                        <a:rPr lang="fr-FR" sz="1800" u="none" dirty="0" smtClean="0">
                          <a:solidFill>
                            <a:schemeClr val="accent3">
                              <a:lumMod val="50000"/>
                            </a:schemeClr>
                          </a:solidFill>
                          <a:effectLst/>
                          <a:latin typeface="Freestyle Script" pitchFamily="66" charset="0"/>
                          <a:ea typeface="Calibri"/>
                          <a:cs typeface="Times New Roman"/>
                        </a:rPr>
                        <a:t>22:30</a:t>
                      </a:r>
                      <a:endParaRPr lang="fr-FR" sz="1800" u="none" dirty="0">
                        <a:solidFill>
                          <a:schemeClr val="accent3">
                            <a:lumMod val="50000"/>
                          </a:schemeClr>
                        </a:solidFill>
                        <a:effectLst/>
                        <a:latin typeface="Freestyle Script" pitchFamily="66" charset="0"/>
                        <a:ea typeface="Calibri"/>
                        <a:cs typeface="Times New Roman"/>
                      </a:endParaRPr>
                    </a:p>
                  </a:txBody>
                  <a:tcPr marL="68580" marR="68580" marT="0" marB="0" anchor="ctr">
                    <a:lnL w="38100" cap="flat" cmpd="sng" algn="ctr">
                      <a:solidFill>
                        <a:srgbClr val="C00000"/>
                      </a:solidFill>
                      <a:prstDash val="solid"/>
                      <a:round/>
                      <a:headEnd type="none" w="med" len="med"/>
                      <a:tailEnd type="none" w="med" len="med"/>
                    </a:lnL>
                    <a:lnR w="38100" cap="flat" cmpd="sng" algn="ctr">
                      <a:solidFill>
                        <a:srgbClr val="C00000"/>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38100"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SALON</a:t>
                      </a:r>
                    </a:p>
                  </a:txBody>
                  <a:tcPr marL="68580" marR="68580" marT="0" marB="0" anchor="ctr">
                    <a:lnL w="38100" cap="flat" cmpd="sng" algn="ctr">
                      <a:solidFill>
                        <a:srgbClr val="C00000"/>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38100" cap="flat" cmpd="sng" algn="ctr">
                      <a:solidFill>
                        <a:schemeClr val="accent3">
                          <a:lumMod val="50000"/>
                        </a:schemeClr>
                      </a:solidFill>
                      <a:prstDash val="solid"/>
                      <a:round/>
                      <a:headEnd type="none" w="med" len="med"/>
                      <a:tailEnd type="none" w="med" len="med"/>
                    </a:lnB>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381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381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smtClean="0">
                          <a:solidFill>
                            <a:schemeClr val="accent3">
                              <a:lumMod val="50000"/>
                            </a:schemeClr>
                          </a:solidFill>
                          <a:latin typeface="Freestyle Script" pitchFamily="66" charset="0"/>
                          <a:ea typeface="Calibri"/>
                          <a:cs typeface="Times New Roman"/>
                        </a:rPr>
                        <a:t>EMBARCA</a:t>
                      </a:r>
                      <a:endParaRPr lang="fr-FR" sz="1400" dirty="0">
                        <a:solidFill>
                          <a:schemeClr val="accent3">
                            <a:lumMod val="50000"/>
                          </a:schemeClr>
                        </a:solidFill>
                        <a:latin typeface="Freestyle Script" pitchFamily="66" charset="0"/>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381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pitchFamily="66" charset="0"/>
                          <a:ea typeface="Calibri"/>
                          <a:cs typeface="Times New Roman"/>
                        </a:rPr>
                        <a:t>CHEZ CHRIS</a:t>
                      </a: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381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pPr algn="l">
                        <a:lnSpc>
                          <a:spcPct val="115000"/>
                        </a:lnSpc>
                        <a:spcAft>
                          <a:spcPts val="0"/>
                        </a:spcAft>
                      </a:pPr>
                      <a:endParaRPr lang="fr-FR" sz="1400" dirty="0">
                        <a:solidFill>
                          <a:srgbClr val="000000"/>
                        </a:solidFill>
                        <a:latin typeface="Freestyle Script" pitchFamily="66" charset="0"/>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l">
                        <a:lnSpc>
                          <a:spcPct val="115000"/>
                        </a:lnSpc>
                        <a:spcAft>
                          <a:spcPts val="0"/>
                        </a:spcAft>
                      </a:pPr>
                      <a:r>
                        <a:rPr lang="fr-FR" sz="1400" b="0" dirty="0">
                          <a:solidFill>
                            <a:schemeClr val="accent3">
                              <a:lumMod val="50000"/>
                            </a:schemeClr>
                          </a:solidFill>
                          <a:latin typeface="Freestyle Script"/>
                          <a:ea typeface="Calibri"/>
                          <a:cs typeface="Times New Roman"/>
                        </a:rPr>
                        <a:t>CHEZ MAGUY</a:t>
                      </a:r>
                      <a:endParaRPr lang="fr-FR" sz="1400" b="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381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a:ea typeface="Calibri"/>
                          <a:cs typeface="Times New Roman"/>
                        </a:rPr>
                        <a:t>CHEZ ROY</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12700" cap="flat" cmpd="sng" algn="ctr">
                      <a:solidFill>
                        <a:schemeClr val="accent3">
                          <a:lumMod val="75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381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15000"/>
                        </a:lnSpc>
                        <a:spcAft>
                          <a:spcPts val="0"/>
                        </a:spcAft>
                      </a:pPr>
                      <a:r>
                        <a:rPr lang="fr-FR" sz="1400" dirty="0">
                          <a:solidFill>
                            <a:schemeClr val="accent3">
                              <a:lumMod val="50000"/>
                            </a:schemeClr>
                          </a:solidFill>
                          <a:latin typeface="Freestyle Script"/>
                          <a:ea typeface="Calibri"/>
                          <a:cs typeface="Times New Roman"/>
                        </a:rPr>
                        <a:t>SALON</a:t>
                      </a:r>
                      <a:endParaRPr lang="fr-FR" sz="1400" dirty="0">
                        <a:solidFill>
                          <a:schemeClr val="accent3">
                            <a:lumMod val="50000"/>
                          </a:schemeClr>
                        </a:solidFill>
                        <a:latin typeface="Calibri"/>
                        <a:ea typeface="Calibri"/>
                        <a:cs typeface="Times New Roman"/>
                      </a:endParaRPr>
                    </a:p>
                  </a:txBody>
                  <a:tcPr marL="68580" marR="68580" marT="0" marB="0" anchor="ctr">
                    <a:lnL w="12700" cap="flat" cmpd="sng" algn="ctr">
                      <a:solidFill>
                        <a:schemeClr val="accent3">
                          <a:lumMod val="75000"/>
                        </a:schemeClr>
                      </a:solidFill>
                      <a:prstDash val="solid"/>
                      <a:round/>
                      <a:headEnd type="none" w="med" len="med"/>
                      <a:tailEnd type="none" w="med" len="med"/>
                    </a:lnL>
                    <a:lnR w="38100" cap="flat" cmpd="sng" algn="ctr">
                      <a:solidFill>
                        <a:schemeClr val="accent3">
                          <a:lumMod val="50000"/>
                        </a:schemeClr>
                      </a:solidFill>
                      <a:prstDash val="solid"/>
                      <a:round/>
                      <a:headEnd type="none" w="med" len="med"/>
                      <a:tailEnd type="none" w="med" len="med"/>
                    </a:lnR>
                    <a:lnT w="12700" cap="flat" cmpd="sng" algn="ctr">
                      <a:solidFill>
                        <a:schemeClr val="accent3">
                          <a:lumMod val="75000"/>
                        </a:schemeClr>
                      </a:solidFill>
                      <a:prstDash val="solid"/>
                      <a:round/>
                      <a:headEnd type="none" w="med" len="med"/>
                      <a:tailEnd type="none" w="med" len="med"/>
                    </a:lnT>
                    <a:lnB w="381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bl>
          </a:graphicData>
        </a:graphic>
      </p:graphicFrame>
      <p:sp>
        <p:nvSpPr>
          <p:cNvPr id="10" name="Ellipse 9">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7812360" y="0"/>
            <a:ext cx="133164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01/02</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11" name="ZoneTexte 10"/>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EMPLOI DU TEMPS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bruc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48134"/>
        </p:xfrm>
        <a:graphic>
          <a:graphicData uri="http://schemas.openxmlformats.org/drawingml/2006/table">
            <a:tbl>
              <a:tblPr/>
              <a:tblGrid>
                <a:gridCol w="2088232"/>
                <a:gridCol w="1224136"/>
                <a:gridCol w="864096"/>
                <a:gridCol w="4752528"/>
              </a:tblGrid>
              <a:tr h="1122798">
                <a:tc gridSpan="4">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a:t>
                      </a: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gn="r">
                        <a:lnSpc>
                          <a:spcPct val="115000"/>
                        </a:lnSpc>
                        <a:spcAft>
                          <a:spcPts val="0"/>
                        </a:spcAft>
                      </a:pP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432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a:t>
                      </a:r>
                      <a:r>
                        <a:rPr lang="fr-FR" sz="2000" b="1" baseline="30000"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er</a:t>
                      </a:r>
                      <a:endPar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r">
                        <a:lnSpc>
                          <a:spcPct val="115000"/>
                        </a:lnSpc>
                        <a:spcAft>
                          <a:spcPts val="0"/>
                        </a:spcAft>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24h-01h</a:t>
                      </a:r>
                      <a:endPar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J’ai aperçu Bob qui se glissait dans la chambre d’Anita</a:t>
                      </a: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 </a:t>
                      </a:r>
                    </a:p>
                    <a:p>
                      <a:pPr marL="0" marR="0" indent="0" algn="l" defTabSz="914400" rtl="0" eaLnBrk="1" fontAlgn="auto" latinLnBrk="0" hangingPunct="1">
                        <a:lnSpc>
                          <a:spcPct val="115000"/>
                        </a:lnSpc>
                        <a:spcBef>
                          <a:spcPts val="0"/>
                        </a:spcBef>
                        <a:spcAft>
                          <a:spcPts val="0"/>
                        </a:spcAft>
                        <a:buClrTx/>
                        <a:buSzTx/>
                        <a:buFontTx/>
                        <a:buNone/>
                        <a:tabLst/>
                        <a:defRPr/>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J’ai aperçu Bob qui se glissait dans la chambre d’Anita.</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32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01h-02h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32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02h-03h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32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03h-04h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32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04h-05h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32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05h-06h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32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06h-07h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32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07h-08h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Juste n’est pas mort noyé. On l’a égorgé avant de le jeter à l’eau.</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32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08h-09h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32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09h-10h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36296">
                <a:tc>
                  <a:txBody>
                    <a:bodyPr/>
                    <a:lstStyle/>
                    <a:p>
                      <a:pPr algn="l">
                        <a:lnSpc>
                          <a:spcPct val="115000"/>
                        </a:lnSpc>
                        <a:spcAft>
                          <a:spcPts val="0"/>
                        </a:spcAft>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endPar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b">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gridSpan="2">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10h-11h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Il y a eu les coups de feu.</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interrogatoirebruc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52706"/>
        </p:xfrm>
        <a:graphic>
          <a:graphicData uri="http://schemas.openxmlformats.org/drawingml/2006/table">
            <a:tbl>
              <a:tblPr/>
              <a:tblGrid>
                <a:gridCol w="4032448"/>
                <a:gridCol w="4896544"/>
              </a:tblGrid>
              <a:tr h="1138800">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a:t>
                      </a: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11h-12h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Roy était terrifié, comme s’il avait vu un fantôme.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12h-13h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13h-14h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14h-15h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15h-16h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16h-17h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17h-18h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18h-19h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J’ai trouvé le corps de Marie à la plage Sud.</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720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19h-20h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Maguy s’est effondrée. Elle voulait aller voir le corps de Marie </a:t>
                      </a:r>
                      <a:endPar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mais </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je l’ai retenue en disant qu’il valait mieux qu’elle ne voie pas ça.</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20h-21h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fait attention, je n’avais pas la tête à ça.</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929906">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21h-22h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Bob est pressé de partir</a:t>
                      </a: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 La </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mort de Marie est un sale coup.</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chris.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2016224"/>
                <a:gridCol w="1224136"/>
                <a:gridCol w="792088"/>
                <a:gridCol w="4896544"/>
              </a:tblGrid>
              <a:tr h="936104">
                <a:tc gridSpan="4">
                  <a:txBody>
                    <a:bodyPr/>
                    <a:lstStyle/>
                    <a:p>
                      <a:pPr algn="ct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a:t>
                      </a:r>
                      <a:endParaRPr lang="fr-FR" sz="2800" b="1" dirty="0">
                        <a:solidFill>
                          <a:srgbClr val="F0F292"/>
                        </a:solidFill>
                        <a:effectLst>
                          <a:outerShdw blurRad="38100" dist="38100" dir="2700000" algn="tl">
                            <a:srgbClr val="000000">
                              <a:alpha val="43137"/>
                            </a:srgbClr>
                          </a:outerShdw>
                        </a:effectLst>
                        <a:latin typeface="Freestyle Script" pitchFamily="66" charset="0"/>
                        <a:cs typeface="Andalus" pitchFamily="2" charset="-78"/>
                      </a:endParaRP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hMerge="1">
                  <a:txBody>
                    <a:bodyPr/>
                    <a:lstStyle/>
                    <a:p>
                      <a:pPr>
                        <a:lnSpc>
                          <a:spcPct val="100000"/>
                        </a:lnSpc>
                        <a:spcAft>
                          <a:spcPts val="0"/>
                        </a:spcAft>
                      </a:pPr>
                      <a:endParaRPr lang="fr-FR" sz="2000" b="0" dirty="0">
                        <a:solidFill>
                          <a:schemeClr val="bg1"/>
                        </a:solidFill>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684000">
                <a:tc gridSpan="2">
                  <a:txBody>
                    <a:bodyPr/>
                    <a:lstStyle/>
                    <a:p>
                      <a:pPr algn="r">
                        <a:lnSpc>
                          <a:spcPct val="100000"/>
                        </a:lnSpc>
                        <a:spcAft>
                          <a:spcPts val="0"/>
                        </a:spcAft>
                      </a:pPr>
                      <a:r>
                        <a:rPr lang="fr-FR" sz="2000" b="1" dirty="0">
                          <a:solidFill>
                            <a:srgbClr val="F0F292"/>
                          </a:solidFill>
                          <a:effectLst/>
                          <a:latin typeface="Freestyle Script" pitchFamily="66" charset="0"/>
                          <a:ea typeface="Calibri"/>
                          <a:cs typeface="Times New Roman"/>
                        </a:rPr>
                        <a:t>Le 30</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pPr>
                      <a:endParaRPr lang="fr-FR" dirty="0"/>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Ces deux derniers jours, Bruce est resté enfermé dans sa cabine. </a:t>
                      </a:r>
                      <a:endPar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Il </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n’a pas mis le nez dehors. Même pendant le passage du cyclone.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00000"/>
                        </a:lnSpc>
                        <a:spcAft>
                          <a:spcPts val="0"/>
                        </a:spcAft>
                      </a:pPr>
                      <a:r>
                        <a:rPr lang="fr-FR" sz="2000" b="1" dirty="0">
                          <a:solidFill>
                            <a:srgbClr val="F0F292"/>
                          </a:solidFill>
                          <a:effectLst/>
                          <a:latin typeface="Freestyle Script" pitchFamily="66" charset="0"/>
                          <a:ea typeface="Calibri"/>
                          <a:cs typeface="Times New Roman"/>
                        </a:rPr>
                        <a:t>La nuit </a:t>
                      </a:r>
                      <a:r>
                        <a:rPr lang="fr-FR" sz="2000" b="1" dirty="0" smtClean="0">
                          <a:solidFill>
                            <a:srgbClr val="F0F292"/>
                          </a:solidFill>
                          <a:effectLst/>
                          <a:latin typeface="Freestyle Script" pitchFamily="66" charset="0"/>
                          <a:ea typeface="Calibri"/>
                          <a:cs typeface="Times New Roman"/>
                        </a:rPr>
                        <a:t>du </a:t>
                      </a:r>
                      <a:r>
                        <a:rPr lang="fr-FR" sz="2000" b="1" dirty="0">
                          <a:solidFill>
                            <a:srgbClr val="F0F292"/>
                          </a:solidFill>
                          <a:effectLst/>
                          <a:latin typeface="Freestyle Script" pitchFamily="66" charset="0"/>
                          <a:ea typeface="Calibri"/>
                          <a:cs typeface="Times New Roman"/>
                        </a:rPr>
                        <a:t>30</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pPr>
                      <a:endParaRPr lang="fr-FR" dirty="0"/>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Bruce avait l’air nerveux.</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00000"/>
                        </a:lnSpc>
                        <a:spcAft>
                          <a:spcPts val="0"/>
                        </a:spcAft>
                      </a:pPr>
                      <a:r>
                        <a:rPr lang="fr-FR" sz="2000" b="1" dirty="0">
                          <a:solidFill>
                            <a:srgbClr val="F0F292"/>
                          </a:solidFill>
                          <a:effectLst/>
                          <a:latin typeface="Freestyle Script" pitchFamily="66" charset="0"/>
                          <a:ea typeface="Calibri"/>
                          <a:cs typeface="Times New Roman"/>
                        </a:rPr>
                        <a:t>Le 31 </a:t>
                      </a:r>
                      <a:r>
                        <a:rPr lang="fr-FR" sz="2000" b="1" dirty="0" smtClean="0">
                          <a:solidFill>
                            <a:srgbClr val="F0F292"/>
                          </a:solidFill>
                          <a:effectLst/>
                          <a:latin typeface="Freestyle Script" pitchFamily="66" charset="0"/>
                          <a:ea typeface="Calibri"/>
                          <a:cs typeface="Times New Roman"/>
                        </a:rPr>
                        <a:t>de</a:t>
                      </a:r>
                      <a:endParaRPr lang="fr-FR" sz="2000" b="1" dirty="0">
                        <a:solidFill>
                          <a:srgbClr val="F0F292"/>
                        </a:solidFill>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r">
                        <a:lnSpc>
                          <a:spcPct val="100000"/>
                        </a:lnSpc>
                        <a:spcAft>
                          <a:spcPts val="0"/>
                        </a:spcAft>
                      </a:pPr>
                      <a:r>
                        <a:rPr lang="fr-FR" sz="2000" b="1" dirty="0" smtClean="0">
                          <a:solidFill>
                            <a:srgbClr val="F0F292"/>
                          </a:solidFill>
                          <a:effectLst/>
                          <a:latin typeface="Freestyle Script" pitchFamily="66" charset="0"/>
                          <a:ea typeface="Calibri"/>
                          <a:cs typeface="Times New Roman"/>
                        </a:rPr>
                        <a:t>10h-11h</a:t>
                      </a:r>
                      <a:endParaRPr lang="fr-FR" sz="2000" b="1" dirty="0">
                        <a:solidFill>
                          <a:srgbClr val="F0F292"/>
                        </a:solidFill>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00000"/>
                        </a:lnSpc>
                        <a:spcAft>
                          <a:spcPts val="0"/>
                        </a:spcAft>
                      </a:pPr>
                      <a:r>
                        <a:rPr lang="fr-FR" sz="2000" b="1" dirty="0">
                          <a:solidFill>
                            <a:srgbClr val="F0F292"/>
                          </a:solidFill>
                          <a:effectLst/>
                          <a:latin typeface="Freestyle Script" pitchFamily="66" charset="0"/>
                          <a:ea typeface="Calibri"/>
                          <a:cs typeface="Times New Roman"/>
                        </a:rPr>
                        <a:t>11h-12h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00000"/>
                        </a:lnSpc>
                        <a:spcAft>
                          <a:spcPts val="0"/>
                        </a:spcAft>
                      </a:pPr>
                      <a:r>
                        <a:rPr lang="fr-FR" sz="2000" b="1" dirty="0">
                          <a:solidFill>
                            <a:srgbClr val="F0F292"/>
                          </a:solidFill>
                          <a:effectLst/>
                          <a:latin typeface="Freestyle Script" pitchFamily="66" charset="0"/>
                          <a:ea typeface="Calibri"/>
                          <a:cs typeface="Times New Roman"/>
                        </a:rPr>
                        <a:t>12h-13h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fait attention, je n’avais pas la tête à ça.</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00000"/>
                        </a:lnSpc>
                        <a:spcAft>
                          <a:spcPts val="0"/>
                        </a:spcAft>
                      </a:pPr>
                      <a:r>
                        <a:rPr lang="fr-FR" sz="2000" b="1" dirty="0">
                          <a:solidFill>
                            <a:srgbClr val="F0F292"/>
                          </a:solidFill>
                          <a:effectLst/>
                          <a:latin typeface="Freestyle Script" pitchFamily="66" charset="0"/>
                          <a:ea typeface="Calibri"/>
                          <a:cs typeface="Times New Roman"/>
                        </a:rPr>
                        <a:t>13h-14h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00000"/>
                        </a:lnSpc>
                        <a:spcAft>
                          <a:spcPts val="0"/>
                        </a:spcAft>
                      </a:pPr>
                      <a:r>
                        <a:rPr lang="fr-FR" sz="2000" b="1" dirty="0">
                          <a:solidFill>
                            <a:srgbClr val="F0F292"/>
                          </a:solidFill>
                          <a:effectLst/>
                          <a:latin typeface="Freestyle Script" pitchFamily="66" charset="0"/>
                          <a:ea typeface="Calibri"/>
                          <a:cs typeface="Times New Roman"/>
                        </a:rPr>
                        <a:t>14h-15h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00000"/>
                        </a:lnSpc>
                        <a:spcAft>
                          <a:spcPts val="0"/>
                        </a:spcAft>
                      </a:pPr>
                      <a:r>
                        <a:rPr lang="fr-FR" sz="2000" b="1" dirty="0">
                          <a:solidFill>
                            <a:srgbClr val="F0F292"/>
                          </a:solidFill>
                          <a:effectLst/>
                          <a:latin typeface="Freestyle Script" pitchFamily="66" charset="0"/>
                          <a:ea typeface="Calibri"/>
                          <a:cs typeface="Times New Roman"/>
                        </a:rPr>
                        <a:t>15h-16h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00000"/>
                        </a:lnSpc>
                        <a:spcAft>
                          <a:spcPts val="0"/>
                        </a:spcAft>
                      </a:pPr>
                      <a:r>
                        <a:rPr lang="fr-FR" sz="2000" b="1" dirty="0">
                          <a:solidFill>
                            <a:srgbClr val="F0F292"/>
                          </a:solidFill>
                          <a:effectLst/>
                          <a:latin typeface="Freestyle Script" pitchFamily="66" charset="0"/>
                          <a:ea typeface="Calibri"/>
                          <a:cs typeface="Times New Roman"/>
                        </a:rPr>
                        <a:t>16h-17h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00000"/>
                        </a:lnSpc>
                        <a:spcAft>
                          <a:spcPts val="0"/>
                        </a:spcAft>
                      </a:pPr>
                      <a:r>
                        <a:rPr lang="fr-FR" sz="2000" b="1" dirty="0">
                          <a:solidFill>
                            <a:srgbClr val="F0F292"/>
                          </a:solidFill>
                          <a:effectLst/>
                          <a:latin typeface="Freestyle Script" pitchFamily="66" charset="0"/>
                          <a:ea typeface="Calibri"/>
                          <a:cs typeface="Times New Roman"/>
                        </a:rPr>
                        <a:t>17h-18h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fait attention, je n’avais pas la tête à ça.</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00000"/>
                        </a:lnSpc>
                        <a:spcAft>
                          <a:spcPts val="0"/>
                        </a:spcAft>
                      </a:pPr>
                      <a:r>
                        <a:rPr lang="fr-FR" sz="2000" b="1" dirty="0">
                          <a:solidFill>
                            <a:srgbClr val="F0F292"/>
                          </a:solidFill>
                          <a:effectLst/>
                          <a:latin typeface="Freestyle Script" pitchFamily="66" charset="0"/>
                          <a:ea typeface="Calibri"/>
                          <a:cs typeface="Times New Roman"/>
                        </a:rPr>
                        <a:t>18h-19h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Bob était chez Anita. Ils se sont battus, il y a eu de la casse</a:t>
                      </a: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(2 et 3)Bob était chez Anita. Ils se sont battus, il y a eu de la casse.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00000"/>
                        </a:lnSpc>
                        <a:spcAft>
                          <a:spcPts val="0"/>
                        </a:spcAft>
                      </a:pPr>
                      <a:r>
                        <a:rPr lang="fr-FR" sz="2000" b="1" dirty="0">
                          <a:solidFill>
                            <a:srgbClr val="F0F292"/>
                          </a:solidFill>
                          <a:effectLst/>
                          <a:latin typeface="Freestyle Script" pitchFamily="66" charset="0"/>
                          <a:ea typeface="Calibri"/>
                          <a:cs typeface="Times New Roman"/>
                        </a:rPr>
                        <a:t>19h-20h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07000">
                <a:tc>
                  <a:txBody>
                    <a:bodyPr/>
                    <a:lstStyle/>
                    <a:p>
                      <a:pPr algn="l">
                        <a:lnSpc>
                          <a:spcPct val="100000"/>
                        </a:lnSpc>
                        <a:spcAft>
                          <a:spcPts val="0"/>
                        </a:spcAft>
                      </a:pPr>
                      <a:r>
                        <a:rPr lang="fr-FR" sz="2000" b="0" dirty="0" smtClean="0">
                          <a:solidFill>
                            <a:srgbClr val="92D050"/>
                          </a:solidFill>
                          <a:effectLst/>
                          <a:latin typeface="Freestyle Script" pitchFamily="66" charset="0"/>
                          <a:ea typeface="Calibri"/>
                          <a:cs typeface="Times New Roman"/>
                        </a:rPr>
                        <a:t>Donner/Soudoyer</a:t>
                      </a:r>
                      <a:endParaRPr lang="fr-FR" sz="2000" b="0" dirty="0">
                        <a:solidFill>
                          <a:srgbClr val="92D050"/>
                        </a:solidFill>
                        <a:effectLst/>
                        <a:latin typeface="Freestyle Script" pitchFamily="66" charset="0"/>
                        <a:ea typeface="Calibri"/>
                        <a:cs typeface="Times New Roman"/>
                      </a:endParaRPr>
                    </a:p>
                  </a:txBody>
                  <a:tcPr marL="68580" marR="68580" marT="0" marB="0" anchor="b">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gridSpan="2">
                  <a:txBody>
                    <a:bodyPr/>
                    <a:lstStyle/>
                    <a:p>
                      <a:pPr algn="r">
                        <a:lnSpc>
                          <a:spcPct val="100000"/>
                        </a:lnSpc>
                        <a:spcAft>
                          <a:spcPts val="0"/>
                        </a:spcAft>
                      </a:pPr>
                      <a:r>
                        <a:rPr lang="fr-FR" sz="2000" b="1" dirty="0" smtClean="0">
                          <a:solidFill>
                            <a:srgbClr val="F0F292"/>
                          </a:solidFill>
                          <a:effectLst/>
                          <a:latin typeface="Freestyle Script" pitchFamily="66" charset="0"/>
                          <a:ea typeface="Calibri"/>
                          <a:cs typeface="Times New Roman"/>
                        </a:rPr>
                        <a:t>20h-21h</a:t>
                      </a:r>
                      <a:endParaRPr lang="fr-FR" sz="2000" b="1" dirty="0">
                        <a:solidFill>
                          <a:srgbClr val="F0F292"/>
                        </a:solidFill>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interrogatoirechris.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3384376"/>
                <a:gridCol w="864096"/>
                <a:gridCol w="4680520"/>
              </a:tblGrid>
              <a:tr h="1146800">
                <a:tc gridSpan="3">
                  <a:txBody>
                    <a:bodyPr/>
                    <a:lstStyle/>
                    <a:p>
                      <a:pPr algn="ct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a:t>
                      </a:r>
                      <a:endParaRPr lang="fr-FR" sz="2800" b="1" dirty="0">
                        <a:solidFill>
                          <a:srgbClr val="F0F292"/>
                        </a:solidFill>
                        <a:effectLst>
                          <a:outerShdw blurRad="38100" dist="38100" dir="2700000" algn="tl">
                            <a:srgbClr val="000000">
                              <a:alpha val="43137"/>
                            </a:srgbClr>
                          </a:outerShdw>
                        </a:effectLst>
                        <a:latin typeface="Freestyle Script" pitchFamily="66" charset="0"/>
                        <a:cs typeface="Andalus" pitchFamily="2" charset="-78"/>
                      </a:endParaRP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21h-22h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22h-23h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23h-24h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a:t>
                      </a:r>
                      <a:r>
                        <a:rPr lang="fr-FR" sz="2000" b="1" baseline="30000"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er</a:t>
                      </a:r>
                      <a:r>
                        <a:rPr lang="fr-FR" sz="2000" b="1" baseline="30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a:t>
                      </a: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24h-01h</a:t>
                      </a:r>
                      <a:endPar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01h-02h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02h-03h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03h-04h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84000">
                <a:tc gridSpan="2">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04h-05h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Je suis sorti fumer une cigarette sur le pont. </a:t>
                      </a:r>
                      <a:endPar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J’ai </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vu Bruce qui quittait le bateau.</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05h-06h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06h-07h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941904">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07h-08h</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Juste n’est pas mort noyé. On l’a égorgé avant de le jeter à l’eau.</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interrogatoirechris.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4176464"/>
                <a:gridCol w="4752528"/>
              </a:tblGrid>
              <a:tr h="720080">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a:t>
                      </a:r>
                    </a:p>
                  </a:txBody>
                  <a:tcPr marL="58052" marR="58052"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178026">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08h-09h</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8026">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09h-10h</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8026">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10h-11h</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Il y a eu les coups de feu.</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8026">
                <a:tc>
                  <a:txBody>
                    <a:bodyPr/>
                    <a:lstStyle/>
                    <a:p>
                      <a:pPr algn="r">
                        <a:lnSpc>
                          <a:spcPct val="115000"/>
                        </a:lnSpc>
                        <a:spcAft>
                          <a:spcPts val="0"/>
                        </a:spcAft>
                      </a:pPr>
                      <a:r>
                        <a:rPr lang="fr-FR" sz="2000" b="1">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11h-12h</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Le tireur n’a laissé aucune trace derrière lui.</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8026">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12h-13h</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rien remarqué Monsieur Lange.</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8026">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13h-14h</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8026">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14h-15h</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8026">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15h-16h</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8026">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16h-17h</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8026">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17h-18h</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8026">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18h-19h</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2752">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19h-20h</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6588">
                <a:tc>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20h-21h</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Personne n’a réussi à identifier Marie pourtant tout le monde </a:t>
                      </a:r>
                      <a:endPar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est </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sûr que c’est son cadavre.</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758552">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21h-22h</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58052" marR="58052"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just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0"/>
        </p:xfrm>
        <a:graphic>
          <a:graphicData uri="http://schemas.openxmlformats.org/drawingml/2006/table">
            <a:tbl>
              <a:tblPr/>
              <a:tblGrid>
                <a:gridCol w="3384376"/>
                <a:gridCol w="720080"/>
                <a:gridCol w="4824536"/>
              </a:tblGrid>
              <a:tr h="1440160">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a:t>
                      </a:r>
                    </a:p>
                  </a:txBody>
                  <a:tcPr marL="41897" marR="41897"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489654">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30</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endParaRPr lang="fr-FR" dirty="0">
                        <a:solidFill>
                          <a:srgbClr val="F0F292"/>
                        </a:solidFill>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89654">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La nuit </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du </a:t>
                      </a: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30</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endParaRPr lang="fr-FR" dirty="0">
                        <a:solidFill>
                          <a:srgbClr val="F0F292"/>
                        </a:solidFill>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L’oiseau de mauvais augure a crié trois fois.</a:t>
                      </a: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89654">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31</a:t>
                      </a:r>
                      <a:r>
                        <a:rPr lang="fr-FR" sz="2000" b="1" baseline="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1" baseline="0"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de</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10h-11h</a:t>
                      </a:r>
                      <a:endParaRPr lang="fr-FR" sz="2000"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89654">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11h-12h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89654">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12h-13h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89654">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13h-14h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Maguy avait les yeux rouges à force d’avoir pleuré.</a:t>
                      </a: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89654">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14h-15h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89654">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15h-16h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89654">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16h-17h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J’étais avec Anita.</a:t>
                      </a: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89654">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17h-18h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just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1656184"/>
                <a:gridCol w="1656184"/>
                <a:gridCol w="792088"/>
                <a:gridCol w="4824536"/>
              </a:tblGrid>
              <a:tr h="1584176">
                <a:tc gridSpan="4">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a:t>
                      </a:r>
                    </a:p>
                  </a:txBody>
                  <a:tcPr marL="41897" marR="41897"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1980000">
                <a:tc gridSpan="2">
                  <a:txBody>
                    <a:bodyPr/>
                    <a:lstStyle/>
                    <a:p>
                      <a:pPr algn="l">
                        <a:lnSpc>
                          <a:spcPct val="100000"/>
                        </a:lnSpc>
                        <a:spcAft>
                          <a:spcPts val="0"/>
                        </a:spcAft>
                      </a:pPr>
                      <a:endParaRPr lang="fr-FR" sz="2000" b="0" u="none"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r">
                        <a:lnSpc>
                          <a:spcPct val="100000"/>
                        </a:lnSpc>
                        <a:spcAft>
                          <a:spcPts val="0"/>
                        </a:spcAft>
                      </a:pPr>
                      <a:r>
                        <a:rPr lang="fr-FR" sz="2000" b="1" u="none"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18h-19h</a:t>
                      </a:r>
                      <a:endParaRPr lang="fr-FR" sz="2000" b="1" u="none"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u="none"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r>
                        <a:rPr lang="fr-FR" sz="2000" b="0" u="none"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00000"/>
                        </a:lnSpc>
                        <a:spcAft>
                          <a:spcPts val="0"/>
                        </a:spcAft>
                      </a:pPr>
                      <a:r>
                        <a:rPr lang="fr-FR" sz="2000" b="0" u="none"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(1)Je trouve souvent des algues dans mes nasses. </a:t>
                      </a:r>
                    </a:p>
                    <a:p>
                      <a:pPr>
                        <a:lnSpc>
                          <a:spcPct val="100000"/>
                        </a:lnSpc>
                        <a:spcAft>
                          <a:spcPts val="0"/>
                        </a:spcAft>
                      </a:pPr>
                      <a:r>
                        <a:rPr lang="fr-FR" sz="2000" b="0" u="none"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les rejette à l’eau.</a:t>
                      </a:r>
                    </a:p>
                    <a:p>
                      <a:pPr>
                        <a:lnSpc>
                          <a:spcPct val="100000"/>
                        </a:lnSpc>
                        <a:spcAft>
                          <a:spcPts val="0"/>
                        </a:spcAft>
                      </a:pPr>
                      <a:r>
                        <a:rPr lang="fr-FR" sz="2000" b="0" u="none"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(2)J’ai cru voir quelque chose de bizarre dans mes nasses. </a:t>
                      </a:r>
                    </a:p>
                    <a:p>
                      <a:pPr>
                        <a:lnSpc>
                          <a:spcPct val="100000"/>
                        </a:lnSpc>
                        <a:spcAft>
                          <a:spcPts val="0"/>
                        </a:spcAft>
                      </a:pPr>
                      <a:r>
                        <a:rPr lang="fr-FR" sz="2000" b="0" u="none"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Mais ce n’était que des akgues jaunes.</a:t>
                      </a:r>
                    </a:p>
                    <a:p>
                      <a:pPr>
                        <a:lnSpc>
                          <a:spcPct val="100000"/>
                        </a:lnSpc>
                        <a:spcAft>
                          <a:spcPts val="0"/>
                        </a:spcAft>
                      </a:pPr>
                      <a:r>
                        <a:rPr lang="fr-FR" sz="2000" b="0" u="none"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(3)J’ai pêché une perruque blonde. Mais j’ai eu peur. Je l’ai jetée.</a:t>
                      </a:r>
                      <a:endParaRPr lang="fr-FR" sz="2000" b="0" u="none"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39283">
                <a:tc gridSpan="2">
                  <a:txBody>
                    <a:bodyPr/>
                    <a:lstStyle/>
                    <a:p>
                      <a:pPr algn="r">
                        <a:lnSpc>
                          <a:spcPct val="115000"/>
                        </a:lnSpc>
                        <a:spcAft>
                          <a:spcPts val="0"/>
                        </a:spcAft>
                      </a:pPr>
                      <a:endParaRPr lang="fr-FR" sz="2000" b="1" u="none"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r">
                        <a:lnSpc>
                          <a:spcPct val="115000"/>
                        </a:lnSpc>
                        <a:spcAft>
                          <a:spcPts val="0"/>
                        </a:spcAft>
                      </a:pPr>
                      <a:r>
                        <a:rPr lang="fr-FR" sz="2000" b="1" u="none"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19h-20h</a:t>
                      </a:r>
                      <a:endParaRPr lang="fr-FR" sz="2000" b="1" u="none"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39283">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fr-FR" sz="2000" b="0" u="none"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r">
                        <a:lnSpc>
                          <a:spcPct val="100000"/>
                        </a:lnSpc>
                        <a:spcAft>
                          <a:spcPts val="0"/>
                        </a:spcAft>
                      </a:pPr>
                      <a:r>
                        <a:rPr lang="fr-FR" sz="2000" b="1" u="none"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20h-21h</a:t>
                      </a:r>
                      <a:endParaRPr lang="fr-FR" sz="2000" b="1" u="none"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a:t>
                      </a:r>
                      <a:r>
                        <a:rPr lang="fr-FR" sz="2000" b="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particulier.</a:t>
                      </a:r>
                      <a:r>
                        <a:rPr lang="fr-FR" sz="2000" b="0" u="none" baseline="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0" u="none"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J’ai peur.</a:t>
                      </a:r>
                      <a:endParaRPr lang="fr-FR" sz="2000" b="0" u="none"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39283">
                <a:tc gridSpan="2">
                  <a:txBody>
                    <a:bodyPr/>
                    <a:lstStyle/>
                    <a:p>
                      <a:pPr algn="r">
                        <a:lnSpc>
                          <a:spcPct val="115000"/>
                        </a:lnSpc>
                        <a:spcAft>
                          <a:spcPts val="0"/>
                        </a:spcAft>
                      </a:pPr>
                      <a:endParaRPr lang="fr-FR" sz="2000" b="1" u="none"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r">
                        <a:lnSpc>
                          <a:spcPct val="115000"/>
                        </a:lnSpc>
                        <a:spcAft>
                          <a:spcPts val="0"/>
                        </a:spcAft>
                      </a:pPr>
                      <a:r>
                        <a:rPr lang="fr-FR" sz="2000" b="1" u="none"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21h-22h</a:t>
                      </a:r>
                      <a:endParaRPr lang="fr-FR" sz="2000" b="1" u="none"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39283">
                <a:tc gridSpan="2">
                  <a:txBody>
                    <a:bodyPr/>
                    <a:lstStyle/>
                    <a:p>
                      <a:pPr algn="r">
                        <a:lnSpc>
                          <a:spcPct val="115000"/>
                        </a:lnSpc>
                        <a:spcAft>
                          <a:spcPts val="0"/>
                        </a:spcAft>
                      </a:pPr>
                      <a:endParaRPr lang="fr-FR" sz="2000" b="1" u="none"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r">
                        <a:lnSpc>
                          <a:spcPct val="115000"/>
                        </a:lnSpc>
                        <a:spcAft>
                          <a:spcPts val="0"/>
                        </a:spcAft>
                      </a:pPr>
                      <a:r>
                        <a:rPr lang="fr-FR" sz="2000" b="1" u="none"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22h-23h</a:t>
                      </a:r>
                      <a:endParaRPr lang="fr-FR" sz="2000" b="1" u="none"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a:t>
                      </a:r>
                      <a:r>
                        <a:rPr lang="fr-FR" sz="2000" b="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dormais.</a:t>
                      </a:r>
                      <a:endParaRPr lang="fr-FR" sz="2000" b="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39283">
                <a:tc gridSpan="2">
                  <a:txBody>
                    <a:bodyPr/>
                    <a:lstStyle/>
                    <a:p>
                      <a:pPr marL="0" marR="0" indent="0" algn="l" defTabSz="914400" rtl="0" eaLnBrk="1" fontAlgn="auto" latinLnBrk="0" hangingPunct="1">
                        <a:lnSpc>
                          <a:spcPct val="115000"/>
                        </a:lnSpc>
                        <a:spcBef>
                          <a:spcPts val="0"/>
                        </a:spcBef>
                        <a:spcAft>
                          <a:spcPts val="0"/>
                        </a:spcAft>
                        <a:buClrTx/>
                        <a:buSzTx/>
                        <a:buFontTx/>
                        <a:buNone/>
                        <a:tabLst/>
                        <a:defRPr/>
                      </a:pPr>
                      <a:endParaRPr lang="fr-FR" sz="2000" b="0" u="none"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r">
                        <a:lnSpc>
                          <a:spcPct val="115000"/>
                        </a:lnSpc>
                        <a:spcAft>
                          <a:spcPts val="0"/>
                        </a:spcAft>
                      </a:pPr>
                      <a:r>
                        <a:rPr lang="fr-FR" sz="2000" b="1" u="none"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23h-24h</a:t>
                      </a:r>
                      <a:endParaRPr lang="fr-FR" sz="2000" b="1" u="none"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a:t>
                      </a:r>
                      <a:r>
                        <a:rPr lang="fr-FR" sz="2000" b="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dormais.</a:t>
                      </a:r>
                      <a:endParaRPr lang="fr-FR" sz="2000" b="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76113">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b="0" u="none"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Donner/Suudoyer</a:t>
                      </a:r>
                    </a:p>
                  </a:txBody>
                  <a:tcPr marL="41897" marR="41897" marT="0" marB="0" anchor="b">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u="none"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1</a:t>
                      </a:r>
                      <a:r>
                        <a:rPr lang="fr-FR" sz="2000" b="1" u="none" baseline="30000"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er</a:t>
                      </a:r>
                      <a:endParaRPr lang="fr-FR" sz="2000" b="1" u="none"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u="none"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24h-01h</a:t>
                      </a:r>
                    </a:p>
                  </a:txBody>
                  <a:tcPr marL="41897" marR="41897"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a:t>
                      </a:r>
                      <a:r>
                        <a:rPr lang="fr-FR" sz="2000" b="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dormais.</a:t>
                      </a:r>
                      <a:endParaRPr lang="fr-FR" sz="2000" b="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97" marR="41897"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magu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3312368"/>
                <a:gridCol w="792088"/>
                <a:gridCol w="4824536"/>
              </a:tblGrid>
              <a:tr h="1080120">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a:t>
                      </a:r>
                    </a:p>
                  </a:txBody>
                  <a:tcPr marL="68580" marR="68580" marT="0"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00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044000">
                <a:tc>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30</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endParaRPr lang="fr-FR" dirty="0"/>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Hier soir, pendant que je préparais le thé de Marie, j’ai du m’absenter quelques minutes. Quand je suis revenue, la tasse avait changé de place. </a:t>
                      </a:r>
                      <a:endPar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Je </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n’y ai pas prêté attention sur le moment.</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La nuit </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du </a:t>
                      </a: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30</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endParaRPr lang="fr-F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Le Bamboo a jeté l’ancre, il a une avarie dans la cale.</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31 </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de</a:t>
                      </a:r>
                      <a:endPar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10h-11h</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11h-12h</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12h-13h</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13h-14h</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Pendant le déjeuner, l’ambiance était tendue.</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14h-15h</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15h-16h</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16h-17h</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Bruce avait l’air nerveux.</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17h-18h</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Bruce avait l’air nerveux.</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18h-19h</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12584">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19h-20h</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magu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1872208"/>
                <a:gridCol w="1008112"/>
                <a:gridCol w="864096"/>
                <a:gridCol w="5184576"/>
              </a:tblGrid>
              <a:tr h="960499">
                <a:tc gridSpan="4">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a:t>
                      </a:r>
                    </a:p>
                  </a:txBody>
                  <a:tcPr marL="68580" marR="68580" marT="0"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360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20h-21h</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Juste a changé de place à table quand Chris est venu s’asseoir à côté de lui.</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Juste a changé de place à table quand Chris est venu s’asseoir à côté de lui.</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21h-22h</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22h-23h</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720000">
                <a:tc gridSpan="3">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23h-24h</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00000"/>
                        </a:lnSpc>
                        <a:spcAft>
                          <a:spcPts val="0"/>
                        </a:spcAft>
                      </a:pPr>
                      <a:r>
                        <a:rPr lang="pt-B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J’ai entendu du bruit dans le salon. </a:t>
                      </a:r>
                      <a:endParaRPr lang="pt-B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Je </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suis allée voir mais il n’y avait personne.</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360000">
                <a:tc gridSpan="2">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1</a:t>
                      </a:r>
                      <a:r>
                        <a:rPr lang="fr-FR" sz="2000" b="1" baseline="30000"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er</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 de</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24h-01h</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pt-B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01h-02h</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pt-B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02h-03h</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Sue a eu de la visite cette nuit. À part ça, rien à signaler mon capitaine</a:t>
                      </a: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Sue a eu de la visite cette nuit. À part ça, rien à signaler mon capitaine.</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03h-04h</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pt-B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04h-05h</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pt-B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05h-06h</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pt-B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06h-07h</a:t>
                      </a:r>
                      <a:endParaRPr lang="fr-FR" sz="2000"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5539" marR="65539" marT="0" marB="0">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pt-B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prstDash val="soli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11285">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p>
                  </a:txBody>
                  <a:tcPr marL="65539" marR="65539" marT="0" marB="0" anchor="b">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tx1">
                        <a:alpha val="40000"/>
                      </a:schemeClr>
                    </a:solidFill>
                  </a:tcPr>
                </a:tc>
                <a:tc gridSpan="2">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07h-08h</a:t>
                      </a:r>
                      <a:endParaRPr lang="fr-FR" sz="2000"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5539" marR="65539" marT="0" marB="0">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Anton nous a appris la mort de Juste.</a:t>
                      </a:r>
                    </a:p>
                  </a:txBody>
                  <a:tcPr marL="68580" marR="68580" marT="0" marB="0">
                    <a:lnL w="12700" cmpd="sng">
                      <a:noFill/>
                      <a:prstDash val="soli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magu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4176464"/>
                <a:gridCol w="4752528"/>
              </a:tblGrid>
              <a:tr h="778760">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a:t>
                      </a:r>
                    </a:p>
                  </a:txBody>
                  <a:tcPr marL="65539" marR="65539" marT="0"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360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08h-09h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09h-10h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10h-11h</a:t>
                      </a:r>
                      <a:endParaRPr lang="fr-FR" sz="200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Il y a eu les coups de feu.</a:t>
                      </a: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11h-12h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tabLst>
                          <a:tab pos="619125" algn="l"/>
                        </a:tabLs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Chris m’a posé toutes sortes de questions sur Maupiti.</a:t>
                      </a: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12h-13h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Anita était inconsolable, elle ne pensait qu’à Juste.</a:t>
                      </a: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13h-14h</a:t>
                      </a:r>
                      <a:endParaRPr lang="fr-FR" sz="200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Bruce était soûl comme un cochon.</a:t>
                      </a: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14h-15h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15h-16h</a:t>
                      </a:r>
                      <a:endParaRPr lang="fr-FR" sz="200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Les filles ont la frousse, elle veulent quitter l’île.</a:t>
                      </a: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16h-17h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17h-18h</a:t>
                      </a:r>
                      <a:endParaRPr lang="fr-FR" sz="200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Je prenais un verre au bar.</a:t>
                      </a: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18h-19h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720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19h-20h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Bob a hurlé de désespoir puis il s’est effondré</a:t>
                      </a: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15000"/>
                        </a:lnSpc>
                        <a:spcAft>
                          <a:spcPts val="0"/>
                        </a:spcAft>
                      </a:pP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Après</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 il a couru vers la plage Sud.</a:t>
                      </a: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20h-21h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Si vous aviez fait votre métier, Marie serait encore vivante.</a:t>
                      </a: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17944">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21h-22h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65539" marR="65539"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carte2.jpg"/>
          <p:cNvPicPr>
            <a:picLocks noChangeAspect="1"/>
          </p:cNvPicPr>
          <p:nvPr/>
        </p:nvPicPr>
        <p:blipFill>
          <a:blip r:embed="rId2" cstate="print"/>
          <a:stretch>
            <a:fillRect/>
          </a:stretch>
        </p:blipFill>
        <p:spPr>
          <a:xfrm>
            <a:off x="0" y="0"/>
            <a:ext cx="9144000" cy="6857999"/>
          </a:xfrm>
          <a:prstGeom prst="rect">
            <a:avLst/>
          </a:prstGeom>
        </p:spPr>
      </p:pic>
      <p:graphicFrame>
        <p:nvGraphicFramePr>
          <p:cNvPr id="5" name="Tableau 4"/>
          <p:cNvGraphicFramePr>
            <a:graphicFrameLocks noGrp="1"/>
          </p:cNvGraphicFramePr>
          <p:nvPr/>
        </p:nvGraphicFramePr>
        <p:xfrm>
          <a:off x="107504" y="393536"/>
          <a:ext cx="8928992" cy="5627752"/>
        </p:xfrm>
        <a:graphic>
          <a:graphicData uri="http://schemas.openxmlformats.org/drawingml/2006/table">
            <a:tbl>
              <a:tblPr firstRow="1" bandRow="1">
                <a:tableStyleId>{5C22544A-7EE6-4342-B048-85BDC9FD1C3A}</a:tableStyleId>
              </a:tblPr>
              <a:tblGrid>
                <a:gridCol w="8928992"/>
              </a:tblGrid>
              <a:tr h="5627752">
                <a:tc>
                  <a:txBody>
                    <a:bodyPr/>
                    <a:lstStyle/>
                    <a:p>
                      <a:pPr lvl="1">
                        <a:buFont typeface="Wingdings" pitchFamily="2" charset="2"/>
                        <a:buChar char="ü"/>
                      </a:pPr>
                      <a:r>
                        <a:rPr lang="fr-FR" sz="2800" b="0" dirty="0" smtClean="0">
                          <a:solidFill>
                            <a:schemeClr val="tx1">
                              <a:lumMod val="95000"/>
                              <a:lumOff val="5000"/>
                            </a:schemeClr>
                          </a:solidFill>
                          <a:latin typeface="Freestyle Script" pitchFamily="66" charset="0"/>
                        </a:rPr>
                        <a:t>L’enquête débute le dimanche 31 janvier 1954 pour se terminer le lendemain </a:t>
                      </a:r>
                    </a:p>
                    <a:p>
                      <a:pPr lvl="1">
                        <a:buFont typeface="Wingdings" pitchFamily="2" charset="2"/>
                        <a:buNone/>
                      </a:pPr>
                      <a:r>
                        <a:rPr lang="fr-FR" sz="2800" b="0" dirty="0" smtClean="0">
                          <a:solidFill>
                            <a:schemeClr val="tx1">
                              <a:lumMod val="95000"/>
                              <a:lumOff val="5000"/>
                            </a:schemeClr>
                          </a:solidFill>
                          <a:latin typeface="Freestyle Script" pitchFamily="66" charset="0"/>
                        </a:rPr>
                        <a:t> 1</a:t>
                      </a:r>
                      <a:r>
                        <a:rPr lang="fr-FR" sz="2800" b="0" baseline="30000" dirty="0" smtClean="0">
                          <a:solidFill>
                            <a:schemeClr val="tx1">
                              <a:lumMod val="95000"/>
                              <a:lumOff val="5000"/>
                            </a:schemeClr>
                          </a:solidFill>
                          <a:latin typeface="Freestyle Script" pitchFamily="66" charset="0"/>
                        </a:rPr>
                        <a:t>er</a:t>
                      </a:r>
                      <a:r>
                        <a:rPr lang="fr-FR" sz="2800" b="0" baseline="0" dirty="0" smtClean="0">
                          <a:solidFill>
                            <a:schemeClr val="tx1">
                              <a:lumMod val="95000"/>
                              <a:lumOff val="5000"/>
                            </a:schemeClr>
                          </a:solidFill>
                          <a:latin typeface="Freestyle Script" pitchFamily="66" charset="0"/>
                        </a:rPr>
                        <a:t> </a:t>
                      </a:r>
                      <a:r>
                        <a:rPr lang="fr-FR" sz="2800" b="0" dirty="0" smtClean="0">
                          <a:solidFill>
                            <a:schemeClr val="tx1">
                              <a:lumMod val="95000"/>
                              <a:lumOff val="5000"/>
                            </a:schemeClr>
                          </a:solidFill>
                          <a:latin typeface="Freestyle Script" pitchFamily="66" charset="0"/>
                        </a:rPr>
                        <a:t>février.Vous disposez exactement de 37h.</a:t>
                      </a:r>
                    </a:p>
                    <a:p>
                      <a:pPr lvl="1"/>
                      <a:endParaRPr lang="fr-FR" sz="1100" b="0" dirty="0" smtClean="0">
                        <a:solidFill>
                          <a:schemeClr val="tx1">
                            <a:lumMod val="95000"/>
                            <a:lumOff val="5000"/>
                          </a:schemeClr>
                        </a:solidFill>
                        <a:latin typeface="Freestyle Script" pitchFamily="66" charset="0"/>
                      </a:endParaRPr>
                    </a:p>
                    <a:p>
                      <a:pPr lvl="1">
                        <a:buFont typeface="Wingdings" pitchFamily="2" charset="2"/>
                        <a:buChar char="ü"/>
                      </a:pPr>
                      <a:r>
                        <a:rPr lang="fr-FR" sz="2800" b="0" dirty="0" smtClean="0">
                          <a:solidFill>
                            <a:schemeClr val="tx1">
                              <a:lumMod val="95000"/>
                              <a:lumOff val="5000"/>
                            </a:schemeClr>
                          </a:solidFill>
                          <a:latin typeface="Freestyle Script" pitchFamily="66" charset="0"/>
                        </a:rPr>
                        <a:t>Voici quelques informations utiles à connaître:</a:t>
                      </a:r>
                    </a:p>
                    <a:p>
                      <a:pPr lvl="1">
                        <a:buFont typeface="Arial" pitchFamily="34" charset="0"/>
                        <a:buNone/>
                      </a:pPr>
                      <a:r>
                        <a:rPr lang="fr-FR" sz="2800" b="0" baseline="0" dirty="0" smtClean="0">
                          <a:solidFill>
                            <a:schemeClr val="tx1">
                              <a:lumMod val="95000"/>
                              <a:lumOff val="5000"/>
                            </a:schemeClr>
                          </a:solidFill>
                          <a:latin typeface="Freestyle Script" pitchFamily="66" charset="0"/>
                        </a:rPr>
                        <a:t> -</a:t>
                      </a:r>
                      <a:r>
                        <a:rPr lang="fr-FR" sz="2800" b="0" dirty="0" smtClean="0">
                          <a:solidFill>
                            <a:schemeClr val="tx1">
                              <a:lumMod val="95000"/>
                              <a:lumOff val="5000"/>
                            </a:schemeClr>
                          </a:solidFill>
                          <a:latin typeface="Freestyle Script" pitchFamily="66" charset="0"/>
                        </a:rPr>
                        <a:t>1 minute de jeu en temps réel équivaut à 5 minutes in-game.</a:t>
                      </a:r>
                    </a:p>
                    <a:p>
                      <a:pPr lvl="1">
                        <a:buFont typeface="Arial" pitchFamily="34" charset="0"/>
                        <a:buNone/>
                      </a:pPr>
                      <a:r>
                        <a:rPr lang="fr-FR" sz="2800" b="0" baseline="0" dirty="0" smtClean="0">
                          <a:solidFill>
                            <a:schemeClr val="tx1">
                              <a:lumMod val="95000"/>
                              <a:lumOff val="5000"/>
                            </a:schemeClr>
                          </a:solidFill>
                          <a:latin typeface="Freestyle Script" pitchFamily="66" charset="0"/>
                        </a:rPr>
                        <a:t> -</a:t>
                      </a:r>
                      <a:r>
                        <a:rPr lang="fr-FR" sz="2800" b="0" dirty="0" smtClean="0">
                          <a:solidFill>
                            <a:schemeClr val="tx1">
                              <a:lumMod val="95000"/>
                              <a:lumOff val="5000"/>
                            </a:schemeClr>
                          </a:solidFill>
                          <a:latin typeface="Freestyle Script" pitchFamily="66" charset="0"/>
                        </a:rPr>
                        <a:t>Attendre permet de passer 30 minutes.</a:t>
                      </a:r>
                    </a:p>
                    <a:p>
                      <a:pPr lvl="1">
                        <a:buFont typeface="Arial" pitchFamily="34" charset="0"/>
                        <a:buNone/>
                      </a:pPr>
                      <a:r>
                        <a:rPr lang="fr-FR" sz="2800" b="0" baseline="0" dirty="0" smtClean="0">
                          <a:solidFill>
                            <a:schemeClr val="tx1">
                              <a:lumMod val="95000"/>
                              <a:lumOff val="5000"/>
                            </a:schemeClr>
                          </a:solidFill>
                          <a:latin typeface="Freestyle Script" pitchFamily="66" charset="0"/>
                        </a:rPr>
                        <a:t> -</a:t>
                      </a:r>
                      <a:r>
                        <a:rPr lang="fr-FR" sz="2800" b="0" dirty="0" smtClean="0">
                          <a:solidFill>
                            <a:schemeClr val="tx1">
                              <a:lumMod val="95000"/>
                              <a:lumOff val="5000"/>
                            </a:schemeClr>
                          </a:solidFill>
                          <a:latin typeface="Freestyle Script" pitchFamily="66" charset="0"/>
                        </a:rPr>
                        <a:t>Manger ou dormir fera s’écouler 1 heure pleine.</a:t>
                      </a:r>
                    </a:p>
                    <a:p>
                      <a:pPr lvl="1">
                        <a:buFont typeface="Wingdings" pitchFamily="2" charset="2"/>
                        <a:buNone/>
                      </a:pPr>
                      <a:r>
                        <a:rPr lang="fr-FR" sz="2800" b="0" dirty="0" smtClean="0">
                          <a:solidFill>
                            <a:schemeClr val="tx1">
                              <a:lumMod val="95000"/>
                              <a:lumOff val="5000"/>
                            </a:schemeClr>
                          </a:solidFill>
                          <a:latin typeface="Freestyle Script" pitchFamily="66" charset="0"/>
                        </a:rPr>
                        <a:t> -Le bassin et le puits sont uniquement à marée basse de 4h à 5h am et pm.</a:t>
                      </a:r>
                    </a:p>
                    <a:p>
                      <a:pPr lvl="1">
                        <a:buFont typeface="Wingdings" pitchFamily="2" charset="2"/>
                        <a:buNone/>
                      </a:pPr>
                      <a:r>
                        <a:rPr lang="fr-FR" sz="2800" b="0" dirty="0" smtClean="0">
                          <a:solidFill>
                            <a:schemeClr val="tx1">
                              <a:lumMod val="95000"/>
                              <a:lumOff val="5000"/>
                            </a:schemeClr>
                          </a:solidFill>
                          <a:latin typeface="Freestyle Script" pitchFamily="66" charset="0"/>
                        </a:rPr>
                        <a:t> -Chaque «Choix sur écran» fait s’écouler 5mn,</a:t>
                      </a:r>
                      <a:r>
                        <a:rPr lang="fr-FR" sz="2800" b="0" baseline="0" dirty="0" smtClean="0">
                          <a:solidFill>
                            <a:schemeClr val="tx1">
                              <a:lumMod val="95000"/>
                              <a:lumOff val="5000"/>
                            </a:schemeClr>
                          </a:solidFill>
                          <a:latin typeface="Freestyle Script" pitchFamily="66" charset="0"/>
                        </a:rPr>
                        <a:t> pratique pour passer le temps plus vite.</a:t>
                      </a:r>
                      <a:endParaRPr lang="fr-FR" sz="2800" b="0" dirty="0" smtClean="0">
                        <a:solidFill>
                          <a:schemeClr val="tx1">
                            <a:lumMod val="95000"/>
                            <a:lumOff val="5000"/>
                          </a:schemeClr>
                        </a:solidFill>
                        <a:latin typeface="Freestyle Script" pitchFamily="66" charset="0"/>
                      </a:endParaRPr>
                    </a:p>
                    <a:p>
                      <a:pPr lvl="1"/>
                      <a:endParaRPr lang="fr-FR" sz="1000" b="0" dirty="0" smtClean="0">
                        <a:solidFill>
                          <a:schemeClr val="tx1">
                            <a:lumMod val="95000"/>
                            <a:lumOff val="5000"/>
                          </a:schemeClr>
                        </a:solidFill>
                        <a:latin typeface="Freestyle Script" pitchFamily="66" charset="0"/>
                      </a:endParaRPr>
                    </a:p>
                    <a:p>
                      <a:pPr lvl="1">
                        <a:buFont typeface="Wingdings" pitchFamily="2" charset="2"/>
                        <a:buChar char="ü"/>
                      </a:pPr>
                      <a:r>
                        <a:rPr lang="fr-FR" sz="2800" b="0" dirty="0" smtClean="0">
                          <a:solidFill>
                            <a:schemeClr val="tx1">
                              <a:lumMod val="95000"/>
                              <a:lumOff val="5000"/>
                            </a:schemeClr>
                          </a:solidFill>
                          <a:latin typeface="Freestyle Script" pitchFamily="66" charset="0"/>
                        </a:rPr>
                        <a:t>Il y a différentes durées de trajets allant de 5 à 25 mn(voir cartes ci –</a:t>
                      </a:r>
                      <a:r>
                        <a:rPr lang="fr-FR" sz="2800" b="0" baseline="0" dirty="0" smtClean="0">
                          <a:solidFill>
                            <a:schemeClr val="tx1">
                              <a:lumMod val="95000"/>
                              <a:lumOff val="5000"/>
                            </a:schemeClr>
                          </a:solidFill>
                          <a:latin typeface="Freestyle Script" pitchFamily="66" charset="0"/>
                        </a:rPr>
                        <a:t> </a:t>
                      </a:r>
                      <a:r>
                        <a:rPr lang="fr-FR" sz="2800" b="0" dirty="0" smtClean="0">
                          <a:solidFill>
                            <a:schemeClr val="tx1">
                              <a:lumMod val="95000"/>
                              <a:lumOff val="5000"/>
                            </a:schemeClr>
                          </a:solidFill>
                          <a:latin typeface="Freestyle Script" pitchFamily="66" charset="0"/>
                        </a:rPr>
                        <a:t>après). </a:t>
                      </a:r>
                    </a:p>
                    <a:p>
                      <a:pPr lvl="1"/>
                      <a:r>
                        <a:rPr lang="fr-FR" sz="2800" b="0" dirty="0" smtClean="0">
                          <a:solidFill>
                            <a:schemeClr val="tx1">
                              <a:lumMod val="95000"/>
                              <a:lumOff val="5000"/>
                            </a:schemeClr>
                          </a:solidFill>
                          <a:latin typeface="Freestyle Script" pitchFamily="66" charset="0"/>
                        </a:rPr>
                        <a:t>Les trajets de 5mn sont quasi exclusivement des trajets intra-zone.</a:t>
                      </a:r>
                    </a:p>
                    <a:p>
                      <a:pPr lvl="1"/>
                      <a:r>
                        <a:rPr lang="fr-FR" sz="2800" b="0" dirty="0" smtClean="0">
                          <a:solidFill>
                            <a:schemeClr val="tx1">
                              <a:lumMod val="95000"/>
                              <a:lumOff val="5000"/>
                            </a:schemeClr>
                          </a:solidFill>
                          <a:latin typeface="Freestyle Script" pitchFamily="66" charset="0"/>
                        </a:rPr>
                        <a:t>Il</a:t>
                      </a:r>
                      <a:r>
                        <a:rPr lang="fr-FR" sz="2800" b="0" baseline="0" dirty="0" smtClean="0">
                          <a:solidFill>
                            <a:schemeClr val="tx1">
                              <a:lumMod val="95000"/>
                              <a:lumOff val="5000"/>
                            </a:schemeClr>
                          </a:solidFill>
                          <a:latin typeface="Freestyle Script" pitchFamily="66" charset="0"/>
                        </a:rPr>
                        <a:t> y a 3 zones: </a:t>
                      </a:r>
                      <a:r>
                        <a:rPr lang="fr-FR" sz="2800" b="0" dirty="0" smtClean="0">
                          <a:solidFill>
                            <a:schemeClr val="tx1">
                              <a:lumMod val="95000"/>
                              <a:lumOff val="5000"/>
                            </a:schemeClr>
                          </a:solidFill>
                          <a:latin typeface="Freestyle Script" pitchFamily="66" charset="0"/>
                        </a:rPr>
                        <a:t>Embarcadère, Devant chez Juste et Devant chez Maguy.</a:t>
                      </a:r>
                    </a:p>
                    <a:p>
                      <a:pPr lvl="1"/>
                      <a:r>
                        <a:rPr lang="fr-FR" sz="2800" b="0" dirty="0" smtClean="0">
                          <a:solidFill>
                            <a:schemeClr val="tx1">
                              <a:lumMod val="95000"/>
                              <a:lumOff val="5000"/>
                            </a:schemeClr>
                          </a:solidFill>
                          <a:latin typeface="Freestyle Script" pitchFamily="66" charset="0"/>
                        </a:rPr>
                        <a:t>(ex de trajet intra-zone: Coursive - Cabine de Bob ; Chambre Marie - Salon.)</a:t>
                      </a:r>
                    </a:p>
                  </a:txBody>
                  <a:tcPr marL="32400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blipFill dpi="0" rotWithShape="1">
                      <a:blip r:embed="rId3"/>
                      <a:srcRect/>
                      <a:stretch>
                        <a:fillRect/>
                      </a:stretch>
                    </a:blipFill>
                  </a:tcPr>
                </a:tc>
              </a:tr>
            </a:tbl>
          </a:graphicData>
        </a:graphic>
      </p:graphicFrame>
      <p:sp>
        <p:nvSpPr>
          <p:cNvPr id="8" name="Ellipse 7">
            <a:hlinkClick r:id="rId4" action="ppaction://hlinksldjump"/>
          </p:cNvPr>
          <p:cNvSpPr/>
          <p:nvPr/>
        </p:nvSpPr>
        <p:spPr>
          <a:xfrm>
            <a:off x="0" y="-27384"/>
            <a:ext cx="539552" cy="404664"/>
          </a:xfrm>
          <a:prstGeom prst="ellipse">
            <a:avLst/>
          </a:prstGeom>
          <a:blipFill dpi="0" rotWithShape="1">
            <a:blip r:embed="rId5"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LE TEMPS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9" name="ZoneTexte 8"/>
          <p:cNvSpPr txBox="1"/>
          <p:nvPr/>
        </p:nvSpPr>
        <p:spPr>
          <a:xfrm>
            <a:off x="0" y="6250042"/>
            <a:ext cx="9144000" cy="523220"/>
          </a:xfrm>
          <a:prstGeom prst="rect">
            <a:avLst/>
          </a:prstGeom>
          <a:noFill/>
        </p:spPr>
        <p:txBody>
          <a:bodyPr wrap="square" rtlCol="0" anchor="ctr">
            <a:spAutoFit/>
          </a:bodyPr>
          <a:lstStyle/>
          <a:p>
            <a:pPr algn="ctr"/>
            <a:r>
              <a:rPr lang="fr-FR" sz="2800" b="1" dirty="0" smtClean="0">
                <a:solidFill>
                  <a:schemeClr val="bg1"/>
                </a:solidFill>
                <a:latin typeface="Freestyle Script" pitchFamily="66" charset="0"/>
              </a:rPr>
              <a:t>EXPLICATIONS</a:t>
            </a:r>
          </a:p>
        </p:txBody>
      </p:sp>
    </p:spTree>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ro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1980220"/>
                <a:gridCol w="1044116"/>
                <a:gridCol w="936104"/>
                <a:gridCol w="4968552"/>
              </a:tblGrid>
              <a:tr h="1584176">
                <a:tc gridSpan="4">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a:t>
                      </a:r>
                    </a:p>
                  </a:txBody>
                  <a:tcPr marL="58052" marR="58052" marT="0"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360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30</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r">
                        <a:lnSpc>
                          <a:spcPct val="115000"/>
                        </a:lnSpc>
                        <a:spcAft>
                          <a:spcPts val="0"/>
                        </a:spcAft>
                      </a:pP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La </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nuit</a:t>
                      </a:r>
                      <a:r>
                        <a:rPr lang="fr-FR" sz="2000" b="1" baseline="0"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du </a:t>
                      </a: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30</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r">
                        <a:lnSpc>
                          <a:spcPct val="115000"/>
                        </a:lnSpc>
                        <a:spcAft>
                          <a:spcPts val="0"/>
                        </a:spcAft>
                      </a:pP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fait attention, je n’avais pas la tête à ça.</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31 </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de</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10h-11h</a:t>
                      </a:r>
                      <a:endParaRPr lang="fr-FR" sz="2000"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11h-12h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Chris s’est levé tard. J’ai du commencer le boulot tout seul.</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12h-13h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Bruce avait l’air nerveux.</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13h-14h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Pendant le déjeuner, l’ambiance était tendue.</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14h-15h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fait attention, je n’avais pas la tête à ça.</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15h-16h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16h-17h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17h-18h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Bruce avait l’air nerveux.</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152528">
                <a:tc>
                  <a:txBody>
                    <a:bodyPr/>
                    <a:lstStyle/>
                    <a:p>
                      <a:pPr algn="l">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nchor="b">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18h-19h</a:t>
                      </a:r>
                      <a:endParaRPr lang="fr-FR" sz="2000"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endParaRPr lang="fr-FR" sz="2000" b="0" u="sng"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(3)J’ai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souvent remarqué que, de loin, les algues peuvent ressembler </a:t>
                      </a:r>
                      <a:endPar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à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toutes sortes de choses : du tissu, de la laine… Même des bestioles…</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ro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264696"/>
        </p:xfrm>
        <a:graphic>
          <a:graphicData uri="http://schemas.openxmlformats.org/drawingml/2006/table">
            <a:tbl>
              <a:tblPr/>
              <a:tblGrid>
                <a:gridCol w="3384376"/>
                <a:gridCol w="864096"/>
                <a:gridCol w="4680520"/>
              </a:tblGrid>
              <a:tr h="1008112">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a:t>
                      </a:r>
                    </a:p>
                  </a:txBody>
                  <a:tcPr marL="58052" marR="58052" marT="0"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360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19h-20h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20h-21h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21h-22h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22h-23h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23h-24h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J’étais soûl, je ne me rappelle de rien.</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1</a:t>
                      </a:r>
                      <a:r>
                        <a:rPr lang="fr-FR" sz="2000" b="1" baseline="30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er </a:t>
                      </a:r>
                      <a:r>
                        <a:rPr lang="fr-FR" sz="2000" b="1" baseline="0"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de</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24h-01h</a:t>
                      </a:r>
                      <a:endParaRPr lang="fr-FR" sz="2000"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01h-02h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02h-03h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03h-04h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04h-05h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05h-06h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kern="1200" dirty="0" smtClean="0">
                          <a:solidFill>
                            <a:srgbClr val="F0F292"/>
                          </a:solidFill>
                          <a:effectLst>
                            <a:outerShdw blurRad="38100" dist="38100" dir="2700000" algn="tl">
                              <a:srgbClr val="000000">
                                <a:alpha val="43137"/>
                              </a:srgbClr>
                            </a:outerShdw>
                          </a:effectLst>
                          <a:latin typeface="Freestyle Script" pitchFamily="66" charset="0"/>
                          <a:ea typeface="+mn-ea"/>
                          <a:cs typeface="+mn-cs"/>
                        </a:rPr>
                        <a:t>06h-07h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kern="1200" dirty="0" smtClean="0">
                          <a:solidFill>
                            <a:schemeClr val="bg1"/>
                          </a:solidFill>
                          <a:effectLst>
                            <a:outerShdw blurRad="38100" dist="38100" dir="2700000" algn="tl">
                              <a:srgbClr val="000000">
                                <a:alpha val="43137"/>
                              </a:srgbClr>
                            </a:outerShdw>
                          </a:effectLst>
                          <a:latin typeface="Freestyle Script" pitchFamily="66" charset="0"/>
                          <a:ea typeface="+mn-ea"/>
                          <a:cs typeface="+mn-cs"/>
                        </a:rPr>
                        <a:t>Tout était normal.</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936584">
                <a:tc gridSpan="2">
                  <a:txBody>
                    <a:bodyPr/>
                    <a:lstStyle/>
                    <a:p>
                      <a:pPr algn="r">
                        <a:lnSpc>
                          <a:spcPct val="100000"/>
                        </a:lnSpc>
                        <a:spcAft>
                          <a:spcPts val="0"/>
                        </a:spcAft>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07h-08h</a:t>
                      </a:r>
                      <a:endPar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Quand je suis arrivé sur le ponton, Chris était penché </a:t>
                      </a:r>
                    </a:p>
                    <a:p>
                      <a:pPr>
                        <a:lnSpc>
                          <a:spcPct val="100000"/>
                        </a:lnSpc>
                        <a:spcAft>
                          <a:spcPts val="0"/>
                        </a:spcAft>
                      </a:pP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sur le cadavre de Juste. Il semble s’y connaître en cadavre.</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ro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4104456"/>
                <a:gridCol w="4824536"/>
              </a:tblGrid>
              <a:tr h="576064">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a:t>
                      </a:r>
                    </a:p>
                  </a:txBody>
                  <a:tcPr marL="58052" marR="58052" marT="0"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360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08h-09h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Bruce avait l’air nerveux.</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09h-10h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48000">
                <a:tc>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10h-11h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Avant que j’aie le temps de comprendre ce qu’il se passait, </a:t>
                      </a:r>
                      <a:endPar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Chris </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m’a plaqué au sol. </a:t>
                      </a: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Ensuite </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il y a eu les coups de feu.</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48000">
                <a:tc>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11h-12h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Tout le monde était devant chez Maguy. </a:t>
                      </a:r>
                      <a:endPar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Ils </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avaient tous entendu les détonations.</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12h-13h</a:t>
                      </a:r>
                      <a:endParaRPr lang="fr-FR" sz="200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13h-14h</a:t>
                      </a:r>
                      <a:endParaRPr lang="fr-FR" sz="200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14h-15h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15h-16h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16h-17h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17h-18h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18h-19h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19h-20h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20h-21h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Anton m’a appris que Bruce avait découvert le cadavre de Marie.</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04640">
                <a:tc>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21h-22h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Bob est pressé de partir.La mort de Marie lui a fichu un sale coup.</a:t>
                      </a:r>
                    </a:p>
                  </a:txBody>
                  <a:tcPr marL="58052" marR="58052"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su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3" cy="6341718"/>
        </p:xfrm>
        <a:graphic>
          <a:graphicData uri="http://schemas.openxmlformats.org/drawingml/2006/table">
            <a:tbl>
              <a:tblPr/>
              <a:tblGrid>
                <a:gridCol w="1692188"/>
                <a:gridCol w="900100"/>
                <a:gridCol w="792088"/>
                <a:gridCol w="5544617"/>
              </a:tblGrid>
              <a:tr h="792088">
                <a:tc gridSpan="4">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a:t>
                      </a:r>
                    </a:p>
                  </a:txBody>
                  <a:tcPr marL="68580" marR="68580" marT="0"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30</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endParaRPr lang="fr-FR" dirty="0">
                        <a:solidFill>
                          <a:srgbClr val="F0F292"/>
                        </a:solidFill>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Bob et Marie se sont disputés</a:t>
                      </a: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Bob et Marie se sont disputés.</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La nuit </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du </a:t>
                      </a: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30</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endParaRPr lang="fr-FR">
                        <a:solidFill>
                          <a:srgbClr val="F0F292"/>
                        </a:solidFill>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Une voix m’appelait dans mon sommeil.</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31 </a:t>
                      </a: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de</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10h-11h</a:t>
                      </a:r>
                      <a:endParaRPr lang="fr-FR" sz="2000"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11h-12h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Maguy avait les yeux rouges à force d’avoir pleuré.</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12h-13h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rien remarqué Monsieur Lange.</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13h-14h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Bruce avait l’air nerveux.</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14h-15h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fait attention, je n’avais pas la tête à ça.</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15h-16h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16h-17h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17h-18h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18h-19h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Juste a pêché un drôle de paquet d’algues jaunes. Roy l’observait</a:t>
                      </a: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(1)Juste a</a:t>
                      </a:r>
                      <a:r>
                        <a:rPr lang="fr-FR" sz="2000" b="0" baseline="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pêché des algues jaunes mais on aurait dit</a:t>
                      </a:r>
                      <a:r>
                        <a:rPr lang="fr-FR" sz="2000" b="0" baseline="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autre chose que des algues. Mais c’était mouillé et jétais loin. Alors, j’ai peut-être mal</a:t>
                      </a:r>
                      <a:r>
                        <a:rPr lang="fr-FR" sz="2000" b="0" baseline="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vu. (2 et 3)Juste a regardé autour de lui et il a mis des algues jaunes dans un seau. </a:t>
                      </a:r>
                      <a:endPar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19h-20h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Chris m’a posé toutes sortes de questions sur Maupiti</a:t>
                      </a: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C’est un fouineur.</a:t>
                      </a:r>
                      <a:endPar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19510">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b="0" u="none"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Donner/Suudoyer</a:t>
                      </a:r>
                    </a:p>
                  </a:txBody>
                  <a:tcPr marL="68580" marR="68580" marT="0" marB="0" anchor="b">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gridSpan="2">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20h-21h</a:t>
                      </a:r>
                      <a:endParaRPr lang="fr-FR" sz="2000"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su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2196244"/>
                <a:gridCol w="1260140"/>
                <a:gridCol w="936104"/>
                <a:gridCol w="4536504"/>
              </a:tblGrid>
              <a:tr h="1152128">
                <a:tc gridSpan="4">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a:t>
                      </a:r>
                    </a:p>
                  </a:txBody>
                  <a:tcPr marL="68580" marR="68580" marT="0"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21h-22h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a:t>
                      </a: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spécial.</a:t>
                      </a: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22h-23h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Roy était soûl… il ne tenait plus debout.</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23h-24h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Le 1</a:t>
                      </a:r>
                      <a:r>
                        <a:rPr lang="fr-FR" sz="2000" b="1" baseline="30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er </a:t>
                      </a:r>
                      <a:r>
                        <a:rPr lang="fr-FR" sz="2000" b="1" baseline="0"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de</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24h-01h</a:t>
                      </a:r>
                      <a:endParaRPr lang="fr-FR" sz="2000"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pt-B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01h-02h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pt-B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02h-03h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a:t>
                      </a: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normal.</a:t>
                      </a:r>
                      <a:r>
                        <a:rPr lang="fr-FR" sz="2000" b="0" baseline="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Anton est venu me rendre une petite visite. Mais ne le répétez pas.</a:t>
                      </a:r>
                      <a:r>
                        <a:rPr lang="fr-FR" sz="2000" baseline="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Bob lui avait ordonné de rester à bord du Brisban.</a:t>
                      </a: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48000">
                <a:tc gridSpan="3">
                  <a:txBody>
                    <a:bodyPr/>
                    <a:lstStyle/>
                    <a:p>
                      <a:pPr algn="r">
                        <a:lnSpc>
                          <a:spcPct val="100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03h-04h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00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Maguy se lève souvent la nuit pour boire un verre d’eau. </a:t>
                      </a:r>
                      <a:endPar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Vers </a:t>
                      </a: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3h elle m’a réveillé en faisant du bruit dans la cuisine.</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04h-05h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pt-B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05h-06h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pt-B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3">
                  <a:txBody>
                    <a:bodyPr/>
                    <a:lstStyle/>
                    <a:p>
                      <a:pPr algn="r">
                        <a:lnSpc>
                          <a:spcPct val="115000"/>
                        </a:lnSpc>
                        <a:spcAft>
                          <a:spcPts val="0"/>
                        </a:spcAft>
                      </a:pPr>
                      <a:r>
                        <a:rPr lang="fr-FR" sz="2000" b="1"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06h-07h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pt-B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54176">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b="0" u="none"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Donner/Suudoyer</a:t>
                      </a:r>
                    </a:p>
                  </a:txBody>
                  <a:tcPr marL="68580" marR="68580" marT="0" marB="0" anchor="b">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gridSpan="2">
                  <a:txBody>
                    <a:bodyPr/>
                    <a:lstStyle/>
                    <a:p>
                      <a:pPr algn="r">
                        <a:lnSpc>
                          <a:spcPct val="115000"/>
                        </a:lnSpc>
                        <a:spcAft>
                          <a:spcPts val="0"/>
                        </a:spcAft>
                      </a:pPr>
                      <a:r>
                        <a:rPr lang="fr-FR" sz="2000" b="1" dirty="0" smtClean="0">
                          <a:solidFill>
                            <a:srgbClr val="F0F292"/>
                          </a:solidFill>
                          <a:effectLst>
                            <a:outerShdw blurRad="38100" dist="38100" dir="2700000" algn="tl">
                              <a:srgbClr val="000000">
                                <a:alpha val="43137"/>
                              </a:srgbClr>
                            </a:outerShdw>
                          </a:effectLst>
                          <a:latin typeface="Freestyle Script" pitchFamily="66" charset="0"/>
                          <a:ea typeface="Calibri"/>
                          <a:cs typeface="Times New Roman"/>
                        </a:rPr>
                        <a:t>07h-08h</a:t>
                      </a:r>
                      <a:endParaRPr lang="fr-FR" sz="2000" dirty="0">
                        <a:solidFill>
                          <a:srgbClr val="F0F29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Anton nous a appris la mort de Juste.</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su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52024"/>
        </p:xfrm>
        <a:graphic>
          <a:graphicData uri="http://schemas.openxmlformats.org/drawingml/2006/table">
            <a:tbl>
              <a:tblPr/>
              <a:tblGrid>
                <a:gridCol w="2088232"/>
                <a:gridCol w="2088232"/>
                <a:gridCol w="4752528"/>
              </a:tblGrid>
              <a:tr h="576064">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F0F292"/>
                          </a:solidFill>
                          <a:effectLst>
                            <a:outerShdw blurRad="38100" dist="38100" dir="2700000" algn="tl">
                              <a:srgbClr val="000000">
                                <a:alpha val="43137"/>
                              </a:srgbClr>
                            </a:outerShdw>
                          </a:effectLst>
                          <a:latin typeface="Freestyle Script" pitchFamily="66" charset="0"/>
                          <a:cs typeface="Andalus" pitchFamily="2" charset="-78"/>
                        </a:rPr>
                        <a:t>QU’AVEZ VOUS REMARQUE...</a:t>
                      </a:r>
                    </a:p>
                  </a:txBody>
                  <a:tcPr marL="68580" marR="68580" marT="0"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08h-09h</a:t>
                      </a:r>
                      <a:endParaRPr lang="fr-FR" sz="2000" dirty="0">
                        <a:solidFill>
                          <a:srgbClr val="F0F292"/>
                        </a:solidFill>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09h-10h</a:t>
                      </a:r>
                      <a:endParaRPr lang="fr-FR" sz="2000" dirty="0">
                        <a:solidFill>
                          <a:srgbClr val="F0F292"/>
                        </a:solidFill>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Bob était dans la piaule d’Anita. Je l’ai entendu la menacer</a:t>
                      </a:r>
                      <a:r>
                        <a:rPr lang="fr-FR" sz="2000" b="0" dirty="0" smtClean="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(1)Bob était dans la piaule d’Anita. Je l’ai entendu la menacer. (2)</a:t>
                      </a: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Bob</a:t>
                      </a:r>
                      <a:r>
                        <a:rPr lang="fr-FR" sz="2000" baseline="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est persuadé qu’Anita a enlevé Marie parce qu’ elle a besoin de son bateau pour transporter Dieu sait quoi!</a:t>
                      </a:r>
                      <a:endPar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10h-11h</a:t>
                      </a:r>
                      <a:endParaRPr lang="fr-FR" sz="2000" dirty="0">
                        <a:solidFill>
                          <a:srgbClr val="F0F292"/>
                        </a:solidFill>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Il y a eu les coups de feu.</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11h-12h</a:t>
                      </a:r>
                      <a:endParaRPr lang="fr-FR" sz="2000" dirty="0">
                        <a:solidFill>
                          <a:srgbClr val="F0F292"/>
                        </a:solidFill>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Roy était terrifié, comme s’il avait vu un fantôme.</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12h-13h</a:t>
                      </a:r>
                      <a:endParaRPr lang="fr-FR" sz="2000" dirty="0">
                        <a:solidFill>
                          <a:srgbClr val="F0F292"/>
                        </a:solidFill>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Bruce avait l’air nerveux.</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13h-14h</a:t>
                      </a:r>
                      <a:endParaRPr lang="fr-FR" sz="2000" dirty="0">
                        <a:solidFill>
                          <a:srgbClr val="F0F292"/>
                        </a:solidFill>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Anita était inconsolable. Elle ne pensait qu’à Juste.</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14h-15h</a:t>
                      </a:r>
                      <a:endParaRPr lang="fr-FR" sz="2000" dirty="0">
                        <a:solidFill>
                          <a:srgbClr val="F0F292"/>
                        </a:solidFill>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15h-16h</a:t>
                      </a:r>
                      <a:endParaRPr lang="fr-FR" sz="2000" dirty="0">
                        <a:solidFill>
                          <a:srgbClr val="F0F292"/>
                        </a:solidFill>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remarqué Monsieur Lange.</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16h-17h</a:t>
                      </a:r>
                      <a:endParaRPr lang="fr-FR" sz="2000" dirty="0">
                        <a:solidFill>
                          <a:srgbClr val="F0F292"/>
                        </a:solidFill>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vu de particulier</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17h-18h</a:t>
                      </a:r>
                      <a:endParaRPr lang="fr-FR" sz="2000" dirty="0">
                        <a:solidFill>
                          <a:srgbClr val="F0F292"/>
                        </a:solidFill>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J’étais dans le jardin.</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18h-19h</a:t>
                      </a:r>
                      <a:endParaRPr lang="fr-FR" sz="2000" dirty="0">
                        <a:solidFill>
                          <a:srgbClr val="F0F292"/>
                        </a:solidFill>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J’étais dans le jardin.</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19h-20h</a:t>
                      </a:r>
                      <a:endParaRPr lang="fr-FR" sz="2000" dirty="0">
                        <a:solidFill>
                          <a:srgbClr val="F0F292"/>
                        </a:solidFill>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Bruce a dit qu’on allait tous y passer.</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gridSpan="2">
                  <a:txBody>
                    <a:bodyPr/>
                    <a:lstStyle/>
                    <a:p>
                      <a:pPr algn="r">
                        <a:lnSpc>
                          <a:spcPct val="115000"/>
                        </a:lnSpc>
                        <a:spcAft>
                          <a:spcPts val="0"/>
                        </a:spcAft>
                      </a:pPr>
                      <a:r>
                        <a:rPr lang="fr-FR" sz="2000" b="1" dirty="0">
                          <a:solidFill>
                            <a:srgbClr val="F0F292"/>
                          </a:solidFill>
                          <a:latin typeface="Freestyle Script" pitchFamily="66" charset="0"/>
                          <a:ea typeface="Calibri"/>
                          <a:cs typeface="Times New Roman"/>
                        </a:rPr>
                        <a:t>20h-21h</a:t>
                      </a:r>
                      <a:endParaRPr lang="fr-FR" sz="2000" dirty="0">
                        <a:solidFill>
                          <a:srgbClr val="F0F292"/>
                        </a:solidFill>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était normal.</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b="0" u="none"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Donner/Suudoyer</a:t>
                      </a:r>
                    </a:p>
                  </a:txBody>
                  <a:tcPr marL="68580" marR="68580" marT="0" marB="0" anchor="b">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rgbClr val="F0F292"/>
                          </a:solidFill>
                          <a:latin typeface="Freestyle Script" pitchFamily="66" charset="0"/>
                          <a:ea typeface="Calibri"/>
                          <a:cs typeface="Times New Roman"/>
                        </a:rPr>
                        <a:t>21h-22h</a:t>
                      </a:r>
                      <a:endParaRPr lang="fr-FR" sz="2000" dirty="0" smtClean="0">
                        <a:solidFill>
                          <a:srgbClr val="F0F292"/>
                        </a:solidFill>
                        <a:latin typeface="Freestyle Script" pitchFamily="66" charset="0"/>
                        <a:ea typeface="Calibri"/>
                        <a:cs typeface="Times New Roman"/>
                      </a:endParaRP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00"/>
                          </a:solidFill>
                          <a:effectLst>
                            <a:outerShdw blurRad="38100" dist="38100" dir="2700000" algn="tl">
                              <a:srgbClr val="000000">
                                <a:alpha val="43137"/>
                              </a:srgbClr>
                            </a:outerShdw>
                          </a:effectLst>
                          <a:latin typeface="Freestyle Script" pitchFamily="66" charset="0"/>
                          <a:ea typeface="Calibri"/>
                          <a:cs typeface="Times New Roman"/>
                        </a:rPr>
                        <a:t>Je ne me souviens plu, il faut dire que j’ai trop bu.</a:t>
                      </a:r>
                    </a:p>
                  </a:txBody>
                  <a:tcPr marL="68580" marR="68580" marT="0" marB="0">
                    <a:lnL w="57150" cap="flat" cmpd="sng" algn="ctr">
                      <a:noFill/>
                      <a:prstDash val="solid"/>
                      <a:round/>
                      <a:headEnd type="none" w="med" len="med"/>
                      <a:tailEnd type="none" w="med" len="med"/>
                    </a:lnL>
                    <a:lnR w="57150" cap="flat" cmpd="sng" algn="ctr">
                      <a:noFill/>
                      <a:prstDash val="solid"/>
                      <a:round/>
                      <a:headEnd type="none" w="med" len="med"/>
                      <a:tailEnd type="none" w="med" len="med"/>
                    </a:lnR>
                    <a:lnT w="1270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anita.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49568"/>
        </p:xfrm>
        <a:graphic>
          <a:graphicData uri="http://schemas.openxmlformats.org/drawingml/2006/table">
            <a:tbl>
              <a:tblPr/>
              <a:tblGrid>
                <a:gridCol w="3024336"/>
                <a:gridCol w="1296144"/>
                <a:gridCol w="4608512"/>
              </a:tblGrid>
              <a:tr h="461302">
                <a:tc gridSpan="3">
                  <a:txBody>
                    <a:bodyPr/>
                    <a:lstStyle/>
                    <a:p>
                      <a:pPr algn="ctr">
                        <a:lnSpc>
                          <a:spcPct val="115000"/>
                        </a:lnSpc>
                        <a:spcAft>
                          <a:spcPts val="0"/>
                        </a:spcAft>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QUE FAITES</a:t>
                      </a:r>
                      <a:r>
                        <a:rPr lang="fr-FR" sz="2800" b="1" baseline="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a:t>
                      </a: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VOUS LA?</a:t>
                      </a:r>
                      <a:endParaRPr lang="fr-FR" sz="28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gn="r">
                        <a:lnSpc>
                          <a:spcPct val="115000"/>
                        </a:lnSpc>
                        <a:spcAft>
                          <a:spcPts val="0"/>
                        </a:spcAft>
                      </a:pP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a:t>
                      </a:r>
                      <a:r>
                        <a:rPr lang="fr-FR" sz="2000" b="1" baseline="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31 de</a:t>
                      </a: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10H00-10H30</a:t>
                      </a: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lève.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10H30-11h00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vais à la maison.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11H00-11H30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11H30-12H00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12H00-12H30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vous attendais.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12H30-13H00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Quelle </a:t>
                      </a: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question? Je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suis chez moi.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13H00-13H30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13H30-14H00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14H00-14H30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14H30-15H00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bronze.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15H00-15H30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bronze.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15H30-16H00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bronze.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16H00-16H30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vais à la maison.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16H30-17H00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prends l’air.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17H00-17H30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Quelle </a:t>
                      </a: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question? Je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suis chez moi.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17H30-18H00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Quelle </a:t>
                      </a: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question? Je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suis chez moi.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372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18H00-18H30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Bob croit que je suis l’auteur des lettres qu’il a reçues.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anita.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08712"/>
        </p:xfrm>
        <a:graphic>
          <a:graphicData uri="http://schemas.openxmlformats.org/drawingml/2006/table">
            <a:tbl>
              <a:tblPr/>
              <a:tblGrid>
                <a:gridCol w="3024336"/>
                <a:gridCol w="1296144"/>
                <a:gridCol w="4608512"/>
              </a:tblGrid>
              <a:tr h="792088">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QUE FAITES</a:t>
                      </a:r>
                      <a:r>
                        <a:rPr lang="fr-FR" sz="2800" b="1" baseline="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a:t>
                      </a: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18H30-19H00</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Bob croit que je suis l’auteur des lettres qu’il a reçues.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19H00-19H30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19H30-20H00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20H00-20H30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20H30-21H00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21H00-21H30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21H30-22H00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22H00-22H30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Quelle question </a:t>
                      </a: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Je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suis chez moi.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22H30-23H00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23H00-23H30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23H30-24H00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1</a:t>
                      </a:r>
                      <a:r>
                        <a:rPr lang="fr-FR" sz="2000" b="1" baseline="30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er</a:t>
                      </a: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24H00-24H30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n’arrivais pas à dormir.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J’ai rendez-vous au puits.</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24h30-01H00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n’arrivais pas à dormir.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J’ai rendez-vous au puits.</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01H00-01h30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n’arrivais pas à dormir.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J’ai rendez-vous au puits.</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70934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rgbClr val="92D050"/>
                          </a:solidFill>
                          <a:effectLst>
                            <a:outerShdw blurRad="38100" dist="38100" dir="2700000" algn="tl">
                              <a:srgbClr val="000000">
                                <a:alpha val="43137"/>
                              </a:srgbClr>
                            </a:outerShdw>
                          </a:effectLst>
                          <a:latin typeface="Freestyle Script" pitchFamily="66" charset="0"/>
                        </a:rPr>
                        <a:t>Donner/Soudoyer/Tabasser</a:t>
                      </a:r>
                    </a:p>
                  </a:txBody>
                  <a:tcPr marL="68580" marR="68580" marT="0" marB="0" anchor="b">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01H30-02H00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On m’avait donné rendez-vous au puits à minuit. </a:t>
                      </a:r>
                      <a:endPar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Mais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il n’y avait personne.</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anita.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20142"/>
        </p:xfrm>
        <a:graphic>
          <a:graphicData uri="http://schemas.openxmlformats.org/drawingml/2006/table">
            <a:tbl>
              <a:tblPr/>
              <a:tblGrid>
                <a:gridCol w="2808312"/>
                <a:gridCol w="1512168"/>
                <a:gridCol w="4608512"/>
              </a:tblGrid>
              <a:tr h="903262">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endParaRPr lang="fr-FR" sz="1050" b="1" dirty="0" smtClean="0">
                        <a:solidFill>
                          <a:srgbClr val="FFFF93"/>
                        </a:solidFill>
                        <a:effectLst>
                          <a:outerShdw blurRad="38100" dist="38100" dir="2700000" algn="tl">
                            <a:srgbClr val="000000">
                              <a:alpha val="43137"/>
                            </a:srgbClr>
                          </a:outerShdw>
                        </a:effectLst>
                        <a:latin typeface="Freestyle Script" pitchFamily="66" charset="0"/>
                        <a:ea typeface="Calibri"/>
                        <a:cs typeface="Times New Roman"/>
                      </a:endParaRPr>
                    </a:p>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QUE FAITES</a:t>
                      </a:r>
                      <a:r>
                        <a:rPr lang="fr-FR" sz="2800" b="1" baseline="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a:t>
                      </a: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VOUS LA?</a:t>
                      </a:r>
                    </a:p>
                    <a:p>
                      <a:pPr marL="0" marR="0" indent="0" algn="ctr" defTabSz="914400" rtl="0" eaLnBrk="1" fontAlgn="auto" latinLnBrk="0" hangingPunct="1">
                        <a:lnSpc>
                          <a:spcPct val="115000"/>
                        </a:lnSpc>
                        <a:spcBef>
                          <a:spcPts val="0"/>
                        </a:spcBef>
                        <a:spcAft>
                          <a:spcPts val="0"/>
                        </a:spcAft>
                        <a:buClrTx/>
                        <a:buSzTx/>
                        <a:buFontTx/>
                        <a:buNone/>
                        <a:tabLst/>
                        <a:defRPr/>
                      </a:pPr>
                      <a:endParaRPr lang="fr-FR" sz="900" b="1" dirty="0" smtClean="0">
                        <a:solidFill>
                          <a:srgbClr val="FFFF93"/>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marL="0" marR="0" indent="0" algn="ctr" defTabSz="914400" rtl="0" eaLnBrk="1" fontAlgn="auto" latinLnBrk="0" hangingPunct="1">
                        <a:lnSpc>
                          <a:spcPct val="115000"/>
                        </a:lnSpc>
                        <a:spcBef>
                          <a:spcPts val="0"/>
                        </a:spcBef>
                        <a:spcAft>
                          <a:spcPts val="0"/>
                        </a:spcAft>
                        <a:buClrTx/>
                        <a:buSzTx/>
                        <a:buFontTx/>
                        <a:buNone/>
                        <a:tabLst/>
                        <a:defRPr/>
                      </a:pPr>
                      <a:endParaRPr lang="fr-FR" sz="900" b="1" dirty="0" smtClean="0">
                        <a:solidFill>
                          <a:srgbClr val="FFFF93"/>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00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02H00-02H30</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On m’avait donné rendez-vous au puits à minuit. </a:t>
                      </a:r>
                      <a:endPar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Mais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il n’y avait personne.</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02H30-03H00</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03H00-03H30</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03H30-04H00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04H00-04H30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04H30-05H00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05H00-05H30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05H30-06H00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06H00-06H30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06H30-07H00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envie de parler</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Je dormais.</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07H00-07H30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me lève.</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07H30-08H00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Anton nous a appris la mort de Juste.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08H00-08H30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Laissez moi tranquille...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5260">
                <a:tc gridSpan="2">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08H30-09H00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marL="0" marR="0" indent="0" algn="r" defTabSz="914400" rtl="0" eaLnBrk="1" fontAlgn="auto" latinLnBrk="0" hangingPunct="1">
                        <a:lnSpc>
                          <a:spcPct val="115000"/>
                        </a:lnSpc>
                        <a:spcBef>
                          <a:spcPts val="0"/>
                        </a:spcBef>
                        <a:spcAft>
                          <a:spcPts val="0"/>
                        </a:spcAft>
                        <a:buClrTx/>
                        <a:buSzTx/>
                        <a:buFontTx/>
                        <a:buNone/>
                        <a:tabLst/>
                        <a:defRPr/>
                      </a:pPr>
                      <a:endPar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pensais aux évenements de ces dernières heures.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67082">
                <a:tc>
                  <a:txBody>
                    <a:bodyPr/>
                    <a:lstStyle/>
                    <a:p>
                      <a:r>
                        <a:rPr lang="fr-FR" sz="2000" dirty="0" smtClean="0">
                          <a:solidFill>
                            <a:srgbClr val="92D050"/>
                          </a:solidFill>
                          <a:latin typeface="Freestyle Script" pitchFamily="66" charset="0"/>
                        </a:rPr>
                        <a:t>Donner/Soudoyer/Tabasser</a:t>
                      </a:r>
                      <a:endParaRPr lang="fr-FR" sz="2000" dirty="0">
                        <a:solidFill>
                          <a:srgbClr val="92D050"/>
                        </a:solidFill>
                        <a:latin typeface="Freestyle Script" pitchFamily="66" charset="0"/>
                      </a:endParaRPr>
                    </a:p>
                  </a:txBody>
                  <a:tcPr marL="68580" marR="68580" marT="0" marB="0" anchor="b">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09H00-09H30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anita.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08712"/>
        </p:xfrm>
        <a:graphic>
          <a:graphicData uri="http://schemas.openxmlformats.org/drawingml/2006/table">
            <a:tbl>
              <a:tblPr/>
              <a:tblGrid>
                <a:gridCol w="4248472"/>
                <a:gridCol w="4680520"/>
              </a:tblGrid>
              <a:tr h="825829">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QUE FAITES</a:t>
                      </a:r>
                      <a:r>
                        <a:rPr lang="fr-FR" sz="2800" b="1" baseline="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a:t>
                      </a: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01108">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09H30-10H00</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Bob est venu me voir. On a parlé de Marie.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01108">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10H00-10H30</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cherche Sue.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97579">
                <a:tc>
                  <a:txBody>
                    <a:bodyPr/>
                    <a:lstStyle/>
                    <a:p>
                      <a:pPr algn="r">
                        <a:lnSpc>
                          <a:spcPct val="100000"/>
                        </a:lnSpc>
                        <a:spcAft>
                          <a:spcPts val="0"/>
                        </a:spcAft>
                      </a:pPr>
                      <a:r>
                        <a:rPr lang="fr-FR" sz="2000" b="1" dirty="0">
                          <a:solidFill>
                            <a:schemeClr val="accent2">
                              <a:lumMod val="60000"/>
                              <a:lumOff val="40000"/>
                            </a:schemeClr>
                          </a:solidFill>
                          <a:latin typeface="Freestyle Script" pitchFamily="66" charset="0"/>
                          <a:ea typeface="Calibri"/>
                          <a:cs typeface="Times New Roman"/>
                        </a:rPr>
                        <a:t>10H30-11H00</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rgbClr val="FFFFFF"/>
                          </a:solidFill>
                          <a:latin typeface="Freestyle Script" pitchFamily="66" charset="0"/>
                          <a:ea typeface="Calibri"/>
                          <a:cs typeface="Times New Roman"/>
                        </a:rPr>
                        <a:t>Pendant que Roy éloignait Chris, Maguy nous faisait part de ses soupçons... </a:t>
                      </a:r>
                      <a:r>
                        <a:rPr lang="fr-FR" sz="2000" b="0" dirty="0" smtClean="0">
                          <a:solidFill>
                            <a:srgbClr val="FFFFFF"/>
                          </a:solidFill>
                          <a:latin typeface="Freestyle Script" pitchFamily="66" charset="0"/>
                          <a:ea typeface="Calibri"/>
                          <a:cs typeface="Times New Roman"/>
                        </a:rPr>
                        <a:t>Elle </a:t>
                      </a:r>
                      <a:r>
                        <a:rPr lang="fr-FR" sz="2000" b="0" dirty="0">
                          <a:solidFill>
                            <a:srgbClr val="FFFFFF"/>
                          </a:solidFill>
                          <a:latin typeface="Freestyle Script" pitchFamily="66" charset="0"/>
                          <a:ea typeface="Calibri"/>
                          <a:cs typeface="Times New Roman"/>
                        </a:rPr>
                        <a:t>pense que c’est lui qui a tué Juste. </a:t>
                      </a:r>
                      <a:endParaRPr lang="fr-FR" sz="2000" b="0" dirty="0">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01108">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11H00-11H30</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a entendu des coups de feu du coté de la plage sud.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01108">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11H30-12H00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Laissez moi tranquille.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01108">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12H00-12H30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Laissez moi tranquille.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01108">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12H30-13H00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01108">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13H00-13H30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01108">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13H30-14H00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01108">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14H00-14H30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01108">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14H30-15H00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bronze.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01108">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15H00-15H30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bronze.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73116">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15H30-16H00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bronze.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24" name="Image 23" descr="carte4.jpg"/>
          <p:cNvPicPr preferRelativeResize="0">
            <a:picLocks/>
          </p:cNvPicPr>
          <p:nvPr/>
        </p:nvPicPr>
        <p:blipFill>
          <a:blip r:embed="rId3" cstate="print"/>
          <a:srcRect/>
          <a:stretch>
            <a:fillRect/>
          </a:stretch>
        </p:blipFill>
        <p:spPr>
          <a:xfrm>
            <a:off x="108000" y="359999"/>
            <a:ext cx="8964000" cy="5688000"/>
          </a:xfrm>
          <a:prstGeom prst="rect">
            <a:avLst/>
          </a:prstGeom>
        </p:spPr>
      </p:pic>
      <p:sp>
        <p:nvSpPr>
          <p:cNvPr id="7" name="ZoneTexte 6"/>
          <p:cNvSpPr txBox="1"/>
          <p:nvPr/>
        </p:nvSpPr>
        <p:spPr>
          <a:xfrm>
            <a:off x="179512" y="404664"/>
            <a:ext cx="2736304" cy="2677656"/>
          </a:xfrm>
          <a:prstGeom prst="rect">
            <a:avLst/>
          </a:prstGeom>
          <a:blipFill>
            <a:blip r:embed="rId4" cstate="print"/>
            <a:tile tx="0" ty="0" sx="100000" sy="100000" flip="none" algn="tl"/>
          </a:blipFill>
          <a:ln w="38100">
            <a:solidFill>
              <a:schemeClr val="tx1"/>
            </a:solidFill>
          </a:ln>
        </p:spPr>
        <p:txBody>
          <a:bodyPr wrap="square" rtlCol="0">
            <a:spAutoFit/>
          </a:bodyPr>
          <a:lstStyle/>
          <a:p>
            <a:pPr marL="457200" indent="-457200"/>
            <a:r>
              <a:rPr lang="fr-FR" sz="2400" dirty="0" smtClean="0">
                <a:solidFill>
                  <a:schemeClr val="bg1"/>
                </a:solidFill>
                <a:effectLst>
                  <a:outerShdw blurRad="38100" dist="38100" dir="2700000" algn="tl">
                    <a:srgbClr val="000000">
                      <a:alpha val="43137"/>
                    </a:srgbClr>
                  </a:outerShdw>
                </a:effectLst>
                <a:latin typeface="Freestyle Script" pitchFamily="66" charset="0"/>
              </a:rPr>
              <a:t>1 Embarcadère</a:t>
            </a:r>
          </a:p>
          <a:p>
            <a:pPr marL="457200" indent="-457200"/>
            <a:r>
              <a:rPr lang="fr-FR" sz="2400" dirty="0" smtClean="0">
                <a:solidFill>
                  <a:schemeClr val="bg1"/>
                </a:solidFill>
                <a:effectLst>
                  <a:outerShdw blurRad="38100" dist="38100" dir="2700000" algn="tl">
                    <a:srgbClr val="000000">
                      <a:alpha val="43137"/>
                    </a:srgbClr>
                  </a:outerShdw>
                </a:effectLst>
                <a:latin typeface="Freestyle Script" pitchFamily="66" charset="0"/>
              </a:rPr>
              <a:t>2 Devant chez Maguy</a:t>
            </a:r>
          </a:p>
          <a:p>
            <a:pPr marL="457200" indent="-457200"/>
            <a:r>
              <a:rPr lang="fr-FR" sz="2400" dirty="0" smtClean="0">
                <a:solidFill>
                  <a:schemeClr val="bg1"/>
                </a:solidFill>
                <a:effectLst>
                  <a:outerShdw blurRad="38100" dist="38100" dir="2700000" algn="tl">
                    <a:srgbClr val="000000">
                      <a:alpha val="43137"/>
                    </a:srgbClr>
                  </a:outerShdw>
                </a:effectLst>
                <a:latin typeface="Freestyle Script" pitchFamily="66" charset="0"/>
              </a:rPr>
              <a:t>3 Bassin</a:t>
            </a:r>
          </a:p>
          <a:p>
            <a:pPr marL="457200" indent="-457200"/>
            <a:r>
              <a:rPr lang="fr-FR" sz="2400" dirty="0" smtClean="0">
                <a:solidFill>
                  <a:schemeClr val="bg1"/>
                </a:solidFill>
                <a:effectLst>
                  <a:outerShdw blurRad="38100" dist="38100" dir="2700000" algn="tl">
                    <a:srgbClr val="000000">
                      <a:alpha val="43137"/>
                    </a:srgbClr>
                  </a:outerShdw>
                </a:effectLst>
                <a:latin typeface="Freestyle Script" pitchFamily="66" charset="0"/>
              </a:rPr>
              <a:t>4 Jardin</a:t>
            </a:r>
          </a:p>
          <a:p>
            <a:pPr marL="457200" indent="-457200"/>
            <a:r>
              <a:rPr lang="fr-FR" sz="2400" dirty="0" smtClean="0">
                <a:solidFill>
                  <a:schemeClr val="bg1"/>
                </a:solidFill>
                <a:effectLst>
                  <a:outerShdw blurRad="38100" dist="38100" dir="2700000" algn="tl">
                    <a:srgbClr val="000000">
                      <a:alpha val="43137"/>
                    </a:srgbClr>
                  </a:outerShdw>
                </a:effectLst>
                <a:latin typeface="Freestyle Script" pitchFamily="66" charset="0"/>
              </a:rPr>
              <a:t>5 Puits</a:t>
            </a:r>
          </a:p>
          <a:p>
            <a:pPr marL="457200" indent="-457200"/>
            <a:r>
              <a:rPr lang="fr-FR" sz="2400" dirty="0" smtClean="0">
                <a:solidFill>
                  <a:schemeClr val="bg1"/>
                </a:solidFill>
                <a:effectLst>
                  <a:outerShdw blurRad="38100" dist="38100" dir="2700000" algn="tl">
                    <a:srgbClr val="000000">
                      <a:alpha val="43137"/>
                    </a:srgbClr>
                  </a:outerShdw>
                </a:effectLst>
                <a:latin typeface="Freestyle Script" pitchFamily="66" charset="0"/>
              </a:rPr>
              <a:t>6 Dans le Puits</a:t>
            </a:r>
          </a:p>
          <a:p>
            <a:pPr marL="457200" indent="-457200"/>
            <a:r>
              <a:rPr lang="fr-FR" sz="2400" dirty="0" smtClean="0">
                <a:solidFill>
                  <a:srgbClr val="FFFF00"/>
                </a:solidFill>
                <a:effectLst>
                  <a:outerShdw blurRad="38100" dist="38100" dir="2700000" algn="tl">
                    <a:srgbClr val="000000">
                      <a:alpha val="43137"/>
                    </a:srgbClr>
                  </a:outerShdw>
                </a:effectLst>
                <a:latin typeface="Freestyle Script" pitchFamily="66" charset="0"/>
              </a:rPr>
              <a:t>--- trajet à double sens</a:t>
            </a:r>
          </a:p>
        </p:txBody>
      </p:sp>
      <p:sp>
        <p:nvSpPr>
          <p:cNvPr id="8" name="Ellipse 7"/>
          <p:cNvSpPr/>
          <p:nvPr/>
        </p:nvSpPr>
        <p:spPr>
          <a:xfrm>
            <a:off x="6732240" y="256490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1</a:t>
            </a:r>
            <a:endParaRPr lang="fr-FR" dirty="0">
              <a:solidFill>
                <a:schemeClr val="bg1"/>
              </a:solidFill>
              <a:effectLst>
                <a:outerShdw blurRad="38100" dist="38100" dir="2700000" algn="tl">
                  <a:srgbClr val="000000">
                    <a:alpha val="43137"/>
                  </a:srgbClr>
                </a:outerShdw>
              </a:effectLst>
            </a:endParaRPr>
          </a:p>
        </p:txBody>
      </p:sp>
      <p:sp>
        <p:nvSpPr>
          <p:cNvPr id="9" name="Ellipse 8"/>
          <p:cNvSpPr/>
          <p:nvPr/>
        </p:nvSpPr>
        <p:spPr>
          <a:xfrm>
            <a:off x="5580112" y="22768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3</a:t>
            </a:r>
            <a:endParaRPr lang="fr-FR" dirty="0">
              <a:solidFill>
                <a:schemeClr val="bg1"/>
              </a:solidFill>
              <a:effectLst>
                <a:outerShdw blurRad="38100" dist="38100" dir="2700000" algn="tl">
                  <a:srgbClr val="000000">
                    <a:alpha val="43137"/>
                  </a:srgbClr>
                </a:outerShdw>
              </a:effectLst>
            </a:endParaRPr>
          </a:p>
        </p:txBody>
      </p:sp>
      <p:sp>
        <p:nvSpPr>
          <p:cNvPr id="10" name="Ellipse 9"/>
          <p:cNvSpPr/>
          <p:nvPr/>
        </p:nvSpPr>
        <p:spPr>
          <a:xfrm>
            <a:off x="5652120" y="342900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4</a:t>
            </a:r>
            <a:endParaRPr lang="fr-FR" dirty="0">
              <a:solidFill>
                <a:schemeClr val="bg1"/>
              </a:solidFill>
              <a:effectLst>
                <a:outerShdw blurRad="38100" dist="38100" dir="2700000" algn="tl">
                  <a:srgbClr val="000000">
                    <a:alpha val="43137"/>
                  </a:srgbClr>
                </a:outerShdw>
              </a:effectLst>
            </a:endParaRPr>
          </a:p>
        </p:txBody>
      </p:sp>
      <p:sp>
        <p:nvSpPr>
          <p:cNvPr id="11" name="Ellipse 10"/>
          <p:cNvSpPr/>
          <p:nvPr/>
        </p:nvSpPr>
        <p:spPr>
          <a:xfrm>
            <a:off x="6300192" y="364502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2</a:t>
            </a:r>
            <a:endParaRPr lang="fr-FR" dirty="0">
              <a:solidFill>
                <a:schemeClr val="bg1"/>
              </a:solidFill>
              <a:effectLst>
                <a:outerShdw blurRad="38100" dist="38100" dir="2700000" algn="tl">
                  <a:srgbClr val="000000">
                    <a:alpha val="43137"/>
                  </a:srgbClr>
                </a:outerShdw>
              </a:effectLst>
            </a:endParaRPr>
          </a:p>
        </p:txBody>
      </p:sp>
      <p:cxnSp>
        <p:nvCxnSpPr>
          <p:cNvPr id="12" name="Connecteur droit avec flèche 11"/>
          <p:cNvCxnSpPr>
            <a:stCxn id="9" idx="6"/>
            <a:endCxn id="8" idx="2"/>
          </p:cNvCxnSpPr>
          <p:nvPr/>
        </p:nvCxnSpPr>
        <p:spPr>
          <a:xfrm>
            <a:off x="5868144" y="2420888"/>
            <a:ext cx="864096" cy="288032"/>
          </a:xfrm>
          <a:prstGeom prst="straightConnector1">
            <a:avLst/>
          </a:prstGeom>
          <a:ln w="19050">
            <a:solidFill>
              <a:srgbClr val="FFFF0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Connecteur droit avec flèche 14"/>
          <p:cNvCxnSpPr>
            <a:stCxn id="10" idx="5"/>
            <a:endCxn id="11" idx="2"/>
          </p:cNvCxnSpPr>
          <p:nvPr/>
        </p:nvCxnSpPr>
        <p:spPr>
          <a:xfrm>
            <a:off x="5897971" y="3674851"/>
            <a:ext cx="402221" cy="114189"/>
          </a:xfrm>
          <a:prstGeom prst="straightConnector1">
            <a:avLst/>
          </a:prstGeom>
          <a:ln w="19050">
            <a:solidFill>
              <a:srgbClr val="FFFF0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8" name="Ellipse 17"/>
          <p:cNvSpPr/>
          <p:nvPr/>
        </p:nvSpPr>
        <p:spPr>
          <a:xfrm>
            <a:off x="5652120" y="155679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6</a:t>
            </a:r>
            <a:endParaRPr lang="fr-FR" dirty="0">
              <a:solidFill>
                <a:schemeClr val="bg1"/>
              </a:solidFill>
              <a:effectLst>
                <a:outerShdw blurRad="38100" dist="38100" dir="2700000" algn="tl">
                  <a:srgbClr val="000000">
                    <a:alpha val="43137"/>
                  </a:srgbClr>
                </a:outerShdw>
              </a:effectLst>
            </a:endParaRPr>
          </a:p>
        </p:txBody>
      </p:sp>
      <p:sp>
        <p:nvSpPr>
          <p:cNvPr id="19" name="Ellipse 18"/>
          <p:cNvSpPr/>
          <p:nvPr/>
        </p:nvSpPr>
        <p:spPr>
          <a:xfrm>
            <a:off x="6156176" y="162880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5</a:t>
            </a:r>
            <a:endParaRPr lang="fr-FR" dirty="0">
              <a:solidFill>
                <a:schemeClr val="bg1"/>
              </a:solidFill>
              <a:effectLst>
                <a:outerShdw blurRad="38100" dist="38100" dir="2700000" algn="tl">
                  <a:srgbClr val="000000">
                    <a:alpha val="43137"/>
                  </a:srgbClr>
                </a:outerShdw>
              </a:effectLst>
            </a:endParaRPr>
          </a:p>
        </p:txBody>
      </p:sp>
      <p:cxnSp>
        <p:nvCxnSpPr>
          <p:cNvPr id="20" name="Connecteur droit avec flèche 19"/>
          <p:cNvCxnSpPr>
            <a:stCxn id="18" idx="6"/>
            <a:endCxn id="19" idx="2"/>
          </p:cNvCxnSpPr>
          <p:nvPr/>
        </p:nvCxnSpPr>
        <p:spPr>
          <a:xfrm>
            <a:off x="5940152" y="1700808"/>
            <a:ext cx="216024" cy="72008"/>
          </a:xfrm>
          <a:prstGeom prst="straightConnector1">
            <a:avLst/>
          </a:prstGeom>
          <a:ln w="19050">
            <a:solidFill>
              <a:srgbClr val="FFFF0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2" name="ZoneTexte 31"/>
          <p:cNvSpPr txBox="1"/>
          <p:nvPr/>
        </p:nvSpPr>
        <p:spPr>
          <a:xfrm>
            <a:off x="0" y="6165304"/>
            <a:ext cx="9144000" cy="584775"/>
          </a:xfrm>
          <a:prstGeom prst="rect">
            <a:avLst/>
          </a:prstGeom>
          <a:noFill/>
        </p:spPr>
        <p:txBody>
          <a:bodyPr wrap="square" rtlCol="0">
            <a:spAutoFit/>
          </a:bodyPr>
          <a:lstStyle/>
          <a:p>
            <a:pPr algn="ctr"/>
            <a:r>
              <a:rPr lang="fr-FR" sz="3200" dirty="0" smtClean="0">
                <a:solidFill>
                  <a:schemeClr val="bg1"/>
                </a:solidFill>
                <a:latin typeface="Freestyle Script" pitchFamily="66" charset="0"/>
              </a:rPr>
              <a:t>Les trajets de 5 mn </a:t>
            </a:r>
            <a:endParaRPr lang="fr-FR" sz="3200" dirty="0">
              <a:solidFill>
                <a:schemeClr val="bg1"/>
              </a:solidFill>
              <a:latin typeface="Freestyle Script" pitchFamily="66" charset="0"/>
            </a:endParaRPr>
          </a:p>
        </p:txBody>
      </p:sp>
      <p:sp>
        <p:nvSpPr>
          <p:cNvPr id="41" name="ZoneTexte 40"/>
          <p:cNvSpPr txBox="1"/>
          <p:nvPr/>
        </p:nvSpPr>
        <p:spPr>
          <a:xfrm>
            <a:off x="7380312" y="2492896"/>
            <a:ext cx="817788" cy="369332"/>
          </a:xfrm>
          <a:prstGeom prst="rect">
            <a:avLst/>
          </a:prstGeom>
          <a:solidFill>
            <a:schemeClr val="tx1"/>
          </a:solidFill>
        </p:spPr>
        <p:txBody>
          <a:bodyPr wrap="none" rtlCol="0">
            <a:spAutoFit/>
          </a:bodyPr>
          <a:lstStyle/>
          <a:p>
            <a:r>
              <a:rPr lang="fr-FR" dirty="0" smtClean="0">
                <a:solidFill>
                  <a:schemeClr val="bg1"/>
                </a:solidFill>
              </a:rPr>
              <a:t>Zone 1</a:t>
            </a:r>
            <a:endParaRPr lang="fr-FR" dirty="0">
              <a:solidFill>
                <a:schemeClr val="bg1"/>
              </a:solidFill>
            </a:endParaRPr>
          </a:p>
        </p:txBody>
      </p:sp>
      <p:sp>
        <p:nvSpPr>
          <p:cNvPr id="42" name="ZoneTexte 41"/>
          <p:cNvSpPr txBox="1"/>
          <p:nvPr/>
        </p:nvSpPr>
        <p:spPr>
          <a:xfrm>
            <a:off x="6588224" y="1268760"/>
            <a:ext cx="817788" cy="369332"/>
          </a:xfrm>
          <a:prstGeom prst="rect">
            <a:avLst/>
          </a:prstGeom>
          <a:solidFill>
            <a:schemeClr val="tx1"/>
          </a:solidFill>
        </p:spPr>
        <p:txBody>
          <a:bodyPr wrap="none" rtlCol="0">
            <a:spAutoFit/>
          </a:bodyPr>
          <a:lstStyle/>
          <a:p>
            <a:r>
              <a:rPr lang="fr-FR" dirty="0" smtClean="0">
                <a:solidFill>
                  <a:schemeClr val="bg1"/>
                </a:solidFill>
              </a:rPr>
              <a:t>Zone 3</a:t>
            </a:r>
            <a:endParaRPr lang="fr-FR" dirty="0">
              <a:solidFill>
                <a:schemeClr val="bg1"/>
              </a:solidFill>
            </a:endParaRPr>
          </a:p>
        </p:txBody>
      </p:sp>
      <p:sp>
        <p:nvSpPr>
          <p:cNvPr id="43" name="ZoneTexte 42"/>
          <p:cNvSpPr txBox="1"/>
          <p:nvPr/>
        </p:nvSpPr>
        <p:spPr>
          <a:xfrm>
            <a:off x="6372200" y="4005064"/>
            <a:ext cx="817788" cy="369332"/>
          </a:xfrm>
          <a:prstGeom prst="rect">
            <a:avLst/>
          </a:prstGeom>
          <a:solidFill>
            <a:schemeClr val="tx1"/>
          </a:solidFill>
        </p:spPr>
        <p:txBody>
          <a:bodyPr wrap="none" rtlCol="0">
            <a:spAutoFit/>
          </a:bodyPr>
          <a:lstStyle/>
          <a:p>
            <a:r>
              <a:rPr lang="fr-FR" dirty="0" smtClean="0">
                <a:solidFill>
                  <a:schemeClr val="bg1"/>
                </a:solidFill>
              </a:rPr>
              <a:t>Zone 2</a:t>
            </a:r>
            <a:endParaRPr lang="fr-FR" dirty="0">
              <a:solidFill>
                <a:schemeClr val="bg1"/>
              </a:solidFill>
            </a:endParaRPr>
          </a:p>
        </p:txBody>
      </p:sp>
      <p:sp>
        <p:nvSpPr>
          <p:cNvPr id="45" name="ZoneTexte 44"/>
          <p:cNvSpPr txBox="1"/>
          <p:nvPr/>
        </p:nvSpPr>
        <p:spPr>
          <a:xfrm>
            <a:off x="179512" y="4221088"/>
            <a:ext cx="2736304" cy="1754326"/>
          </a:xfrm>
          <a:prstGeom prst="rect">
            <a:avLst/>
          </a:prstGeom>
          <a:blipFill>
            <a:blip r:embed="rId4" cstate="print"/>
            <a:tile tx="0" ty="0" sx="100000" sy="100000" flip="none" algn="tl"/>
          </a:blipFill>
          <a:ln w="38100">
            <a:solidFill>
              <a:schemeClr val="tx1"/>
            </a:solidFill>
          </a:ln>
        </p:spPr>
        <p:txBody>
          <a:bodyPr wrap="square" rtlCol="0">
            <a:spAutoFit/>
          </a:bodyPr>
          <a:lstStyle/>
          <a:p>
            <a:r>
              <a:rPr lang="fr-FR" sz="2400" dirty="0" smtClean="0">
                <a:solidFill>
                  <a:schemeClr val="bg1"/>
                </a:solidFill>
                <a:latin typeface="Freestyle Script" pitchFamily="66" charset="0"/>
              </a:rPr>
              <a:t>Zone 1: </a:t>
            </a:r>
            <a:r>
              <a:rPr lang="fr-FR" dirty="0" smtClean="0">
                <a:solidFill>
                  <a:schemeClr val="bg1"/>
                </a:solidFill>
                <a:latin typeface="Freestyle Script" pitchFamily="66" charset="0"/>
              </a:rPr>
              <a:t>Embarcadère, Cabines, </a:t>
            </a:r>
          </a:p>
          <a:p>
            <a:r>
              <a:rPr lang="fr-FR" dirty="0" smtClean="0">
                <a:solidFill>
                  <a:schemeClr val="bg1"/>
                </a:solidFill>
                <a:latin typeface="Freestyle Script" pitchFamily="66" charset="0"/>
              </a:rPr>
              <a:t>Cale, Coursive, Salle des machines</a:t>
            </a:r>
          </a:p>
          <a:p>
            <a:r>
              <a:rPr lang="fr-FR" sz="2400" dirty="0" smtClean="0">
                <a:solidFill>
                  <a:schemeClr val="bg1"/>
                </a:solidFill>
                <a:latin typeface="Freestyle Script" pitchFamily="66" charset="0"/>
              </a:rPr>
              <a:t>Zone 2: </a:t>
            </a:r>
            <a:r>
              <a:rPr lang="fr-FR" dirty="0" smtClean="0">
                <a:solidFill>
                  <a:schemeClr val="bg1"/>
                </a:solidFill>
                <a:latin typeface="Freestyle Script" pitchFamily="66" charset="0"/>
              </a:rPr>
              <a:t>Devant chez Maguy, Chambres, </a:t>
            </a:r>
          </a:p>
          <a:p>
            <a:r>
              <a:rPr lang="fr-FR" dirty="0" smtClean="0">
                <a:solidFill>
                  <a:schemeClr val="bg1"/>
                </a:solidFill>
                <a:latin typeface="Freestyle Script" pitchFamily="66" charset="0"/>
              </a:rPr>
              <a:t>Salon, Bar-cuisine</a:t>
            </a:r>
          </a:p>
          <a:p>
            <a:r>
              <a:rPr lang="fr-FR" sz="2400" dirty="0" smtClean="0">
                <a:solidFill>
                  <a:schemeClr val="bg1"/>
                </a:solidFill>
                <a:latin typeface="Freestyle Script" pitchFamily="66" charset="0"/>
              </a:rPr>
              <a:t>Zone 3: </a:t>
            </a:r>
            <a:r>
              <a:rPr lang="fr-FR" dirty="0" smtClean="0">
                <a:solidFill>
                  <a:schemeClr val="bg1"/>
                </a:solidFill>
                <a:latin typeface="Freestyle Script" pitchFamily="66" charset="0"/>
              </a:rPr>
              <a:t>Devant chez Juste, Chez Juste</a:t>
            </a:r>
            <a:endParaRPr lang="fr-FR" dirty="0">
              <a:solidFill>
                <a:schemeClr val="bg1"/>
              </a:solidFill>
              <a:latin typeface="Freestyle Script" pitchFamily="66" charset="0"/>
            </a:endParaRPr>
          </a:p>
        </p:txBody>
      </p:sp>
      <p:sp>
        <p:nvSpPr>
          <p:cNvPr id="21" name="Ellipse 20">
            <a:hlinkClick r:id="rId5" action="ppaction://hlinksldjump"/>
          </p:cNvPr>
          <p:cNvSpPr/>
          <p:nvPr/>
        </p:nvSpPr>
        <p:spPr>
          <a:xfrm>
            <a:off x="0" y="-27384"/>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ZoneTexte 21"/>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LE TEMPS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anita.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08096"/>
        </p:xfrm>
        <a:graphic>
          <a:graphicData uri="http://schemas.openxmlformats.org/drawingml/2006/table">
            <a:tbl>
              <a:tblPr/>
              <a:tblGrid>
                <a:gridCol w="4320480"/>
                <a:gridCol w="4608512"/>
              </a:tblGrid>
              <a:tr h="864096">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QUE FAITES</a:t>
                      </a:r>
                      <a:r>
                        <a:rPr lang="fr-FR" sz="2800" b="1" baseline="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a:t>
                      </a: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16H00-16H30</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bronze.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16H30-17H00</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bronze.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17H00-17H30</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vais à la maison.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17H30-18H00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du bon temps.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18H00-18H30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du bon temps.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18H30-19H00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du bon temps.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19H00-19H30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19H30-20H00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appris la mort de Marie.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20H00-20H30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20H30-21H00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21H00-21H30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21H30-22H00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du bon temps.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22H00-22H30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22H30-23H00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anton.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08712"/>
        </p:xfrm>
        <a:graphic>
          <a:graphicData uri="http://schemas.openxmlformats.org/drawingml/2006/table">
            <a:tbl>
              <a:tblPr/>
              <a:tblGrid>
                <a:gridCol w="3384376"/>
                <a:gridCol w="1224136"/>
                <a:gridCol w="4320480"/>
              </a:tblGrid>
              <a:tr h="1080120">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marL="0" marR="0" indent="0" algn="r" defTabSz="914400" rtl="0" eaLnBrk="1" fontAlgn="auto" latinLnBrk="0" hangingPunct="1">
                        <a:lnSpc>
                          <a:spcPct val="115000"/>
                        </a:lnSpc>
                        <a:spcBef>
                          <a:spcPts val="0"/>
                        </a:spcBef>
                        <a:spcAft>
                          <a:spcPts val="0"/>
                        </a:spcAft>
                        <a:buClrTx/>
                        <a:buSzTx/>
                        <a:buFontTx/>
                        <a:buNone/>
                        <a:tabLst/>
                        <a:defRPr/>
                      </a:pPr>
                      <a:endPar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nSpc>
                          <a:spcPct val="115000"/>
                        </a:lnSpc>
                        <a:spcAft>
                          <a:spcPts val="0"/>
                        </a:spcAft>
                      </a:pP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162560">
                <a:tc>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31 de</a:t>
                      </a: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10H00-10H30</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me lève.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10H30-11h00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Rien de spécial.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11H00-11H30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Rien de spécial.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11H30-12H00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12H00-12H30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12H30-13H00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13H00-13H30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13H30-14H00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14H00-14H30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14H30-15H00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15H00-15H30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15H30-16H00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16H00-16H30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16H30-17H00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21312">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17H00-17H30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anton.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08712"/>
        </p:xfrm>
        <a:graphic>
          <a:graphicData uri="http://schemas.openxmlformats.org/drawingml/2006/table">
            <a:tbl>
              <a:tblPr/>
              <a:tblGrid>
                <a:gridCol w="3096344"/>
                <a:gridCol w="1440160"/>
                <a:gridCol w="4392488"/>
              </a:tblGrid>
              <a:tr h="634744">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15000"/>
                        </a:lnSpc>
                        <a:spcAft>
                          <a:spcPts val="0"/>
                        </a:spcAft>
                      </a:pP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17H30-18H00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18H00-18H30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18H30-19H00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19H00-19H30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19H30-20H00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prends l’air.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20H00-20H30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prends l’air.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20H30-21H00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prends l’air.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21H00-21H30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21H30-22H00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22H00-22H30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Quelle question </a:t>
                      </a:r>
                      <a:r>
                        <a:rPr lang="fr-FR" sz="2000" b="0" dirty="0" smtClean="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 Je </a:t>
                      </a: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suis chez moi.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22H30-23H00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dormais.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23H00-23H30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23H30-24H00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1</a:t>
                      </a:r>
                      <a:r>
                        <a:rPr lang="fr-FR" sz="2000" b="1" baseline="30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er</a:t>
                      </a: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24H00-24H30</a:t>
                      </a: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24h30-01H00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16168">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dirty="0" smtClean="0">
                          <a:solidFill>
                            <a:srgbClr val="92D050"/>
                          </a:solidFill>
                          <a:effectLst>
                            <a:outerShdw blurRad="38100" dist="38100" dir="2700000" algn="tl">
                              <a:srgbClr val="000000">
                                <a:alpha val="43137"/>
                              </a:srgbClr>
                            </a:outerShdw>
                          </a:effectLst>
                          <a:latin typeface="Freestyle Script" pitchFamily="66" charset="0"/>
                        </a:rPr>
                        <a:t>Donner/Soudoyer/Tabasser</a:t>
                      </a:r>
                    </a:p>
                  </a:txBody>
                  <a:tcPr marL="68580" marR="68580" marT="0" marB="0" anchor="b">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01H00-01h30</a:t>
                      </a: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anton.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3" cy="6408712"/>
        </p:xfrm>
        <a:graphic>
          <a:graphicData uri="http://schemas.openxmlformats.org/drawingml/2006/table">
            <a:tbl>
              <a:tblPr/>
              <a:tblGrid>
                <a:gridCol w="2448272"/>
                <a:gridCol w="1512168"/>
                <a:gridCol w="4968553"/>
              </a:tblGrid>
              <a:tr h="504056">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68580" marR="6858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15000"/>
                        </a:lnSpc>
                        <a:spcAft>
                          <a:spcPts val="0"/>
                        </a:spcAft>
                      </a:pP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01H30-02H00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J’étais dans ma cabine.</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02H00-02H30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b="0" dirty="0" smtClean="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prends l’air. </a:t>
                      </a:r>
                      <a:endParaRPr lang="fr-FR" sz="2000" b="0" dirty="0" smtClean="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02H30-03H00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chemeClr val="accent2">
                              <a:lumMod val="20000"/>
                              <a:lumOff val="80000"/>
                            </a:schemeClr>
                          </a:solidFill>
                          <a:effectLst>
                            <a:outerShdw blurRad="38100" dist="38100" dir="2700000" algn="tl">
                              <a:srgbClr val="000000">
                                <a:alpha val="43137"/>
                              </a:srgbClr>
                            </a:outerShdw>
                          </a:effectLst>
                          <a:latin typeface="Freestyle Script" pitchFamily="66" charset="0"/>
                          <a:ea typeface="Calibri"/>
                          <a:cs typeface="Times New Roman"/>
                        </a:rPr>
                        <a:t>CHAMBRE DE SUE</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03H00-03H30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b="0" dirty="0" smtClean="0">
                          <a:solidFill>
                            <a:schemeClr val="accent2">
                              <a:lumMod val="20000"/>
                              <a:lumOff val="80000"/>
                            </a:schemeClr>
                          </a:solidFill>
                          <a:effectLst>
                            <a:outerShdw blurRad="38100" dist="38100" dir="2700000" algn="tl">
                              <a:srgbClr val="000000">
                                <a:alpha val="43137"/>
                              </a:srgbClr>
                            </a:outerShdw>
                          </a:effectLst>
                          <a:latin typeface="Freestyle Script" pitchFamily="66" charset="0"/>
                          <a:ea typeface="Calibri"/>
                          <a:cs typeface="Times New Roman"/>
                        </a:rPr>
                        <a:t>CHAMBRE DE SUE</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03H30-04H00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b="0" dirty="0" smtClean="0">
                          <a:solidFill>
                            <a:schemeClr val="accent2">
                              <a:lumMod val="20000"/>
                              <a:lumOff val="80000"/>
                            </a:schemeClr>
                          </a:solidFill>
                          <a:effectLst>
                            <a:outerShdw blurRad="38100" dist="38100" dir="2700000" algn="tl">
                              <a:srgbClr val="000000">
                                <a:alpha val="43137"/>
                              </a:srgbClr>
                            </a:outerShdw>
                          </a:effectLst>
                          <a:latin typeface="Freestyle Script" pitchFamily="66" charset="0"/>
                          <a:ea typeface="Calibri"/>
                          <a:cs typeface="Times New Roman"/>
                        </a:rPr>
                        <a:t>CHAMBRE DE SUE</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04H00-04H30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prends l’air.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04H30-05H00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n’arrivais pas à dormir.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me promène.</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48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05H00-05H30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Il y a un caisson étanche dans le bassin... </a:t>
                      </a:r>
                      <a:endParaRPr lang="fr-FR" sz="2000" b="0" dirty="0" smtClean="0">
                        <a:solidFill>
                          <a:srgbClr val="FFFFFF"/>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15000"/>
                        </a:lnSpc>
                        <a:spcAft>
                          <a:spcPts val="0"/>
                        </a:spcAft>
                      </a:pPr>
                      <a:r>
                        <a:rPr lang="fr-FR" sz="2000" b="0" dirty="0" smtClean="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a:t>
                      </a: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me demande comment il est arrivé là...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05H30-06H00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me baladais.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06H00-06H30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n’arrivais pas à dormir.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06H30-07H00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00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07H00-07H30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J’étais dans ma cabine. J’ai entendu Chris appeler depuis l’embarcadère. </a:t>
                      </a:r>
                      <a:endParaRPr lang="fr-FR" sz="2000" b="0" dirty="0" smtClean="0">
                        <a:solidFill>
                          <a:srgbClr val="FFFFFF"/>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a:t>
                      </a: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suis sorti le plus vite possible.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07H30-08H00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bois un coup.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08H00-08H30</a:t>
                      </a: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ctr">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marL="0" marR="0" indent="0" algn="r" defTabSz="914400" rtl="0" eaLnBrk="1" fontAlgn="auto" latinLnBrk="0" hangingPunct="1">
                        <a:lnSpc>
                          <a:spcPct val="115000"/>
                        </a:lnSpc>
                        <a:spcBef>
                          <a:spcPts val="0"/>
                        </a:spcBef>
                        <a:spcAft>
                          <a:spcPts val="0"/>
                        </a:spcAft>
                        <a:buClrTx/>
                        <a:buSzTx/>
                        <a:buFontTx/>
                        <a:buNone/>
                        <a:tabLst/>
                        <a:defRPr/>
                      </a:pP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bois un coup.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87776">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dirty="0" smtClean="0">
                          <a:solidFill>
                            <a:srgbClr val="92D050"/>
                          </a:solidFill>
                          <a:effectLst>
                            <a:outerShdw blurRad="38100" dist="38100" dir="2700000" algn="tl">
                              <a:srgbClr val="000000">
                                <a:alpha val="43137"/>
                              </a:srgbClr>
                            </a:outerShdw>
                          </a:effectLst>
                          <a:latin typeface="Freestyle Script" pitchFamily="66" charset="0"/>
                        </a:rPr>
                        <a:t>Donner/Soudoyer/Tabasser</a:t>
                      </a:r>
                    </a:p>
                  </a:txBody>
                  <a:tcPr marL="68580" marR="68580" marT="0" marB="0" anchor="b">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08H30-09H00</a:t>
                      </a: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interrogatoireanton.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264704"/>
        </p:xfrm>
        <a:graphic>
          <a:graphicData uri="http://schemas.openxmlformats.org/drawingml/2006/table">
            <a:tbl>
              <a:tblPr/>
              <a:tblGrid>
                <a:gridCol w="3816424"/>
                <a:gridCol w="5112568"/>
              </a:tblGrid>
              <a:tr h="1080120">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58899" marR="58899"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58899" marR="5889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09H00-09H30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8899" marR="5889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8899" marR="5889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09H30-10H00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8899" marR="5889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8899" marR="5889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10H00-10H30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8899" marR="5889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8899" marR="5889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48000">
                <a:tc>
                  <a:txBody>
                    <a:bodyPr/>
                    <a:lstStyle/>
                    <a:p>
                      <a:pPr algn="r">
                        <a:lnSpc>
                          <a:spcPct val="100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10H30-11H00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8899" marR="5889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Pendant que Roy éloignait Chris, Maguy nous faisait part de ses soupçons... </a:t>
                      </a:r>
                      <a:endPar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pense que c’est lui qui a tué Juste. </a:t>
                      </a:r>
                    </a:p>
                  </a:txBody>
                  <a:tcPr marL="58899" marR="5889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11H00-11H30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8899" marR="5889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a entendu des coups de feu du côté de la plage sud. </a:t>
                      </a:r>
                    </a:p>
                  </a:txBody>
                  <a:tcPr marL="58899" marR="5889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11H30-12H00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8899" marR="5889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8899" marR="5889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12H00-12H30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8899" marR="5889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58899" marR="5889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12H30-13H00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8899" marR="5889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y avait un caisson dans le bassin. Mais il a disparu.</a:t>
                      </a:r>
                    </a:p>
                  </a:txBody>
                  <a:tcPr marL="58899" marR="5889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13H00-13H30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8899" marR="5889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a:t>
                      </a:r>
                    </a:p>
                  </a:txBody>
                  <a:tcPr marL="58899" marR="5889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13H30-14H00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8899" marR="5889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58899" marR="5889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14H00-14H30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8899" marR="5889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58899" marR="5889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14H30-15H00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8899" marR="5889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58899" marR="5889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76584">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15H00-15H30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8899" marR="5889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8899" marR="5889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anton.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08712"/>
        </p:xfrm>
        <a:graphic>
          <a:graphicData uri="http://schemas.openxmlformats.org/drawingml/2006/table">
            <a:tbl>
              <a:tblPr/>
              <a:tblGrid>
                <a:gridCol w="4464496"/>
                <a:gridCol w="4464496"/>
              </a:tblGrid>
              <a:tr h="854576">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53009" marR="53009"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70933">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15H30-16H00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3009" marR="5300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70933">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16H00-16H30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70933">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16H30-17H00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70933">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17H00-17H30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vais à la maison. </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39090">
                <a:tc row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17H30-18H00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du bon temps.</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vMerge="1">
                  <a:txBody>
                    <a:bodyPr/>
                    <a:lstStyle/>
                    <a:p>
                      <a:endParaRPr lang="fr-FR"/>
                    </a:p>
                  </a:txBody>
                  <a:tcPr/>
                </a:tc>
                <a:tc rowSpan="2">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du bon temps.</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70933">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18H00-18H30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vMerge="1">
                  <a:txBody>
                    <a:bodyPr/>
                    <a:lstStyle/>
                    <a:p>
                      <a:endParaRPr lang="fr-FR"/>
                    </a:p>
                  </a:txBody>
                  <a:tcPr/>
                </a:tc>
              </a:tr>
              <a:tr h="270933">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18H30-19H00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du bon temps.</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70933">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19H00-19H30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avec Anita. </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70933">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19H30-20H00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appris la mort de Marie.</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70933">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20H00-20H30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70933">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20H30-21H00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70933">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21H00-21H30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lève l’ancre à 23 heures, monsieur Lange. Soyez à l’heure. </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70933">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21H30-22H00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70933">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22H00-22H30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21456">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22H30-23H00</a:t>
                      </a: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lève l’ancre à 23 heures, monsieur Lange. Soyez à l’heure.</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bob.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08712"/>
        </p:xfrm>
        <a:graphic>
          <a:graphicData uri="http://schemas.openxmlformats.org/drawingml/2006/table">
            <a:tbl>
              <a:tblPr/>
              <a:tblGrid>
                <a:gridCol w="3240360"/>
                <a:gridCol w="1224136"/>
                <a:gridCol w="4464496"/>
              </a:tblGrid>
              <a:tr h="706752">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marL="0" marR="0" indent="0" algn="r" defTabSz="914400" rtl="0" eaLnBrk="1" fontAlgn="auto" latinLnBrk="0" hangingPunct="1">
                        <a:lnSpc>
                          <a:spcPct val="115000"/>
                        </a:lnSpc>
                        <a:spcBef>
                          <a:spcPts val="0"/>
                        </a:spcBef>
                        <a:spcAft>
                          <a:spcPts val="0"/>
                        </a:spcAft>
                        <a:buClrTx/>
                        <a:buSzTx/>
                        <a:buFontTx/>
                        <a:buNone/>
                        <a:tabLst/>
                        <a:defRPr/>
                      </a:pP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nSpc>
                          <a:spcPct val="115000"/>
                        </a:lnSpc>
                        <a:spcAft>
                          <a:spcPts val="0"/>
                        </a:spcAft>
                      </a:pP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162560">
                <a:tc>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31 de</a:t>
                      </a: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10H00-10H30</a:t>
                      </a: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Rien de spécial.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10H30-11h00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Quelle question </a:t>
                      </a:r>
                      <a:r>
                        <a:rPr lang="fr-FR" sz="2000" b="0" dirty="0" smtClean="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 Je </a:t>
                      </a: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suis chez moi.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11H00-11H30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vous attendais.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11H30-12H00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J’ai fait un tour de l’île.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12H00-12H30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12H30-13H00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13H00-13H30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pensais rencontrer Juste.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13H30-14H00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me promène.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14H00-14H30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me promène.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14H30-15H00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vais à la maison.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15H00-15H30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cherchais des indices sur la disparition de Marie.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15H30-16H00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chemeClr val="accent2">
                              <a:lumMod val="20000"/>
                              <a:lumOff val="80000"/>
                            </a:schemeClr>
                          </a:solidFill>
                          <a:effectLst>
                            <a:outerShdw blurRad="38100" dist="38100" dir="2700000" algn="tl">
                              <a:srgbClr val="000000">
                                <a:alpha val="43137"/>
                              </a:srgbClr>
                            </a:outerShdw>
                          </a:effectLst>
                          <a:latin typeface="Freestyle Script" pitchFamily="66" charset="0"/>
                          <a:ea typeface="Calibri"/>
                          <a:cs typeface="Times New Roman"/>
                        </a:rPr>
                        <a:t>CHAMBRE DE MAGUY</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16H00-16H30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vais à la maison.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16H30-17H00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cherchais des indices sur la disparition de Marie.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17H00-17H30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bois un coup.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4416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17H30-18H00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bois un coup.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bob.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08712"/>
        </p:xfrm>
        <a:graphic>
          <a:graphicData uri="http://schemas.openxmlformats.org/drawingml/2006/table">
            <a:tbl>
              <a:tblPr/>
              <a:tblGrid>
                <a:gridCol w="2268252"/>
                <a:gridCol w="900100"/>
                <a:gridCol w="1368152"/>
                <a:gridCol w="4392488"/>
              </a:tblGrid>
              <a:tr h="922776">
                <a:tc gridSpan="4">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hMerge="1">
                  <a:txBody>
                    <a:bodyPr/>
                    <a:lstStyle/>
                    <a:p>
                      <a:pPr algn="l">
                        <a:lnSpc>
                          <a:spcPct val="115000"/>
                        </a:lnSpc>
                        <a:spcAft>
                          <a:spcPts val="0"/>
                        </a:spcAft>
                      </a:pP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0">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18H00-18H30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CHAMBRE D ANITA</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18H30-19H00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b="0" dirty="0" smtClean="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CHAMBRE D ANITA</a:t>
                      </a:r>
                      <a:endParaRPr lang="fr-FR" sz="2000" b="0" dirty="0" smtClean="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19H00-19H30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cherchais des indices sur la disparition de Marie.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19H30-20H00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Quelle question ?Je suis chez moi.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20H00-20H30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pensais rencontrer Juste.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20H30-21H00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prends l’air.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21H00-21H30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21H30-22H00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22H00-22H30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Rien de spécial.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22H30-23H00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Rien de spécial.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23H00-23H30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23H30-24H00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1</a:t>
                      </a:r>
                      <a:r>
                        <a:rPr lang="fr-FR" sz="2000" b="1" baseline="30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er</a:t>
                      </a: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24H00-24H30</a:t>
                      </a: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vais à la maison.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24h30-01H00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J’avais rencard avec Anita. Elle m’a posée un lapin.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78656">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dirty="0" smtClean="0">
                          <a:solidFill>
                            <a:srgbClr val="92D050"/>
                          </a:solidFill>
                          <a:effectLst>
                            <a:outerShdw blurRad="38100" dist="38100" dir="2700000" algn="tl">
                              <a:srgbClr val="000000">
                                <a:alpha val="43137"/>
                              </a:srgbClr>
                            </a:outerShdw>
                          </a:effectLst>
                          <a:latin typeface="Freestyle Script" pitchFamily="66" charset="0"/>
                        </a:rPr>
                        <a:t>Donner/Soudoyer/Tabasser</a:t>
                      </a:r>
                    </a:p>
                  </a:txBody>
                  <a:tcPr marL="68580" marR="68580" marT="0" marB="0" anchor="b">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gridSpan="2">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01H00-01h30</a:t>
                      </a: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vous attendais.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bob.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08712"/>
        </p:xfrm>
        <a:graphic>
          <a:graphicData uri="http://schemas.openxmlformats.org/drawingml/2006/table">
            <a:tbl>
              <a:tblPr/>
              <a:tblGrid>
                <a:gridCol w="2664296"/>
                <a:gridCol w="1872208"/>
                <a:gridCol w="4392488"/>
              </a:tblGrid>
              <a:tr h="690750">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15000"/>
                        </a:lnSpc>
                        <a:spcAft>
                          <a:spcPts val="0"/>
                        </a:spcAft>
                      </a:pPr>
                      <a:endParaRPr lang="fr-FR" sz="2000" b="0" dirty="0">
                        <a:solidFill>
                          <a:schemeClr val="accent3"/>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01H30-02H00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02H00-02H30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02H30-03H00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03H00-03H30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03H30-04H00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04H00-04H30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04H30-05H00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05H00-05H30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05H30-06H00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pensais aux évenements de ces dernières heures.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00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06H00-06H30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Il y a un caisson étanche dans le bassin... </a:t>
                      </a:r>
                      <a:endParaRPr lang="fr-FR" sz="2000" b="0" dirty="0" smtClean="0">
                        <a:solidFill>
                          <a:srgbClr val="FFFFFF"/>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a:t>
                      </a: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me demande comment il est arrivé là...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06H30-07H00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Rien de spécial.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07H00-07H30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07H30-08H00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On vient de sortir de l’eau le cadavre de Juste.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08H00-08H30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Rien de spécial.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51602">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dirty="0" smtClean="0">
                          <a:solidFill>
                            <a:srgbClr val="92D050"/>
                          </a:solidFill>
                          <a:effectLst>
                            <a:outerShdw blurRad="38100" dist="38100" dir="2700000" algn="tl">
                              <a:srgbClr val="000000">
                                <a:alpha val="43137"/>
                              </a:srgbClr>
                            </a:outerShdw>
                          </a:effectLst>
                          <a:latin typeface="Freestyle Script" pitchFamily="66" charset="0"/>
                        </a:rPr>
                        <a:t>Donner/Soudoyer/Tabasser</a:t>
                      </a:r>
                    </a:p>
                  </a:txBody>
                  <a:tcPr marL="68580" marR="68580" marT="0" marB="0" anchor="b">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08H30-09H00</a:t>
                      </a: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prends l’air.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bob.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08712"/>
        </p:xfrm>
        <a:graphic>
          <a:graphicData uri="http://schemas.openxmlformats.org/drawingml/2006/table">
            <a:tbl>
              <a:tblPr/>
              <a:tblGrid>
                <a:gridCol w="4536504"/>
                <a:gridCol w="4392488"/>
              </a:tblGrid>
              <a:tr h="1440160">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56795" marR="5679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gn="l">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56795" marR="5679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290286">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09H00-09H30</a:t>
                      </a:r>
                    </a:p>
                  </a:txBody>
                  <a:tcPr marL="56795" marR="5679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vais à la maison. </a:t>
                      </a:r>
                    </a:p>
                  </a:txBody>
                  <a:tcPr marL="56795" marR="5679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90286">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09H30-10H00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b="0" dirty="0">
                          <a:solidFill>
                            <a:schemeClr val="accent2">
                              <a:lumMod val="20000"/>
                              <a:lumOff val="80000"/>
                            </a:schemeClr>
                          </a:solidFill>
                          <a:effectLst>
                            <a:outerShdw blurRad="38100" dist="38100" dir="2700000" algn="tl">
                              <a:srgbClr val="000000">
                                <a:alpha val="43137"/>
                              </a:srgbClr>
                            </a:outerShdw>
                          </a:effectLst>
                          <a:latin typeface="Freestyle Script" pitchFamily="66" charset="0"/>
                          <a:ea typeface="Calibri"/>
                          <a:cs typeface="Times New Roman"/>
                        </a:rPr>
                        <a:t>CHAMBRE D’ ANITA</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90286">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10H00-10H30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cherchais des indices sur la disparition de Marie.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6659">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10H30-11H00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90286">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11H00-11H30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Vous n’avez pas entendu des coups de feu ?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90286">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11H30-12H00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90286">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12H00-12H30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y avait un caisson dans le bassin. Mais il a disparu.</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90286">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12H30-13H00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y avait un caisson dans le bassin. Mais il a disparu.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90286">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13H00-13H30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90286">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13H30-14H00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90286">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14H00-14H30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cherchais des indices sur la disparition de Marie.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90286">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14H30-15H00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cherchais des indices sur la disparition de Marie.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746173">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15H00-15H30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cherchais des indices sur la disparition de Marie.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 name="Image 34" descr="carte2.jpg"/>
          <p:cNvPicPr>
            <a:picLocks noChangeAspect="1"/>
          </p:cNvPicPr>
          <p:nvPr/>
        </p:nvPicPr>
        <p:blipFill>
          <a:blip r:embed="rId2" cstate="print"/>
          <a:stretch>
            <a:fillRect/>
          </a:stretch>
        </p:blipFill>
        <p:spPr>
          <a:xfrm>
            <a:off x="0" y="-27384"/>
            <a:ext cx="9144000" cy="6885383"/>
          </a:xfrm>
          <a:prstGeom prst="rect">
            <a:avLst/>
          </a:prstGeom>
        </p:spPr>
      </p:pic>
      <p:pic>
        <p:nvPicPr>
          <p:cNvPr id="37" name="Image 36" descr="carte4.jpg"/>
          <p:cNvPicPr preferRelativeResize="0">
            <a:picLocks/>
          </p:cNvPicPr>
          <p:nvPr/>
        </p:nvPicPr>
        <p:blipFill>
          <a:blip r:embed="rId3" cstate="print"/>
          <a:stretch>
            <a:fillRect/>
          </a:stretch>
        </p:blipFill>
        <p:spPr>
          <a:xfrm>
            <a:off x="108000" y="324000"/>
            <a:ext cx="8960676" cy="5739159"/>
          </a:xfrm>
          <a:prstGeom prst="rect">
            <a:avLst/>
          </a:prstGeom>
        </p:spPr>
      </p:pic>
      <p:sp>
        <p:nvSpPr>
          <p:cNvPr id="12" name="ZoneTexte 11"/>
          <p:cNvSpPr txBox="1"/>
          <p:nvPr/>
        </p:nvSpPr>
        <p:spPr>
          <a:xfrm>
            <a:off x="0" y="6165304"/>
            <a:ext cx="9144000" cy="584775"/>
          </a:xfrm>
          <a:prstGeom prst="rect">
            <a:avLst/>
          </a:prstGeom>
          <a:noFill/>
        </p:spPr>
        <p:txBody>
          <a:bodyPr wrap="square" rtlCol="0">
            <a:spAutoFit/>
          </a:bodyPr>
          <a:lstStyle/>
          <a:p>
            <a:pPr algn="ctr"/>
            <a:r>
              <a:rPr lang="fr-FR" sz="3200" dirty="0" smtClean="0">
                <a:solidFill>
                  <a:schemeClr val="bg1"/>
                </a:solidFill>
                <a:latin typeface="Freestyle Script" pitchFamily="66" charset="0"/>
              </a:rPr>
              <a:t>Les trajets de 10 mn </a:t>
            </a:r>
            <a:endParaRPr lang="fr-FR" sz="3200" dirty="0">
              <a:solidFill>
                <a:schemeClr val="bg1"/>
              </a:solidFill>
              <a:latin typeface="Freestyle Script" pitchFamily="66" charset="0"/>
            </a:endParaRPr>
          </a:p>
        </p:txBody>
      </p:sp>
      <p:sp>
        <p:nvSpPr>
          <p:cNvPr id="36" name="Ellipse 35"/>
          <p:cNvSpPr/>
          <p:nvPr/>
        </p:nvSpPr>
        <p:spPr>
          <a:xfrm>
            <a:off x="6372200" y="54868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8</a:t>
            </a:r>
            <a:endParaRPr lang="fr-FR" dirty="0">
              <a:solidFill>
                <a:schemeClr val="bg1"/>
              </a:solidFill>
              <a:effectLst>
                <a:outerShdw blurRad="38100" dist="38100" dir="2700000" algn="tl">
                  <a:srgbClr val="000000">
                    <a:alpha val="43137"/>
                  </a:srgbClr>
                </a:outerShdw>
              </a:effectLst>
            </a:endParaRPr>
          </a:p>
        </p:txBody>
      </p:sp>
      <p:sp>
        <p:nvSpPr>
          <p:cNvPr id="38" name="Ellipse 37"/>
          <p:cNvSpPr/>
          <p:nvPr/>
        </p:nvSpPr>
        <p:spPr>
          <a:xfrm>
            <a:off x="6732240" y="134076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7</a:t>
            </a:r>
            <a:endParaRPr lang="fr-FR" dirty="0">
              <a:solidFill>
                <a:schemeClr val="bg1"/>
              </a:solidFill>
              <a:effectLst>
                <a:outerShdw blurRad="38100" dist="38100" dir="2700000" algn="tl">
                  <a:srgbClr val="000000">
                    <a:alpha val="43137"/>
                  </a:srgbClr>
                </a:outerShdw>
              </a:effectLst>
            </a:endParaRPr>
          </a:p>
        </p:txBody>
      </p:sp>
      <p:sp>
        <p:nvSpPr>
          <p:cNvPr id="39" name="Ellipse 38"/>
          <p:cNvSpPr/>
          <p:nvPr/>
        </p:nvSpPr>
        <p:spPr>
          <a:xfrm>
            <a:off x="6084168" y="141277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6</a:t>
            </a:r>
            <a:endParaRPr lang="fr-FR" dirty="0">
              <a:solidFill>
                <a:schemeClr val="bg1"/>
              </a:solidFill>
              <a:effectLst>
                <a:outerShdw blurRad="38100" dist="38100" dir="2700000" algn="tl">
                  <a:srgbClr val="000000">
                    <a:alpha val="43137"/>
                  </a:srgbClr>
                </a:outerShdw>
              </a:effectLst>
            </a:endParaRPr>
          </a:p>
        </p:txBody>
      </p:sp>
      <p:sp>
        <p:nvSpPr>
          <p:cNvPr id="41" name="Ellipse 40"/>
          <p:cNvSpPr/>
          <p:nvPr/>
        </p:nvSpPr>
        <p:spPr>
          <a:xfrm>
            <a:off x="5580112" y="22768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5</a:t>
            </a:r>
            <a:endParaRPr lang="fr-FR" dirty="0">
              <a:solidFill>
                <a:schemeClr val="bg1"/>
              </a:solidFill>
              <a:effectLst>
                <a:outerShdw blurRad="38100" dist="38100" dir="2700000" algn="tl">
                  <a:srgbClr val="000000">
                    <a:alpha val="43137"/>
                  </a:srgbClr>
                </a:outerShdw>
              </a:effectLst>
            </a:endParaRPr>
          </a:p>
        </p:txBody>
      </p:sp>
      <p:sp>
        <p:nvSpPr>
          <p:cNvPr id="42" name="Ellipse 41"/>
          <p:cNvSpPr/>
          <p:nvPr/>
        </p:nvSpPr>
        <p:spPr>
          <a:xfrm>
            <a:off x="5652120" y="342900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4</a:t>
            </a:r>
            <a:endParaRPr lang="fr-FR" dirty="0">
              <a:solidFill>
                <a:schemeClr val="bg1"/>
              </a:solidFill>
              <a:effectLst>
                <a:outerShdw blurRad="38100" dist="38100" dir="2700000" algn="tl">
                  <a:srgbClr val="000000">
                    <a:alpha val="43137"/>
                  </a:srgbClr>
                </a:outerShdw>
              </a:effectLst>
            </a:endParaRPr>
          </a:p>
        </p:txBody>
      </p:sp>
      <p:sp>
        <p:nvSpPr>
          <p:cNvPr id="43" name="Ellipse 42"/>
          <p:cNvSpPr/>
          <p:nvPr/>
        </p:nvSpPr>
        <p:spPr>
          <a:xfrm>
            <a:off x="5724128" y="443711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3</a:t>
            </a:r>
            <a:endParaRPr lang="fr-FR" dirty="0">
              <a:solidFill>
                <a:schemeClr val="bg1"/>
              </a:solidFill>
              <a:effectLst>
                <a:outerShdw blurRad="38100" dist="38100" dir="2700000" algn="tl">
                  <a:srgbClr val="000000">
                    <a:alpha val="43137"/>
                  </a:srgbClr>
                </a:outerShdw>
              </a:effectLst>
            </a:endParaRPr>
          </a:p>
        </p:txBody>
      </p:sp>
      <p:sp>
        <p:nvSpPr>
          <p:cNvPr id="44" name="Ellipse 43"/>
          <p:cNvSpPr/>
          <p:nvPr/>
        </p:nvSpPr>
        <p:spPr>
          <a:xfrm>
            <a:off x="6444208" y="350100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2</a:t>
            </a:r>
            <a:endParaRPr lang="fr-FR" dirty="0">
              <a:solidFill>
                <a:schemeClr val="bg1"/>
              </a:solidFill>
              <a:effectLst>
                <a:outerShdw blurRad="38100" dist="38100" dir="2700000" algn="tl">
                  <a:srgbClr val="000000">
                    <a:alpha val="43137"/>
                  </a:srgbClr>
                </a:outerShdw>
              </a:effectLst>
            </a:endParaRPr>
          </a:p>
        </p:txBody>
      </p:sp>
      <p:sp>
        <p:nvSpPr>
          <p:cNvPr id="45" name="Ellipse 44"/>
          <p:cNvSpPr/>
          <p:nvPr/>
        </p:nvSpPr>
        <p:spPr>
          <a:xfrm>
            <a:off x="7164288" y="249289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1</a:t>
            </a:r>
            <a:endParaRPr lang="fr-FR" dirty="0">
              <a:solidFill>
                <a:schemeClr val="bg1"/>
              </a:solidFill>
              <a:effectLst>
                <a:outerShdw blurRad="38100" dist="38100" dir="2700000" algn="tl">
                  <a:srgbClr val="000000">
                    <a:alpha val="43137"/>
                  </a:srgbClr>
                </a:outerShdw>
              </a:effectLst>
            </a:endParaRPr>
          </a:p>
        </p:txBody>
      </p:sp>
      <p:cxnSp>
        <p:nvCxnSpPr>
          <p:cNvPr id="228" name="Connecteur droit avec flèche 227"/>
          <p:cNvCxnSpPr>
            <a:stCxn id="41" idx="7"/>
            <a:endCxn id="38" idx="3"/>
          </p:cNvCxnSpPr>
          <p:nvPr/>
        </p:nvCxnSpPr>
        <p:spPr>
          <a:xfrm flipV="1">
            <a:off x="5825963" y="1586619"/>
            <a:ext cx="948458" cy="732434"/>
          </a:xfrm>
          <a:prstGeom prst="straightConnector1">
            <a:avLst/>
          </a:prstGeom>
          <a:ln w="19050">
            <a:solidFill>
              <a:srgbClr val="FFFF0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1" name="Connecteur droit avec flèche 230"/>
          <p:cNvCxnSpPr>
            <a:stCxn id="39" idx="3"/>
            <a:endCxn id="41" idx="0"/>
          </p:cNvCxnSpPr>
          <p:nvPr/>
        </p:nvCxnSpPr>
        <p:spPr>
          <a:xfrm flipH="1">
            <a:off x="5724128" y="1658627"/>
            <a:ext cx="402221" cy="618245"/>
          </a:xfrm>
          <a:prstGeom prst="straightConnector1">
            <a:avLst/>
          </a:prstGeom>
          <a:ln w="19050">
            <a:solidFill>
              <a:srgbClr val="FFFF0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4" name="Connecteur droit avec flèche 233"/>
          <p:cNvCxnSpPr>
            <a:stCxn id="42" idx="7"/>
            <a:endCxn id="45" idx="2"/>
          </p:cNvCxnSpPr>
          <p:nvPr/>
        </p:nvCxnSpPr>
        <p:spPr>
          <a:xfrm flipV="1">
            <a:off x="5897971" y="2636912"/>
            <a:ext cx="1266317" cy="834269"/>
          </a:xfrm>
          <a:prstGeom prst="straightConnector1">
            <a:avLst/>
          </a:prstGeom>
          <a:ln w="19050">
            <a:solidFill>
              <a:srgbClr val="FFFF0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7" name="Connecteur droit avec flèche 236"/>
          <p:cNvCxnSpPr>
            <a:stCxn id="44" idx="7"/>
            <a:endCxn id="45" idx="3"/>
          </p:cNvCxnSpPr>
          <p:nvPr/>
        </p:nvCxnSpPr>
        <p:spPr>
          <a:xfrm flipV="1">
            <a:off x="6690059" y="2738747"/>
            <a:ext cx="516410" cy="804442"/>
          </a:xfrm>
          <a:prstGeom prst="straightConnector1">
            <a:avLst/>
          </a:prstGeom>
          <a:ln w="19050">
            <a:solidFill>
              <a:srgbClr val="FFFF0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0" name="Connecteur droit avec flèche 239"/>
          <p:cNvCxnSpPr>
            <a:stCxn id="45" idx="1"/>
            <a:endCxn id="38" idx="5"/>
          </p:cNvCxnSpPr>
          <p:nvPr/>
        </p:nvCxnSpPr>
        <p:spPr>
          <a:xfrm flipH="1" flipV="1">
            <a:off x="6978091" y="1586619"/>
            <a:ext cx="228378" cy="948458"/>
          </a:xfrm>
          <a:prstGeom prst="straightConnector1">
            <a:avLst/>
          </a:prstGeom>
          <a:ln w="19050">
            <a:solidFill>
              <a:srgbClr val="FFFF0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3" name="Connecteur droit avec flèche 242"/>
          <p:cNvCxnSpPr>
            <a:stCxn id="39" idx="5"/>
            <a:endCxn id="45" idx="1"/>
          </p:cNvCxnSpPr>
          <p:nvPr/>
        </p:nvCxnSpPr>
        <p:spPr>
          <a:xfrm>
            <a:off x="6330019" y="1658627"/>
            <a:ext cx="876450" cy="876450"/>
          </a:xfrm>
          <a:prstGeom prst="straightConnector1">
            <a:avLst/>
          </a:prstGeom>
          <a:ln w="19050">
            <a:solidFill>
              <a:srgbClr val="FFFF0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6" name="Connecteur droit avec flèche 245"/>
          <p:cNvCxnSpPr>
            <a:stCxn id="41" idx="4"/>
            <a:endCxn id="42" idx="0"/>
          </p:cNvCxnSpPr>
          <p:nvPr/>
        </p:nvCxnSpPr>
        <p:spPr>
          <a:xfrm>
            <a:off x="5724128" y="2564904"/>
            <a:ext cx="72008" cy="864096"/>
          </a:xfrm>
          <a:prstGeom prst="straightConnector1">
            <a:avLst/>
          </a:prstGeom>
          <a:ln w="19050">
            <a:solidFill>
              <a:srgbClr val="FFFF0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0" name="Connecteur droit avec flèche 249"/>
          <p:cNvCxnSpPr>
            <a:stCxn id="41" idx="5"/>
            <a:endCxn id="44" idx="1"/>
          </p:cNvCxnSpPr>
          <p:nvPr/>
        </p:nvCxnSpPr>
        <p:spPr>
          <a:xfrm>
            <a:off x="5825963" y="2522723"/>
            <a:ext cx="660426" cy="1020466"/>
          </a:xfrm>
          <a:prstGeom prst="straightConnector1">
            <a:avLst/>
          </a:prstGeom>
          <a:ln w="19050">
            <a:solidFill>
              <a:srgbClr val="FFFF0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3" name="Connecteur droit avec flèche 252"/>
          <p:cNvCxnSpPr>
            <a:stCxn id="39" idx="0"/>
            <a:endCxn id="36" idx="3"/>
          </p:cNvCxnSpPr>
          <p:nvPr/>
        </p:nvCxnSpPr>
        <p:spPr>
          <a:xfrm flipV="1">
            <a:off x="6228184" y="794531"/>
            <a:ext cx="186197" cy="618245"/>
          </a:xfrm>
          <a:prstGeom prst="straightConnector1">
            <a:avLst/>
          </a:prstGeom>
          <a:ln w="19050">
            <a:solidFill>
              <a:srgbClr val="FF0D0D"/>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260" name="Connecteur droit avec flèche 259"/>
          <p:cNvCxnSpPr>
            <a:stCxn id="36" idx="5"/>
            <a:endCxn id="38" idx="0"/>
          </p:cNvCxnSpPr>
          <p:nvPr/>
        </p:nvCxnSpPr>
        <p:spPr>
          <a:xfrm>
            <a:off x="6618051" y="794531"/>
            <a:ext cx="258205" cy="546237"/>
          </a:xfrm>
          <a:prstGeom prst="straightConnector1">
            <a:avLst/>
          </a:prstGeom>
          <a:ln w="19050">
            <a:solidFill>
              <a:srgbClr val="FFFF0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3" name="Connecteur droit avec flèche 262"/>
          <p:cNvCxnSpPr>
            <a:stCxn id="39" idx="6"/>
            <a:endCxn id="38" idx="2"/>
          </p:cNvCxnSpPr>
          <p:nvPr/>
        </p:nvCxnSpPr>
        <p:spPr>
          <a:xfrm flipV="1">
            <a:off x="6372200" y="1484784"/>
            <a:ext cx="360040" cy="72008"/>
          </a:xfrm>
          <a:prstGeom prst="straightConnector1">
            <a:avLst/>
          </a:prstGeom>
          <a:ln w="19050">
            <a:solidFill>
              <a:srgbClr val="FFFF0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7" name="Connecteur droit avec flèche 266"/>
          <p:cNvCxnSpPr>
            <a:stCxn id="42" idx="4"/>
            <a:endCxn id="43" idx="0"/>
          </p:cNvCxnSpPr>
          <p:nvPr/>
        </p:nvCxnSpPr>
        <p:spPr>
          <a:xfrm>
            <a:off x="5796136" y="3717032"/>
            <a:ext cx="72008" cy="720080"/>
          </a:xfrm>
          <a:prstGeom prst="straightConnector1">
            <a:avLst/>
          </a:prstGeom>
          <a:ln w="19050">
            <a:solidFill>
              <a:srgbClr val="FFFF0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0" name="Connecteur droit avec flèche 269"/>
          <p:cNvCxnSpPr>
            <a:stCxn id="44" idx="3"/>
            <a:endCxn id="43" idx="7"/>
          </p:cNvCxnSpPr>
          <p:nvPr/>
        </p:nvCxnSpPr>
        <p:spPr>
          <a:xfrm flipH="1">
            <a:off x="5969979" y="3746859"/>
            <a:ext cx="516410" cy="732434"/>
          </a:xfrm>
          <a:prstGeom prst="straightConnector1">
            <a:avLst/>
          </a:prstGeom>
          <a:ln w="19050">
            <a:solidFill>
              <a:srgbClr val="FFFF00"/>
            </a:solidFill>
            <a:headEnd type="none"/>
            <a:tailEnd type="none"/>
          </a:ln>
        </p:spPr>
        <p:style>
          <a:lnRef idx="1">
            <a:schemeClr val="accent1"/>
          </a:lnRef>
          <a:fillRef idx="0">
            <a:schemeClr val="accent1"/>
          </a:fillRef>
          <a:effectRef idx="0">
            <a:schemeClr val="accent1"/>
          </a:effectRef>
          <a:fontRef idx="minor">
            <a:schemeClr val="tx1"/>
          </a:fontRef>
        </p:style>
      </p:cxnSp>
      <p:graphicFrame>
        <p:nvGraphicFramePr>
          <p:cNvPr id="29" name="Tableau 28"/>
          <p:cNvGraphicFramePr>
            <a:graphicFrameLocks noGrp="1"/>
          </p:cNvGraphicFramePr>
          <p:nvPr/>
        </p:nvGraphicFramePr>
        <p:xfrm>
          <a:off x="179512" y="404664"/>
          <a:ext cx="2088232" cy="4176464"/>
        </p:xfrm>
        <a:graphic>
          <a:graphicData uri="http://schemas.openxmlformats.org/drawingml/2006/table">
            <a:tbl>
              <a:tblPr firstRow="1" bandRow="1">
                <a:tableStyleId>{5C22544A-7EE6-4342-B048-85BDC9FD1C3A}</a:tableStyleId>
              </a:tblPr>
              <a:tblGrid>
                <a:gridCol w="2088232"/>
              </a:tblGrid>
              <a:tr h="4176464">
                <a:tc>
                  <a:txBody>
                    <a:bodyPr/>
                    <a:lstStyle/>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1 Embarcadère</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2 Devant chez</a:t>
                      </a:r>
                      <a:r>
                        <a:rPr lang="fr-FR" sz="2400" b="0" baseline="0" dirty="0" smtClean="0">
                          <a:solidFill>
                            <a:schemeClr val="bg1"/>
                          </a:solidFill>
                          <a:effectLst>
                            <a:outerShdw blurRad="38100" dist="38100" dir="2700000" algn="tl">
                              <a:srgbClr val="000000">
                                <a:alpha val="43137"/>
                              </a:srgbClr>
                            </a:outerShdw>
                          </a:effectLst>
                          <a:latin typeface="Freestyle Script" pitchFamily="66" charset="0"/>
                        </a:rPr>
                        <a:t> </a:t>
                      </a:r>
                      <a:r>
                        <a:rPr lang="fr-FR" sz="2400" b="0" dirty="0" smtClean="0">
                          <a:solidFill>
                            <a:schemeClr val="bg1"/>
                          </a:solidFill>
                          <a:effectLst>
                            <a:outerShdw blurRad="38100" dist="38100" dir="2700000" algn="tl">
                              <a:srgbClr val="000000">
                                <a:alpha val="43137"/>
                              </a:srgbClr>
                            </a:outerShdw>
                          </a:effectLst>
                          <a:latin typeface="Freestyle Script" pitchFamily="66" charset="0"/>
                        </a:rPr>
                        <a:t>Maguy</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3 Plage Sud</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4 Jardin</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5 Bassin</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6 Puits</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7 Devant chez Juste</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8 Plage Nord</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9</a:t>
                      </a:r>
                      <a:r>
                        <a:rPr lang="fr-FR" sz="2400" b="0" baseline="0" dirty="0" smtClean="0">
                          <a:solidFill>
                            <a:schemeClr val="bg1"/>
                          </a:solidFill>
                          <a:effectLst>
                            <a:outerShdw blurRad="38100" dist="38100" dir="2700000" algn="tl">
                              <a:srgbClr val="000000">
                                <a:alpha val="43137"/>
                              </a:srgbClr>
                            </a:outerShdw>
                          </a:effectLst>
                          <a:latin typeface="Freestyle Script" pitchFamily="66" charset="0"/>
                        </a:rPr>
                        <a:t> </a:t>
                      </a:r>
                      <a:r>
                        <a:rPr lang="fr-FR" sz="2400" b="0" dirty="0" smtClean="0">
                          <a:solidFill>
                            <a:schemeClr val="bg1"/>
                          </a:solidFill>
                          <a:effectLst>
                            <a:outerShdw blurRad="38100" dist="38100" dir="2700000" algn="tl">
                              <a:srgbClr val="000000">
                                <a:alpha val="43137"/>
                              </a:srgbClr>
                            </a:outerShdw>
                          </a:effectLst>
                          <a:latin typeface="Freestyle Script" pitchFamily="66" charset="0"/>
                        </a:rPr>
                        <a:t>Bénitiers</a:t>
                      </a:r>
                    </a:p>
                    <a:p>
                      <a:pPr marL="457200" indent="-457200" algn="l"/>
                      <a:r>
                        <a:rPr lang="fr-FR" sz="2400" b="0" dirty="0" smtClean="0">
                          <a:solidFill>
                            <a:srgbClr val="FFFF00"/>
                          </a:solidFill>
                          <a:effectLst>
                            <a:outerShdw blurRad="38100" dist="38100" dir="2700000" algn="tl">
                              <a:srgbClr val="000000">
                                <a:alpha val="43137"/>
                              </a:srgbClr>
                            </a:outerShdw>
                          </a:effectLst>
                          <a:latin typeface="Freestyle Script" pitchFamily="66" charset="0"/>
                        </a:rPr>
                        <a:t>--- trajet à double sens</a:t>
                      </a:r>
                    </a:p>
                    <a:p>
                      <a:pPr marL="457200" indent="-457200" algn="l"/>
                      <a:r>
                        <a:rPr lang="fr-FR" sz="2400" b="0" dirty="0" smtClean="0">
                          <a:solidFill>
                            <a:srgbClr val="FF0000"/>
                          </a:solidFill>
                          <a:effectLst>
                            <a:outerShdw blurRad="38100" dist="38100" dir="2700000" algn="tl">
                              <a:srgbClr val="000000">
                                <a:alpha val="43137"/>
                              </a:srgbClr>
                            </a:outerShdw>
                          </a:effectLst>
                          <a:latin typeface="Freestyle Script" pitchFamily="66" charset="0"/>
                          <a:sym typeface="Wingdings" pitchFamily="2" charset="2"/>
                        </a:rPr>
                        <a:t>trajet à sens unique</a:t>
                      </a:r>
                      <a:endParaRPr lang="fr-FR" sz="2400" b="0" dirty="0" smtClean="0">
                        <a:solidFill>
                          <a:srgbClr val="FF0000"/>
                        </a:solidFill>
                        <a:effectLst>
                          <a:outerShdw blurRad="38100" dist="38100" dir="2700000" algn="tl">
                            <a:srgbClr val="000000">
                              <a:alpha val="43137"/>
                            </a:srgbClr>
                          </a:outerShdw>
                        </a:effectLst>
                        <a:latin typeface="Freestyle Script" pitchFamily="66" charset="0"/>
                      </a:endParaRP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blipFill>
                      <a:blip r:embed="rId4"/>
                      <a:tile tx="0" ty="0" sx="100000" sy="100000" flip="none" algn="tl"/>
                    </a:blipFill>
                  </a:tcPr>
                </a:tc>
              </a:tr>
            </a:tbl>
          </a:graphicData>
        </a:graphic>
      </p:graphicFrame>
      <p:sp>
        <p:nvSpPr>
          <p:cNvPr id="31" name="Ellipse 30"/>
          <p:cNvSpPr/>
          <p:nvPr/>
        </p:nvSpPr>
        <p:spPr>
          <a:xfrm>
            <a:off x="5652120" y="148478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9</a:t>
            </a:r>
            <a:endParaRPr lang="fr-FR" dirty="0">
              <a:solidFill>
                <a:schemeClr val="bg1"/>
              </a:solidFill>
              <a:effectLst>
                <a:outerShdw blurRad="38100" dist="38100" dir="2700000" algn="tl">
                  <a:srgbClr val="000000">
                    <a:alpha val="43137"/>
                  </a:srgbClr>
                </a:outerShdw>
              </a:effectLst>
            </a:endParaRPr>
          </a:p>
        </p:txBody>
      </p:sp>
      <p:cxnSp>
        <p:nvCxnSpPr>
          <p:cNvPr id="57" name="Connecteur droit avec flèche 56"/>
          <p:cNvCxnSpPr>
            <a:endCxn id="31" idx="6"/>
          </p:cNvCxnSpPr>
          <p:nvPr/>
        </p:nvCxnSpPr>
        <p:spPr>
          <a:xfrm flipH="1">
            <a:off x="5940152" y="1556792"/>
            <a:ext cx="186198" cy="72008"/>
          </a:xfrm>
          <a:prstGeom prst="straightConnector1">
            <a:avLst/>
          </a:prstGeom>
          <a:ln w="19050">
            <a:solidFill>
              <a:srgbClr val="FFFF0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3" name="Ellipse 32">
            <a:hlinkClick r:id="rId5" action="ppaction://hlinksldjump"/>
          </p:cNvPr>
          <p:cNvSpPr/>
          <p:nvPr/>
        </p:nvSpPr>
        <p:spPr>
          <a:xfrm>
            <a:off x="0" y="-27384"/>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 name="ZoneTexte 31"/>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LE TEMPS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bob.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24714"/>
        </p:xfrm>
        <a:graphic>
          <a:graphicData uri="http://schemas.openxmlformats.org/drawingml/2006/table">
            <a:tbl>
              <a:tblPr/>
              <a:tblGrid>
                <a:gridCol w="4464496"/>
                <a:gridCol w="4464496"/>
              </a:tblGrid>
              <a:tr h="706752">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49696" marR="49696"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9696" marR="49696"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254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15H30-16H00</a:t>
                      </a:r>
                    </a:p>
                  </a:txBody>
                  <a:tcPr marL="49696" marR="49696"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cherchais des indices sur la disparition de Marie. </a:t>
                      </a:r>
                    </a:p>
                  </a:txBody>
                  <a:tcPr marL="49696" marR="49696"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4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16H00-16H30</a:t>
                      </a:r>
                    </a:p>
                  </a:txBody>
                  <a:tcPr marL="49696" marR="4969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vais à la maison. </a:t>
                      </a:r>
                    </a:p>
                  </a:txBody>
                  <a:tcPr marL="49696" marR="4969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4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16H30-17H00</a:t>
                      </a:r>
                    </a:p>
                  </a:txBody>
                  <a:tcPr marL="49696" marR="4969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cherche Anita. </a:t>
                      </a:r>
                    </a:p>
                  </a:txBody>
                  <a:tcPr marL="49696" marR="4969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4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17H00-17H30</a:t>
                      </a:r>
                    </a:p>
                  </a:txBody>
                  <a:tcPr marL="49696" marR="4969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49696" marR="4969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4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17H30-18H00</a:t>
                      </a:r>
                    </a:p>
                  </a:txBody>
                  <a:tcPr marL="49696" marR="4969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49696" marR="4969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4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18H00-18H30</a:t>
                      </a:r>
                    </a:p>
                  </a:txBody>
                  <a:tcPr marL="49696" marR="4969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49696" marR="4969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4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18H30-19H00</a:t>
                      </a:r>
                    </a:p>
                  </a:txBody>
                  <a:tcPr marL="49696" marR="4969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49696" marR="4969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4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19H00-19H30</a:t>
                      </a:r>
                    </a:p>
                  </a:txBody>
                  <a:tcPr marL="49696" marR="4969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prends l’air. </a:t>
                      </a:r>
                    </a:p>
                  </a:txBody>
                  <a:tcPr marL="49696" marR="4969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4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19H30-20H00</a:t>
                      </a:r>
                    </a:p>
                  </a:txBody>
                  <a:tcPr marL="49696" marR="4969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Laissez moi tranquille. ..</a:t>
                      </a:r>
                    </a:p>
                  </a:txBody>
                  <a:tcPr marL="49696" marR="4969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4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20H00-20H30</a:t>
                      </a:r>
                    </a:p>
                  </a:txBody>
                  <a:tcPr marL="49696" marR="4969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enterré Marie.</a:t>
                      </a:r>
                    </a:p>
                  </a:txBody>
                  <a:tcPr marL="49696" marR="4969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4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20H30-21H00</a:t>
                      </a:r>
                    </a:p>
                  </a:txBody>
                  <a:tcPr marL="49696" marR="4969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Laissez moi tranquille. ..</a:t>
                      </a:r>
                    </a:p>
                  </a:txBody>
                  <a:tcPr marL="49696" marR="4969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81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21H00-21H30</a:t>
                      </a:r>
                    </a:p>
                  </a:txBody>
                  <a:tcPr marL="49696" marR="4969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lève l’ancre à 23 heures, monsieur Lange. Soyez à l’heure. </a:t>
                      </a:r>
                    </a:p>
                  </a:txBody>
                  <a:tcPr marL="49696" marR="4969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81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21H30-22H00</a:t>
                      </a:r>
                    </a:p>
                  </a:txBody>
                  <a:tcPr marL="49696" marR="4969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lève l’ancre à 23 heures, monsieur Lange. Soyez à l’heure. </a:t>
                      </a:r>
                    </a:p>
                  </a:txBody>
                  <a:tcPr marL="49696" marR="4969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4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22H00-22H30</a:t>
                      </a:r>
                    </a:p>
                  </a:txBody>
                  <a:tcPr marL="49696" marR="4969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Si vous aviez fait votre métier, Marie serait encore vivante. </a:t>
                      </a:r>
                    </a:p>
                  </a:txBody>
                  <a:tcPr marL="49696" marR="4969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749722">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22H30-23H00</a:t>
                      </a:r>
                    </a:p>
                  </a:txBody>
                  <a:tcPr marL="49696" marR="4969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Si vous aviez fait votre métier, Marie serait encore vivante. </a:t>
                      </a:r>
                    </a:p>
                  </a:txBody>
                  <a:tcPr marL="49696" marR="4969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bruc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3096344"/>
                <a:gridCol w="1368152"/>
                <a:gridCol w="4464496"/>
              </a:tblGrid>
              <a:tr h="576064">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marL="0" marR="0" indent="0" algn="r" defTabSz="914400" rtl="0" eaLnBrk="1" fontAlgn="auto" latinLnBrk="0" hangingPunct="1">
                        <a:lnSpc>
                          <a:spcPct val="115000"/>
                        </a:lnSpc>
                        <a:spcBef>
                          <a:spcPts val="0"/>
                        </a:spcBef>
                        <a:spcAft>
                          <a:spcPts val="0"/>
                        </a:spcAft>
                        <a:buClrTx/>
                        <a:buSzTx/>
                        <a:buFontTx/>
                        <a:buNone/>
                        <a:tabLst/>
                        <a:defRPr/>
                      </a:pP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0">
                <a:tc>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31 de</a:t>
                      </a: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10H00-10H30</a:t>
                      </a: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prends l’air.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10H30-11h00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prends l’air.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11H00-11H30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11H30-12H00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12H00-12H30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prends l’air.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12H30-13H00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6891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13H00-13H30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vais à la maison.</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13H30-14H00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14H00-14H30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prends l’air.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14H30-15H00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faisais une petite sieste.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15H00-15H30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faisais une petite sieste.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15H30-16H00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16H00-16H30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vais à la maison.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16H30-17H00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du bon temps.</a:t>
                      </a: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17H00-17H30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du bon temps.</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0284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17H30-18H00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interrogatoirebruc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2736304"/>
                <a:gridCol w="216024"/>
                <a:gridCol w="1584176"/>
                <a:gridCol w="4392488"/>
              </a:tblGrid>
              <a:tr h="576064">
                <a:tc gridSpan="4">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hMerge="1">
                  <a:txBody>
                    <a:bodyPr/>
                    <a:lstStyle/>
                    <a:p>
                      <a:pPr algn="l">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209550">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18H00-18H30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prends l’air.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67005">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18H30-19H00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prends l’air.</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19H00-19H30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19H30-20H00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20H00-20H30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20H30-21H00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21H00-21H30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21H30-22H00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22H00-22H30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vais à la maison.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22H30-23H00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dirty="0">
                          <a:solidFill>
                            <a:schemeClr val="accent2">
                              <a:lumMod val="20000"/>
                              <a:lumOff val="80000"/>
                            </a:schemeClr>
                          </a:solidFill>
                          <a:effectLst>
                            <a:outerShdw blurRad="38100" dist="38100" dir="2700000" algn="tl">
                              <a:srgbClr val="000000">
                                <a:alpha val="43137"/>
                              </a:srgbClr>
                            </a:outerShdw>
                          </a:effectLst>
                          <a:latin typeface="Freestyle Script" pitchFamily="66" charset="0"/>
                          <a:ea typeface="Calibri"/>
                          <a:cs typeface="Times New Roman"/>
                        </a:rPr>
                        <a:t>CHAMBRE DE MAGUY</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23H00-23H30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23H30-24H00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1</a:t>
                      </a:r>
                      <a:r>
                        <a:rPr lang="fr-FR" sz="2000" b="1" baseline="30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er</a:t>
                      </a: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a:t>
                      </a: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marL="0" marR="0" indent="0" algn="r" defTabSz="914400" rtl="0" eaLnBrk="1" fontAlgn="auto" latinLnBrk="0" hangingPunct="1">
                        <a:lnSpc>
                          <a:spcPct val="115000"/>
                        </a:lnSpc>
                        <a:spcBef>
                          <a:spcPts val="0"/>
                        </a:spcBef>
                        <a:spcAft>
                          <a:spcPts val="0"/>
                        </a:spcAft>
                        <a:buClrTx/>
                        <a:buSzTx/>
                        <a:buFontTx/>
                        <a:buNone/>
                        <a:tabLst/>
                        <a:defRPr/>
                      </a:pP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24H00-24H30</a:t>
                      </a: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n’arrivais pas à dormir.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24h30-01H00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n’arrivais pas à dormir. </a:t>
                      </a:r>
                      <a:r>
                        <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Laissez-moi tranquille...</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01H00-01h30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02840">
                <a:tc>
                  <a:txBody>
                    <a:bodyPr/>
                    <a:lstStyle/>
                    <a:p>
                      <a:pPr algn="l">
                        <a:lnSpc>
                          <a:spcPct val="115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Donner/Soudoyer/Tabasser</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b">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gridSpan="2">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01H30-02H00</a:t>
                      </a: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interrogatoirebruc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2232248"/>
                <a:gridCol w="2232248"/>
                <a:gridCol w="4464496"/>
              </a:tblGrid>
              <a:tr h="562736">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15000"/>
                        </a:lnSpc>
                        <a:spcAft>
                          <a:spcPts val="0"/>
                        </a:spcAft>
                      </a:pPr>
                      <a:endParaRPr lang="fr-FR" sz="2000" b="0" dirty="0">
                        <a:solidFill>
                          <a:schemeClr val="accent3"/>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02H00-02H30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02H30-03H00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a:t>
                      </a:r>
                      <a:r>
                        <a:rPr lang="fr-FR" sz="2000" b="0" dirty="0">
                          <a:effectLst>
                            <a:outerShdw blurRad="38100" dist="38100" dir="2700000" algn="tl">
                              <a:srgbClr val="000000">
                                <a:alpha val="43137"/>
                              </a:srgbClr>
                            </a:outerShdw>
                          </a:effectLst>
                          <a:latin typeface="Freestyle Script" pitchFamily="66" charset="0"/>
                          <a:ea typeface="Calibri"/>
                          <a:cs typeface="Times New Roman"/>
                        </a:rPr>
                        <a:t>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03H00-03H30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03H30-04H00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me lève.</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04H00-04H30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prends l’air.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04H30-05H00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(1)Je bronze. (2)Je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n’arrivais pas à dormir.</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05H00-05H30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05H30-06H00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prends l’air.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00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06H00-06H30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n’arrivais pas à dormir. </a:t>
                      </a:r>
                      <a:endPar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ne me souviens plus. Il faut dire que j’ai trop bu.</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06H30-07H00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prends l’air.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07H00-07H30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Pour une fois qu’il se passe quelque chose dans le coin !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07H30-08H00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viens d’assister à un nouveau sport : la pêche à l’homme.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08H00-08H30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08H30-09H00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chemeClr val="accent2">
                              <a:lumMod val="20000"/>
                              <a:lumOff val="80000"/>
                            </a:schemeClr>
                          </a:solidFill>
                          <a:effectLst>
                            <a:outerShdw blurRad="38100" dist="38100" dir="2700000" algn="tl">
                              <a:srgbClr val="000000">
                                <a:alpha val="43137"/>
                              </a:srgbClr>
                            </a:outerShdw>
                          </a:effectLst>
                          <a:latin typeface="Freestyle Script" pitchFamily="66" charset="0"/>
                          <a:ea typeface="Calibri"/>
                          <a:cs typeface="Times New Roman"/>
                        </a:rPr>
                        <a:t>CABINE DE ROY</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07608">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Donner/Soudoyer/Tabasser</a:t>
                      </a:r>
                    </a:p>
                  </a:txBody>
                  <a:tcPr marL="68580" marR="68580" marT="0" marB="0" anchor="b">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09H00-09H30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prends l’air.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interrogatoirebruc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4464496"/>
                <a:gridCol w="4464496"/>
              </a:tblGrid>
              <a:tr h="778760">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09H30-10H00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vais à la maison.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10H00-10H30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84000">
                <a:tc>
                  <a:txBody>
                    <a:bodyPr/>
                    <a:lstStyle/>
                    <a:p>
                      <a:pPr algn="r">
                        <a:lnSpc>
                          <a:spcPct val="100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10H30-11H00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Pendant que Roy éloignait Chris, Maguy nous faisait part de ses soupçons... Elle pense que c’est lui qui a tué Juste.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11H00-11H30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Vous n’avez pas entendu des coups de feu ?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11H30-12H00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12H00-12H30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12H30-13H00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13H00-13H30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13H30-14H00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14H00-14H30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14H30-15H00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15H00-15H30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prends l’air.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15H30-16H00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53944">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16H00-16H30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interrogatoirebruc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4608512"/>
                <a:gridCol w="4320480"/>
              </a:tblGrid>
              <a:tr h="906774">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16H30-17H00</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17H00-17H30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17H30-18H00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18H00-18H30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720000">
                <a:tc>
                  <a:txBody>
                    <a:bodyPr/>
                    <a:lstStyle/>
                    <a:p>
                      <a:pPr algn="r">
                        <a:lnSpc>
                          <a:spcPct val="100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18H30-19H00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viens de découvrir le corps de Marie sur la plage. </a:t>
                      </a:r>
                      <a:endPar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épouvantable.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19H00-19H30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ne sais pas. C’est horrible.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19H30-20H00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trouvé le corps de Marie à la plage sud.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20H00-20H30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20H30-21H00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prends l’air.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21H00-21H30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prends l’air.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21H30-22H00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prends l’air.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22H00-22H30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74993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22H30-23H00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10" name="Ellipse 9">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chris.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3240360"/>
                <a:gridCol w="1368152"/>
                <a:gridCol w="4320480"/>
              </a:tblGrid>
              <a:tr h="778760">
                <a:tc gridSpan="3">
                  <a:txBody>
                    <a:bodyPr/>
                    <a:lstStyle/>
                    <a:p>
                      <a:pPr algn="ctr">
                        <a:lnSpc>
                          <a:spcPct val="115000"/>
                        </a:lnSpc>
                        <a:spcAft>
                          <a:spcPts val="0"/>
                        </a:spcAft>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QUE FAITES</a:t>
                      </a:r>
                      <a:r>
                        <a:rPr lang="fr-FR" sz="2800" b="1" baseline="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VOUS LA?</a:t>
                      </a:r>
                      <a:endParaRPr lang="fr-FR" sz="28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gn="r">
                        <a:lnSpc>
                          <a:spcPct val="115000"/>
                        </a:lnSpc>
                        <a:spcAft>
                          <a:spcPts val="0"/>
                        </a:spcAft>
                      </a:pP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31</a:t>
                      </a:r>
                      <a:r>
                        <a:rPr lang="fr-FR" sz="2000" b="1" baseline="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de</a:t>
                      </a: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10H00-10H30</a:t>
                      </a: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dormais.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10H30-11h00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me lève.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11H00-11H30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Rien de spécial.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11H30-12H00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Rien de spécial.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12H00-12H30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12H30-13H00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6891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13H00-13H30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vais à la maison.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13H30-14H00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cherche Anita.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14H00-14H30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me suis trompé de chambre.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14H30-15H00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me suis trompé de chambre.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15H00-15H30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me promène.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15H30-16H00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pensais rencontrer Juste.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16H00-16H30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pensais rencontrer Juste.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16H30-17H00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50664">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17H00-17H30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chris.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52706"/>
        </p:xfrm>
        <a:graphic>
          <a:graphicData uri="http://schemas.openxmlformats.org/drawingml/2006/table">
            <a:tbl>
              <a:tblPr/>
              <a:tblGrid>
                <a:gridCol w="2268252"/>
                <a:gridCol w="2412268"/>
                <a:gridCol w="4248472"/>
              </a:tblGrid>
              <a:tr h="1354824">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QUE FAITES</a:t>
                      </a:r>
                      <a:r>
                        <a:rPr lang="fr-FR" sz="2800" b="1" baseline="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VOUS LA?</a:t>
                      </a:r>
                      <a:endPar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gn="l">
                        <a:lnSpc>
                          <a:spcPct val="115000"/>
                        </a:lnSpc>
                        <a:spcAft>
                          <a:spcPts val="0"/>
                        </a:spcAft>
                      </a:pP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17H30-18H00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travaille.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18H00-18H30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vais à la maison.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00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18H30-19H00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00000"/>
                        </a:lnSpc>
                        <a:spcAft>
                          <a:spcPts val="0"/>
                        </a:spcAft>
                      </a:pPr>
                      <a:r>
                        <a:rPr lang="fr-FR" sz="2000" b="0" dirty="0" smtClean="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a:t>
                      </a: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n’ai rien à vous dire.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prenais du bon temps.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19H00-19H30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J’étais avec Sue.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19H30-20H00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mange. </a:t>
                      </a:r>
                      <a:endParaRPr lang="fr-FR" sz="2000" b="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20H00-20H30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prends l’air.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20H30-21H00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21H00-21H30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dormais.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21H30-22H00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dormais.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22H00-22H30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dormais. </a:t>
                      </a: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22H30-23H00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23H00-23H30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77882">
                <a:tc>
                  <a:txBody>
                    <a:bodyPr/>
                    <a:lstStyle/>
                    <a:p>
                      <a:pPr algn="l">
                        <a:lnSpc>
                          <a:spcPct val="115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Donner/Tabasser</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b">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23H30-24H00</a:t>
                      </a: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chris.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52706"/>
        </p:xfrm>
        <a:graphic>
          <a:graphicData uri="http://schemas.openxmlformats.org/drawingml/2006/table">
            <a:tbl>
              <a:tblPr/>
              <a:tblGrid>
                <a:gridCol w="2160240"/>
                <a:gridCol w="864096"/>
                <a:gridCol w="1296144"/>
                <a:gridCol w="4608512"/>
              </a:tblGrid>
              <a:tr h="706752">
                <a:tc gridSpan="4">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QUE FAITES</a:t>
                      </a:r>
                      <a:r>
                        <a:rPr lang="fr-FR" sz="2800" b="1" baseline="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VOUS LA?</a:t>
                      </a:r>
                      <a:endPar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3485" marR="4348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marL="0" marR="0" indent="0" algn="r" defTabSz="914400" rtl="0" eaLnBrk="1" fontAlgn="auto" latinLnBrk="0" hangingPunct="1">
                        <a:lnSpc>
                          <a:spcPct val="115000"/>
                        </a:lnSpc>
                        <a:spcBef>
                          <a:spcPts val="0"/>
                        </a:spcBef>
                        <a:spcAft>
                          <a:spcPts val="0"/>
                        </a:spcAft>
                        <a:buClrTx/>
                        <a:buSzTx/>
                        <a:buFontTx/>
                        <a:buNone/>
                        <a:tabLst/>
                        <a:defRPr/>
                      </a:pPr>
                      <a:endPar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3485" marR="4348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43485" marR="4348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1527">
                <a:tc gridSpan="2">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1</a:t>
                      </a:r>
                      <a:r>
                        <a:rPr lang="fr-FR" sz="2000" b="1" baseline="30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er</a:t>
                      </a: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a:t>
                      </a: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3485" marR="4348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24h30-01H00</a:t>
                      </a:r>
                    </a:p>
                  </a:txBody>
                  <a:tcPr marL="43485" marR="4348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3485" marR="4348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1527">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01H00-01h30</a:t>
                      </a:r>
                    </a:p>
                  </a:txBody>
                  <a:tcPr marL="43485" marR="4348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3485" marR="4348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1527">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01H30-02H00</a:t>
                      </a:r>
                    </a:p>
                  </a:txBody>
                  <a:tcPr marL="43485" marR="4348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3485" marR="4348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1527">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02H00-02H30</a:t>
                      </a:r>
                    </a:p>
                  </a:txBody>
                  <a:tcPr marL="43485" marR="4348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vais à la maison. </a:t>
                      </a:r>
                    </a:p>
                  </a:txBody>
                  <a:tcPr marL="43485" marR="4348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1527">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02H30-03H00</a:t>
                      </a:r>
                    </a:p>
                  </a:txBody>
                  <a:tcPr marL="43485" marR="4348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n’arrivais pas à dormir. </a:t>
                      </a:r>
                    </a:p>
                  </a:txBody>
                  <a:tcPr marL="43485" marR="4348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1527">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03H00-03H30</a:t>
                      </a:r>
                    </a:p>
                  </a:txBody>
                  <a:tcPr marL="43485" marR="4348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43485" marR="4348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1527">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03H30-04H00</a:t>
                      </a:r>
                    </a:p>
                  </a:txBody>
                  <a:tcPr marL="43485" marR="4348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n’arrivais pas à dormir. </a:t>
                      </a:r>
                    </a:p>
                  </a:txBody>
                  <a:tcPr marL="43485" marR="4348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1527">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04H00-04H30</a:t>
                      </a:r>
                    </a:p>
                  </a:txBody>
                  <a:tcPr marL="43485" marR="4348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prends l’air. </a:t>
                      </a:r>
                    </a:p>
                  </a:txBody>
                  <a:tcPr marL="43485" marR="4348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1527">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04H30-05H00</a:t>
                      </a:r>
                    </a:p>
                  </a:txBody>
                  <a:tcPr marL="43485" marR="4348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3485" marR="4348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1527">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05H00-05H30</a:t>
                      </a:r>
                    </a:p>
                  </a:txBody>
                  <a:tcPr marL="43485" marR="4348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3485" marR="4348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1527">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05H30-06H00</a:t>
                      </a:r>
                    </a:p>
                  </a:txBody>
                  <a:tcPr marL="43485" marR="4348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3485" marR="4348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1527">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06H00-06H30</a:t>
                      </a:r>
                    </a:p>
                  </a:txBody>
                  <a:tcPr marL="43485" marR="4348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3485" marR="4348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1527">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06H30-07H00</a:t>
                      </a:r>
                    </a:p>
                  </a:txBody>
                  <a:tcPr marL="43485" marR="4348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envie de parler.</a:t>
                      </a:r>
                      <a:r>
                        <a:rPr lang="fr-FR" sz="2000" b="0" dirty="0">
                          <a:effectLst>
                            <a:outerShdw blurRad="38100" dist="38100" dir="2700000" algn="tl">
                              <a:srgbClr val="000000">
                                <a:alpha val="43137"/>
                              </a:srgbClr>
                            </a:outerShdw>
                          </a:effectLst>
                          <a:latin typeface="Freestyle Script" pitchFamily="66" charset="0"/>
                          <a:ea typeface="Calibri"/>
                          <a:cs typeface="Times New Roman"/>
                        </a:rPr>
                        <a:t>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3485" marR="4348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946103">
                <a:tc>
                  <a:txBody>
                    <a:bodyPr/>
                    <a:lstStyle/>
                    <a:p>
                      <a:pPr algn="l">
                        <a:lnSpc>
                          <a:spcPct val="100000"/>
                        </a:lnSpc>
                        <a:spcAft>
                          <a:spcPts val="0"/>
                        </a:spcAft>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Donner/Tabasser</a:t>
                      </a:r>
                      <a:endPar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3485" marR="43485" marT="0" marB="0" anchor="b">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07H00-07H30</a:t>
                      </a:r>
                    </a:p>
                  </a:txBody>
                  <a:tcPr marL="43485" marR="4348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sorti fumer une cigarette sur le pont du bateau. </a:t>
                      </a: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Au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bout de l’embarcadère, j’ai aperçu le corps de Juste coincé sous le ponton. </a:t>
                      </a:r>
                    </a:p>
                  </a:txBody>
                  <a:tcPr marL="43485" marR="4348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chris.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3456384"/>
                <a:gridCol w="5472608"/>
              </a:tblGrid>
              <a:tr h="562736">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QUE FAITES</a:t>
                      </a:r>
                      <a:r>
                        <a:rPr lang="fr-FR" sz="2800" b="1" baseline="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VOUS LA?</a:t>
                      </a:r>
                      <a:endPar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42" marR="5174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42" marR="5174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07H30-08H00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42" marR="5174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J’examine le corps de Juste. Il a été assassiné. Du travail de professionnel ! </a:t>
                      </a:r>
                    </a:p>
                  </a:txBody>
                  <a:tcPr marL="51742" marR="5174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08H00-08H30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42" marR="51742"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vient de sortir de l’eau le cadavre de Juste. </a:t>
                      </a:r>
                    </a:p>
                  </a:txBody>
                  <a:tcPr marL="51742" marR="51742"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08H30-09H00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42" marR="51742"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enterré Juste derrière la maison. C’est là qu’il voulait reposer. </a:t>
                      </a:r>
                    </a:p>
                  </a:txBody>
                  <a:tcPr marL="51742" marR="51742"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09H00-09H30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42" marR="51742"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1742" marR="51742"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09H30-10H00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42" marR="51742"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1742" marR="51742"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10H00-10H30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42" marR="51742"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51742" marR="51742"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10H30-11H00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42" marR="51742"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bavardais avec Roy. </a:t>
                      </a:r>
                    </a:p>
                  </a:txBody>
                  <a:tcPr marL="51742" marR="51742"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48000">
                <a:tc>
                  <a:txBody>
                    <a:bodyPr/>
                    <a:lstStyle/>
                    <a:p>
                      <a:pPr algn="r">
                        <a:lnSpc>
                          <a:spcPct val="100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11H00-11H30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42" marR="51742"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sur la piste du tireur. Avant les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détonations,</a:t>
                      </a:r>
                      <a:r>
                        <a:rPr lang="fr-FR" sz="2000" baseline="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vu quelque chose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briller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entre les palmiers. C’est ce qui nous a sauvé. Mais l’oiseau s’est envolé.</a:t>
                      </a:r>
                    </a:p>
                  </a:txBody>
                  <a:tcPr marL="51742" marR="51742"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11H30-12H00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42" marR="51742"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51742" marR="51742"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12H00-12H30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42" marR="51742"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paraitrait que Bob et Anton ont vu un caisson dans le bassin, ce matin. </a:t>
                      </a:r>
                    </a:p>
                  </a:txBody>
                  <a:tcPr marL="51742" marR="51742"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12H30-13H00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42" marR="51742"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vous attendais. </a:t>
                      </a:r>
                    </a:p>
                  </a:txBody>
                  <a:tcPr marL="51742" marR="51742"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13H00-13H30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42" marR="51742"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51742" marR="51742"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13H30-14H00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42" marR="51742"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a:t>
                      </a:r>
                    </a:p>
                  </a:txBody>
                  <a:tcPr marL="51742" marR="51742"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14H00-14H30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42" marR="51742"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1742" marR="51742"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45968">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14H30-15H00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42" marR="51742"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1742" marR="51742"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graphicFrame>
        <p:nvGraphicFramePr>
          <p:cNvPr id="38" name="Tableau 37"/>
          <p:cNvGraphicFramePr>
            <a:graphicFrameLocks noGrp="1"/>
          </p:cNvGraphicFramePr>
          <p:nvPr/>
        </p:nvGraphicFramePr>
        <p:xfrm>
          <a:off x="4573018" y="404664"/>
          <a:ext cx="4463478" cy="6336704"/>
        </p:xfrm>
        <a:graphic>
          <a:graphicData uri="http://schemas.openxmlformats.org/drawingml/2006/table">
            <a:tbl>
              <a:tblPr firstRow="1" bandRow="1">
                <a:tableStyleId>{5C22544A-7EE6-4342-B048-85BDC9FD1C3A}</a:tableStyleId>
              </a:tblPr>
              <a:tblGrid>
                <a:gridCol w="4463478"/>
              </a:tblGrid>
              <a:tr h="6336704">
                <a:tc>
                  <a:txBody>
                    <a:bodyPr/>
                    <a:lstStyle/>
                    <a:p>
                      <a:pPr algn="ctr"/>
                      <a:endParaRPr lang="fr-FR" dirty="0"/>
                    </a:p>
                  </a:txBody>
                  <a:tcPr>
                    <a:lnL w="38100" cap="flat" cmpd="sng" algn="ctr">
                      <a:solidFill>
                        <a:srgbClr val="FFFFFF"/>
                      </a:solidFill>
                      <a:prstDash val="solid"/>
                      <a:round/>
                      <a:headEnd type="none" w="med" len="med"/>
                      <a:tailEnd type="none" w="med" len="med"/>
                    </a:lnL>
                    <a:lnR w="28575" cap="flat" cmpd="sng" algn="ctr">
                      <a:solidFill>
                        <a:schemeClr val="tx1"/>
                      </a:solidFill>
                      <a:prstDash val="solid"/>
                      <a:round/>
                      <a:headEnd type="none" w="med" len="med"/>
                      <a:tailEnd type="none" w="med" len="med"/>
                    </a:lnR>
                    <a:lnT w="3810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r>
            </a:tbl>
          </a:graphicData>
        </a:graphic>
      </p:graphicFrame>
      <p:sp>
        <p:nvSpPr>
          <p:cNvPr id="61" name="Rectangle 60"/>
          <p:cNvSpPr/>
          <p:nvPr/>
        </p:nvSpPr>
        <p:spPr>
          <a:xfrm>
            <a:off x="0" y="404664"/>
            <a:ext cx="9144000" cy="64533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ZoneTexte 3"/>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SOMMAIRE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graphicFrame>
        <p:nvGraphicFramePr>
          <p:cNvPr id="24" name="Tableau 23"/>
          <p:cNvGraphicFramePr>
            <a:graphicFrameLocks noGrp="1"/>
          </p:cNvGraphicFramePr>
          <p:nvPr/>
        </p:nvGraphicFramePr>
        <p:xfrm>
          <a:off x="107504" y="404664"/>
          <a:ext cx="4463478" cy="6336704"/>
        </p:xfrm>
        <a:graphic>
          <a:graphicData uri="http://schemas.openxmlformats.org/drawingml/2006/table">
            <a:tbl>
              <a:tblPr firstRow="1" bandRow="1">
                <a:tableStyleId>{5C22544A-7EE6-4342-B048-85BDC9FD1C3A}</a:tableStyleId>
              </a:tblPr>
              <a:tblGrid>
                <a:gridCol w="4463478"/>
              </a:tblGrid>
              <a:tr h="6336704">
                <a:tc>
                  <a:txBody>
                    <a:bodyPr/>
                    <a:lstStyle/>
                    <a:p>
                      <a:pPr algn="ctr"/>
                      <a:endParaRPr lang="fr-FR" dirty="0"/>
                    </a:p>
                  </a:txBody>
                  <a:tcPr>
                    <a:lnL w="28575" cap="flat" cmpd="sng" algn="ctr">
                      <a:solidFill>
                        <a:schemeClr val="tx1"/>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r>
            </a:tbl>
          </a:graphicData>
        </a:graphic>
      </p:graphicFrame>
      <p:sp>
        <p:nvSpPr>
          <p:cNvPr id="21" name="Rectangle 20">
            <a:hlinkClick r:id="rId4" action="ppaction://hlinksldjump"/>
          </p:cNvPr>
          <p:cNvSpPr/>
          <p:nvPr/>
        </p:nvSpPr>
        <p:spPr>
          <a:xfrm>
            <a:off x="539552" y="4752439"/>
            <a:ext cx="3887414"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defRPr/>
            </a:pPr>
            <a:r>
              <a:rPr lang="fr-FR" b="1" spc="300" dirty="0" smtClean="0">
                <a:solidFill>
                  <a:schemeClr val="bg2">
                    <a:lumMod val="25000"/>
                  </a:schemeClr>
                </a:solidFill>
                <a:latin typeface="Freestyle Script" pitchFamily="66" charset="0"/>
                <a:cs typeface="Andalus" pitchFamily="2" charset="-78"/>
              </a:rPr>
              <a:t>LES SITUATIONS DANGEREUSES</a:t>
            </a:r>
          </a:p>
        </p:txBody>
      </p:sp>
      <p:sp>
        <p:nvSpPr>
          <p:cNvPr id="20" name="Rectangle 19">
            <a:hlinkClick r:id="rId5" action="ppaction://hlinksldjump"/>
          </p:cNvPr>
          <p:cNvSpPr/>
          <p:nvPr/>
        </p:nvSpPr>
        <p:spPr>
          <a:xfrm>
            <a:off x="539552" y="5275659"/>
            <a:ext cx="2448272"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defRPr/>
            </a:pPr>
            <a:r>
              <a:rPr lang="fr-FR" b="1" spc="300" dirty="0" smtClean="0">
                <a:solidFill>
                  <a:schemeClr val="bg2">
                    <a:lumMod val="25000"/>
                  </a:schemeClr>
                </a:solidFill>
                <a:latin typeface="Freestyle Script" pitchFamily="66" charset="0"/>
                <a:cs typeface="Andalus" pitchFamily="2" charset="-78"/>
              </a:rPr>
              <a:t>LA CONFIANCE</a:t>
            </a:r>
          </a:p>
        </p:txBody>
      </p:sp>
      <p:sp>
        <p:nvSpPr>
          <p:cNvPr id="19" name="Rectangle 18">
            <a:hlinkClick r:id="rId6" action="ppaction://hlinksldjump"/>
          </p:cNvPr>
          <p:cNvSpPr/>
          <p:nvPr/>
        </p:nvSpPr>
        <p:spPr>
          <a:xfrm>
            <a:off x="539552" y="5845334"/>
            <a:ext cx="2951310"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defRPr/>
            </a:pPr>
            <a:r>
              <a:rPr lang="fr-FR" b="1" spc="300" dirty="0" smtClean="0">
                <a:solidFill>
                  <a:schemeClr val="bg2">
                    <a:lumMod val="25000"/>
                  </a:schemeClr>
                </a:solidFill>
                <a:latin typeface="Freestyle Script" pitchFamily="66" charset="0"/>
                <a:cs typeface="Andalus" pitchFamily="2" charset="-78"/>
              </a:rPr>
              <a:t>LES 100% D’INDICES</a:t>
            </a:r>
          </a:p>
        </p:txBody>
      </p:sp>
      <p:sp>
        <p:nvSpPr>
          <p:cNvPr id="17" name="Rectangle 16">
            <a:hlinkClick r:id="rId7" action="ppaction://hlinksldjump"/>
          </p:cNvPr>
          <p:cNvSpPr/>
          <p:nvPr/>
        </p:nvSpPr>
        <p:spPr>
          <a:xfrm>
            <a:off x="539552" y="2589004"/>
            <a:ext cx="3384376"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defRPr/>
            </a:pPr>
            <a:r>
              <a:rPr lang="fr-FR" b="1" spc="300" dirty="0" smtClean="0">
                <a:solidFill>
                  <a:schemeClr val="bg2">
                    <a:lumMod val="25000"/>
                  </a:schemeClr>
                </a:solidFill>
                <a:latin typeface="Freestyle Script" pitchFamily="66" charset="0"/>
                <a:cs typeface="Andalus" pitchFamily="2" charset="-78"/>
              </a:rPr>
              <a:t>LES EMPLOIS DU TEMPS</a:t>
            </a:r>
          </a:p>
        </p:txBody>
      </p:sp>
      <p:sp>
        <p:nvSpPr>
          <p:cNvPr id="69" name="Rectangle 68">
            <a:hlinkClick r:id="rId8" action="ppaction://hlinksldjump"/>
          </p:cNvPr>
          <p:cNvSpPr/>
          <p:nvPr/>
        </p:nvSpPr>
        <p:spPr>
          <a:xfrm>
            <a:off x="539552" y="2035006"/>
            <a:ext cx="2735286"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r>
              <a:rPr lang="fr-FR" b="1" spc="300" dirty="0" smtClean="0">
                <a:solidFill>
                  <a:schemeClr val="bg2">
                    <a:lumMod val="25000"/>
                  </a:schemeClr>
                </a:solidFill>
                <a:latin typeface="Freestyle Script" pitchFamily="66" charset="0"/>
                <a:cs typeface="Andalus" pitchFamily="2" charset="-78"/>
              </a:rPr>
              <a:t>LES PERSONNAGES</a:t>
            </a:r>
            <a:endParaRPr lang="fr-FR" b="1" dirty="0">
              <a:solidFill>
                <a:schemeClr val="bg2">
                  <a:lumMod val="25000"/>
                </a:schemeClr>
              </a:solidFill>
              <a:latin typeface="Freestyle Script" pitchFamily="66" charset="0"/>
            </a:endParaRPr>
          </a:p>
        </p:txBody>
      </p:sp>
      <p:sp>
        <p:nvSpPr>
          <p:cNvPr id="16" name="Rectangle 15">
            <a:hlinkClick r:id="rId9" action="ppaction://hlinksldjump"/>
          </p:cNvPr>
          <p:cNvSpPr/>
          <p:nvPr/>
        </p:nvSpPr>
        <p:spPr>
          <a:xfrm>
            <a:off x="539552" y="1509465"/>
            <a:ext cx="1981746"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defRPr/>
            </a:pPr>
            <a:r>
              <a:rPr lang="fr-FR" b="1" spc="300" dirty="0" smtClean="0">
                <a:solidFill>
                  <a:schemeClr val="bg2">
                    <a:lumMod val="25000"/>
                  </a:schemeClr>
                </a:solidFill>
                <a:latin typeface="Freestyle Script" pitchFamily="66" charset="0"/>
                <a:cs typeface="Andalus" pitchFamily="2" charset="-78"/>
              </a:rPr>
              <a:t>L’HISTOIRE</a:t>
            </a:r>
          </a:p>
        </p:txBody>
      </p:sp>
      <p:sp>
        <p:nvSpPr>
          <p:cNvPr id="18" name="Rectangle 17">
            <a:hlinkClick r:id="rId10" action="ppaction://hlinksldjump"/>
          </p:cNvPr>
          <p:cNvSpPr/>
          <p:nvPr/>
        </p:nvSpPr>
        <p:spPr>
          <a:xfrm>
            <a:off x="539552" y="3090443"/>
            <a:ext cx="2303238" cy="42188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noAutofit/>
          </a:bodyPr>
          <a:lstStyle/>
          <a:p>
            <a:pPr>
              <a:defRPr/>
            </a:pPr>
            <a:r>
              <a:rPr lang="fr-FR" b="1" spc="300" dirty="0" smtClean="0">
                <a:solidFill>
                  <a:schemeClr val="bg2">
                    <a:lumMod val="25000"/>
                  </a:schemeClr>
                </a:solidFill>
                <a:latin typeface="Freestyle Script" pitchFamily="66" charset="0"/>
                <a:cs typeface="Andalus" pitchFamily="2" charset="-78"/>
              </a:rPr>
              <a:t>LE TEMPS</a:t>
            </a:r>
          </a:p>
        </p:txBody>
      </p:sp>
      <p:sp>
        <p:nvSpPr>
          <p:cNvPr id="23" name="Rectangle 22">
            <a:hlinkClick r:id="rId11" action="ppaction://hlinksldjump"/>
          </p:cNvPr>
          <p:cNvSpPr/>
          <p:nvPr/>
        </p:nvSpPr>
        <p:spPr>
          <a:xfrm>
            <a:off x="539552" y="3644442"/>
            <a:ext cx="2267744"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defRPr/>
            </a:pPr>
            <a:r>
              <a:rPr lang="fr-FR" b="1" spc="300" dirty="0" smtClean="0">
                <a:solidFill>
                  <a:schemeClr val="bg2">
                    <a:lumMod val="25000"/>
                  </a:schemeClr>
                </a:solidFill>
                <a:latin typeface="Freestyle Script" pitchFamily="66" charset="0"/>
                <a:cs typeface="Andalus" pitchFamily="2" charset="-78"/>
              </a:rPr>
              <a:t>L’ENERGIE</a:t>
            </a:r>
          </a:p>
        </p:txBody>
      </p:sp>
      <p:sp>
        <p:nvSpPr>
          <p:cNvPr id="25" name="Rectangle 24">
            <a:hlinkClick r:id="rId12" action="ppaction://hlinksldjump"/>
          </p:cNvPr>
          <p:cNvSpPr/>
          <p:nvPr/>
        </p:nvSpPr>
        <p:spPr>
          <a:xfrm>
            <a:off x="539552" y="4213830"/>
            <a:ext cx="1981746"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defRPr/>
            </a:pPr>
            <a:r>
              <a:rPr lang="fr-FR" b="1" spc="300" dirty="0" smtClean="0">
                <a:solidFill>
                  <a:schemeClr val="bg2">
                    <a:lumMod val="25000"/>
                  </a:schemeClr>
                </a:solidFill>
                <a:latin typeface="Freestyle Script" pitchFamily="66" charset="0"/>
                <a:cs typeface="Andalus" pitchFamily="2" charset="-78"/>
              </a:rPr>
              <a:t>L’ARGENT</a:t>
            </a:r>
          </a:p>
        </p:txBody>
      </p:sp>
      <p:sp>
        <p:nvSpPr>
          <p:cNvPr id="22" name="Rectangle 21">
            <a:hlinkClick r:id="rId13" action="ppaction://hlinksldjump"/>
          </p:cNvPr>
          <p:cNvSpPr/>
          <p:nvPr/>
        </p:nvSpPr>
        <p:spPr>
          <a:xfrm>
            <a:off x="539552" y="6372036"/>
            <a:ext cx="2267744"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defRPr/>
            </a:pPr>
            <a:r>
              <a:rPr lang="fr-FR" b="1" spc="300" dirty="0" smtClean="0">
                <a:solidFill>
                  <a:schemeClr val="bg2">
                    <a:lumMod val="25000"/>
                  </a:schemeClr>
                </a:solidFill>
                <a:latin typeface="Freestyle Script" pitchFamily="66" charset="0"/>
                <a:cs typeface="Andalus" pitchFamily="2" charset="-78"/>
              </a:rPr>
              <a:t>LES OBSERVATIONS</a:t>
            </a:r>
          </a:p>
        </p:txBody>
      </p:sp>
      <p:sp>
        <p:nvSpPr>
          <p:cNvPr id="26" name="Rectangle 25">
            <a:hlinkClick r:id="rId14" action="ppaction://hlinksldjump"/>
          </p:cNvPr>
          <p:cNvSpPr/>
          <p:nvPr/>
        </p:nvSpPr>
        <p:spPr>
          <a:xfrm>
            <a:off x="5652120" y="1509465"/>
            <a:ext cx="3168352"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r">
              <a:defRPr/>
            </a:pPr>
            <a:r>
              <a:rPr lang="fr-FR" b="1" spc="300" dirty="0" smtClean="0">
                <a:solidFill>
                  <a:schemeClr val="bg2">
                    <a:lumMod val="25000"/>
                  </a:schemeClr>
                </a:solidFill>
                <a:latin typeface="Freestyle Script" pitchFamily="66" charset="0"/>
                <a:cs typeface="Andalus" pitchFamily="2" charset="-78"/>
              </a:rPr>
              <a:t>L’ECRIN DE MARIE</a:t>
            </a:r>
          </a:p>
        </p:txBody>
      </p:sp>
      <p:sp>
        <p:nvSpPr>
          <p:cNvPr id="27" name="Rectangle 26">
            <a:hlinkClick r:id="rId15" action="ppaction://hlinksldjump"/>
          </p:cNvPr>
          <p:cNvSpPr/>
          <p:nvPr/>
        </p:nvSpPr>
        <p:spPr>
          <a:xfrm>
            <a:off x="5364088" y="2035006"/>
            <a:ext cx="3456384"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r">
              <a:defRPr/>
            </a:pPr>
            <a:r>
              <a:rPr lang="fr-FR" b="1" spc="300" dirty="0" smtClean="0">
                <a:solidFill>
                  <a:schemeClr val="bg2">
                    <a:lumMod val="25000"/>
                  </a:schemeClr>
                </a:solidFill>
                <a:latin typeface="Freestyle Script" pitchFamily="66" charset="0"/>
                <a:cs typeface="Andalus" pitchFamily="2" charset="-78"/>
              </a:rPr>
              <a:t>LE MEDAILLON DE JUSTE</a:t>
            </a:r>
          </a:p>
        </p:txBody>
      </p:sp>
      <p:sp>
        <p:nvSpPr>
          <p:cNvPr id="28" name="Rectangle 27">
            <a:hlinkClick r:id="rId16" action="ppaction://hlinksldjump"/>
          </p:cNvPr>
          <p:cNvSpPr/>
          <p:nvPr/>
        </p:nvSpPr>
        <p:spPr>
          <a:xfrm>
            <a:off x="5652120" y="2589004"/>
            <a:ext cx="3168352"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r">
              <a:defRPr/>
            </a:pPr>
            <a:r>
              <a:rPr lang="fr-FR" b="1" spc="300" dirty="0" smtClean="0">
                <a:solidFill>
                  <a:schemeClr val="bg2">
                    <a:lumMod val="25000"/>
                  </a:schemeClr>
                </a:solidFill>
                <a:latin typeface="Freestyle Script" pitchFamily="66" charset="0"/>
                <a:cs typeface="Andalus" pitchFamily="2" charset="-78"/>
              </a:rPr>
              <a:t>LE MESSAGE DU BASSIN</a:t>
            </a:r>
          </a:p>
        </p:txBody>
      </p:sp>
      <p:sp>
        <p:nvSpPr>
          <p:cNvPr id="29" name="Rectangle 28">
            <a:hlinkClick r:id="rId17" action="ppaction://hlinksldjump"/>
          </p:cNvPr>
          <p:cNvSpPr/>
          <p:nvPr/>
        </p:nvSpPr>
        <p:spPr>
          <a:xfrm>
            <a:off x="5364088" y="3090444"/>
            <a:ext cx="3456384" cy="42188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r">
              <a:defRPr/>
            </a:pPr>
            <a:r>
              <a:rPr lang="fr-FR" b="1" spc="300" dirty="0" smtClean="0">
                <a:solidFill>
                  <a:schemeClr val="bg2">
                    <a:lumMod val="25000"/>
                  </a:schemeClr>
                </a:solidFill>
                <a:latin typeface="Freestyle Script" pitchFamily="66" charset="0"/>
                <a:cs typeface="Andalus" pitchFamily="2" charset="-78"/>
              </a:rPr>
              <a:t>LE MESSAGE DES GROTTES</a:t>
            </a:r>
          </a:p>
        </p:txBody>
      </p:sp>
      <p:sp>
        <p:nvSpPr>
          <p:cNvPr id="30" name="Rectangle 29">
            <a:hlinkClick r:id="rId18" action="ppaction://hlinksldjump"/>
          </p:cNvPr>
          <p:cNvSpPr/>
          <p:nvPr/>
        </p:nvSpPr>
        <p:spPr>
          <a:xfrm>
            <a:off x="5508104" y="3644442"/>
            <a:ext cx="3312368"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r">
              <a:defRPr/>
            </a:pPr>
            <a:r>
              <a:rPr lang="fr-FR" b="1" spc="300" dirty="0" smtClean="0">
                <a:solidFill>
                  <a:schemeClr val="bg2">
                    <a:lumMod val="25000"/>
                  </a:schemeClr>
                </a:solidFill>
                <a:latin typeface="Freestyle Script" pitchFamily="66" charset="0"/>
                <a:cs typeface="Andalus" pitchFamily="2" charset="-78"/>
              </a:rPr>
              <a:t>IMPRIMER UN MESSAGE</a:t>
            </a:r>
          </a:p>
        </p:txBody>
      </p:sp>
      <p:sp>
        <p:nvSpPr>
          <p:cNvPr id="31" name="Rectangle 30">
            <a:hlinkClick r:id="rId19" action="ppaction://hlinksldjump"/>
          </p:cNvPr>
          <p:cNvSpPr/>
          <p:nvPr/>
        </p:nvSpPr>
        <p:spPr>
          <a:xfrm>
            <a:off x="5652120" y="4213830"/>
            <a:ext cx="3168352"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r">
              <a:defRPr/>
            </a:pPr>
            <a:r>
              <a:rPr lang="fr-FR" b="1" spc="300" dirty="0" smtClean="0">
                <a:solidFill>
                  <a:schemeClr val="bg2">
                    <a:lumMod val="25000"/>
                  </a:schemeClr>
                </a:solidFill>
                <a:latin typeface="Freestyle Script" pitchFamily="66" charset="0"/>
                <a:cs typeface="Andalus" pitchFamily="2" charset="-78"/>
              </a:rPr>
              <a:t>DECODER UN MESSAGE</a:t>
            </a:r>
          </a:p>
        </p:txBody>
      </p:sp>
      <p:sp>
        <p:nvSpPr>
          <p:cNvPr id="32" name="Rectangle 31">
            <a:hlinkClick r:id="rId20" action="ppaction://hlinksldjump"/>
          </p:cNvPr>
          <p:cNvSpPr/>
          <p:nvPr/>
        </p:nvSpPr>
        <p:spPr>
          <a:xfrm>
            <a:off x="5652120" y="4752439"/>
            <a:ext cx="3168352"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r">
              <a:defRPr/>
            </a:pPr>
            <a:r>
              <a:rPr lang="fr-FR" b="1" spc="300" dirty="0" smtClean="0">
                <a:solidFill>
                  <a:schemeClr val="bg2">
                    <a:lumMod val="25000"/>
                  </a:schemeClr>
                </a:solidFill>
                <a:latin typeface="Freestyle Script" pitchFamily="66" charset="0"/>
                <a:cs typeface="Andalus" pitchFamily="2" charset="-78"/>
              </a:rPr>
              <a:t>ALLER DANS LE PUITS</a:t>
            </a:r>
          </a:p>
        </p:txBody>
      </p:sp>
      <p:sp>
        <p:nvSpPr>
          <p:cNvPr id="33" name="Rectangle 32">
            <a:hlinkClick r:id="rId21" action="ppaction://hlinksldjump"/>
          </p:cNvPr>
          <p:cNvSpPr/>
          <p:nvPr/>
        </p:nvSpPr>
        <p:spPr>
          <a:xfrm>
            <a:off x="5364088" y="5275659"/>
            <a:ext cx="3456384"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r">
              <a:defRPr/>
            </a:pPr>
            <a:r>
              <a:rPr lang="fr-FR" b="1" spc="300" dirty="0" smtClean="0">
                <a:solidFill>
                  <a:schemeClr val="bg2">
                    <a:lumMod val="25000"/>
                  </a:schemeClr>
                </a:solidFill>
                <a:latin typeface="Freestyle Script" pitchFamily="66" charset="0"/>
                <a:cs typeface="Andalus" pitchFamily="2" charset="-78"/>
              </a:rPr>
              <a:t>L’ENIGME DES BENITIERS</a:t>
            </a:r>
          </a:p>
        </p:txBody>
      </p:sp>
      <p:sp>
        <p:nvSpPr>
          <p:cNvPr id="34" name="Rectangle 33">
            <a:hlinkClick r:id="rId22" action="ppaction://hlinksldjump"/>
          </p:cNvPr>
          <p:cNvSpPr/>
          <p:nvPr/>
        </p:nvSpPr>
        <p:spPr>
          <a:xfrm>
            <a:off x="5508104" y="5845334"/>
            <a:ext cx="3312368"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r">
              <a:defRPr/>
            </a:pPr>
            <a:r>
              <a:rPr lang="fr-FR" b="1" spc="300" dirty="0" smtClean="0">
                <a:solidFill>
                  <a:schemeClr val="bg2">
                    <a:lumMod val="25000"/>
                  </a:schemeClr>
                </a:solidFill>
                <a:latin typeface="Freestyle Script" pitchFamily="66" charset="0"/>
                <a:cs typeface="Andalus" pitchFamily="2" charset="-78"/>
              </a:rPr>
              <a:t>LES QUESTIONS DE FIN</a:t>
            </a:r>
          </a:p>
        </p:txBody>
      </p:sp>
      <p:sp>
        <p:nvSpPr>
          <p:cNvPr id="35" name="Rectangle 34">
            <a:hlinkClick r:id="rId23" action="ppaction://hlinksldjump"/>
          </p:cNvPr>
          <p:cNvSpPr/>
          <p:nvPr/>
        </p:nvSpPr>
        <p:spPr>
          <a:xfrm>
            <a:off x="5652120" y="6372036"/>
            <a:ext cx="3168352"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r">
              <a:defRPr/>
            </a:pPr>
            <a:r>
              <a:rPr lang="fr-FR" b="1" spc="300" dirty="0" smtClean="0">
                <a:solidFill>
                  <a:schemeClr val="bg2">
                    <a:lumMod val="25000"/>
                  </a:schemeClr>
                </a:solidFill>
                <a:latin typeface="Freestyle Script" pitchFamily="66" charset="0"/>
                <a:cs typeface="Andalus" pitchFamily="2" charset="-78"/>
              </a:rPr>
              <a:t>LA FIN DU JEU</a:t>
            </a:r>
          </a:p>
        </p:txBody>
      </p:sp>
      <p:sp>
        <p:nvSpPr>
          <p:cNvPr id="36" name="Rectangle 35"/>
          <p:cNvSpPr/>
          <p:nvPr/>
        </p:nvSpPr>
        <p:spPr>
          <a:xfrm>
            <a:off x="107504" y="833275"/>
            <a:ext cx="3527374" cy="5232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defRPr/>
            </a:pPr>
            <a:r>
              <a:rPr lang="fr-FR" sz="2800" b="1" spc="300" dirty="0" smtClean="0">
                <a:solidFill>
                  <a:srgbClr val="C00000"/>
                </a:solidFill>
                <a:effectLst>
                  <a:outerShdw blurRad="38100" dist="38100" dir="2700000" algn="tl">
                    <a:srgbClr val="000000">
                      <a:alpha val="43137"/>
                    </a:srgbClr>
                  </a:outerShdw>
                </a:effectLst>
                <a:latin typeface="Freestyle Script" pitchFamily="66" charset="0"/>
                <a:cs typeface="Andalus" pitchFamily="2" charset="-78"/>
              </a:rPr>
              <a:t>PRINCIPES DE JEU</a:t>
            </a:r>
          </a:p>
        </p:txBody>
      </p:sp>
      <p:sp>
        <p:nvSpPr>
          <p:cNvPr id="37" name="Rectangle 36"/>
          <p:cNvSpPr/>
          <p:nvPr/>
        </p:nvSpPr>
        <p:spPr>
          <a:xfrm>
            <a:off x="6516216" y="833275"/>
            <a:ext cx="2520280" cy="5232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defRPr/>
            </a:pPr>
            <a:r>
              <a:rPr lang="fr-FR" sz="2800" b="1" spc="300" dirty="0" smtClean="0">
                <a:solidFill>
                  <a:srgbClr val="C00000"/>
                </a:solidFill>
                <a:effectLst>
                  <a:outerShdw blurRad="38100" dist="38100" dir="2700000" algn="tl">
                    <a:srgbClr val="000000">
                      <a:alpha val="43137"/>
                    </a:srgbClr>
                  </a:outerShdw>
                </a:effectLst>
                <a:latin typeface="Freestyle Script" pitchFamily="66" charset="0"/>
                <a:cs typeface="Andalus" pitchFamily="2" charset="-78"/>
              </a:rPr>
              <a:t>LA SOLUTION</a:t>
            </a: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27" name="Image 26" descr="carte4.jpg"/>
          <p:cNvPicPr preferRelativeResize="0">
            <a:picLocks/>
          </p:cNvPicPr>
          <p:nvPr/>
        </p:nvPicPr>
        <p:blipFill>
          <a:blip r:embed="rId3" cstate="print"/>
          <a:stretch>
            <a:fillRect/>
          </a:stretch>
        </p:blipFill>
        <p:spPr>
          <a:xfrm>
            <a:off x="107999" y="359999"/>
            <a:ext cx="8974356" cy="5683996"/>
          </a:xfrm>
          <a:prstGeom prst="rect">
            <a:avLst/>
          </a:prstGeom>
        </p:spPr>
      </p:pic>
      <p:sp>
        <p:nvSpPr>
          <p:cNvPr id="5" name="ZoneTexte 4"/>
          <p:cNvSpPr txBox="1"/>
          <p:nvPr/>
        </p:nvSpPr>
        <p:spPr>
          <a:xfrm>
            <a:off x="0" y="6165304"/>
            <a:ext cx="9144000" cy="584775"/>
          </a:xfrm>
          <a:prstGeom prst="rect">
            <a:avLst/>
          </a:prstGeom>
          <a:noFill/>
        </p:spPr>
        <p:txBody>
          <a:bodyPr wrap="square" rtlCol="0">
            <a:spAutoFit/>
          </a:bodyPr>
          <a:lstStyle/>
          <a:p>
            <a:pPr algn="ctr"/>
            <a:r>
              <a:rPr lang="fr-FR" sz="3200" dirty="0" smtClean="0">
                <a:solidFill>
                  <a:schemeClr val="bg1"/>
                </a:solidFill>
                <a:latin typeface="Freestyle Script" pitchFamily="66" charset="0"/>
              </a:rPr>
              <a:t>Les trajets de 15 mn</a:t>
            </a:r>
            <a:endParaRPr lang="fr-FR" sz="3200" dirty="0">
              <a:solidFill>
                <a:schemeClr val="bg1"/>
              </a:solidFill>
              <a:latin typeface="Freestyle Script" pitchFamily="66" charset="0"/>
            </a:endParaRPr>
          </a:p>
        </p:txBody>
      </p:sp>
      <p:sp>
        <p:nvSpPr>
          <p:cNvPr id="7" name="Ellipse 6"/>
          <p:cNvSpPr/>
          <p:nvPr/>
        </p:nvSpPr>
        <p:spPr>
          <a:xfrm>
            <a:off x="7380312" y="249289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1</a:t>
            </a:r>
            <a:endParaRPr lang="fr-FR" dirty="0">
              <a:solidFill>
                <a:schemeClr val="bg1"/>
              </a:solidFill>
              <a:effectLst>
                <a:outerShdw blurRad="38100" dist="38100" dir="2700000" algn="tl">
                  <a:srgbClr val="000000">
                    <a:alpha val="43137"/>
                  </a:srgbClr>
                </a:outerShdw>
              </a:effectLst>
            </a:endParaRPr>
          </a:p>
        </p:txBody>
      </p:sp>
      <p:sp>
        <p:nvSpPr>
          <p:cNvPr id="8" name="Ellipse 7"/>
          <p:cNvSpPr/>
          <p:nvPr/>
        </p:nvSpPr>
        <p:spPr>
          <a:xfrm>
            <a:off x="6372200" y="364502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2</a:t>
            </a:r>
            <a:endParaRPr lang="fr-FR" dirty="0">
              <a:solidFill>
                <a:schemeClr val="bg1"/>
              </a:solidFill>
              <a:effectLst>
                <a:outerShdw blurRad="38100" dist="38100" dir="2700000" algn="tl">
                  <a:srgbClr val="000000">
                    <a:alpha val="43137"/>
                  </a:srgbClr>
                </a:outerShdw>
              </a:effectLst>
            </a:endParaRPr>
          </a:p>
        </p:txBody>
      </p:sp>
      <p:sp>
        <p:nvSpPr>
          <p:cNvPr id="10" name="Ellipse 9"/>
          <p:cNvSpPr/>
          <p:nvPr/>
        </p:nvSpPr>
        <p:spPr>
          <a:xfrm>
            <a:off x="5580112" y="22768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4</a:t>
            </a:r>
            <a:endParaRPr lang="fr-FR" dirty="0">
              <a:solidFill>
                <a:schemeClr val="bg1"/>
              </a:solidFill>
              <a:effectLst>
                <a:outerShdw blurRad="38100" dist="38100" dir="2700000" algn="tl">
                  <a:srgbClr val="000000">
                    <a:alpha val="43137"/>
                  </a:srgbClr>
                </a:outerShdw>
              </a:effectLst>
            </a:endParaRPr>
          </a:p>
        </p:txBody>
      </p:sp>
      <p:sp>
        <p:nvSpPr>
          <p:cNvPr id="11" name="Ellipse 10"/>
          <p:cNvSpPr/>
          <p:nvPr/>
        </p:nvSpPr>
        <p:spPr>
          <a:xfrm>
            <a:off x="6012160" y="155679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5</a:t>
            </a:r>
            <a:endParaRPr lang="fr-FR" dirty="0">
              <a:solidFill>
                <a:schemeClr val="bg1"/>
              </a:solidFill>
              <a:effectLst>
                <a:outerShdw blurRad="38100" dist="38100" dir="2700000" algn="tl">
                  <a:srgbClr val="000000">
                    <a:alpha val="43137"/>
                  </a:srgbClr>
                </a:outerShdw>
              </a:effectLst>
            </a:endParaRPr>
          </a:p>
        </p:txBody>
      </p:sp>
      <p:sp>
        <p:nvSpPr>
          <p:cNvPr id="13" name="Ellipse 12"/>
          <p:cNvSpPr/>
          <p:nvPr/>
        </p:nvSpPr>
        <p:spPr>
          <a:xfrm>
            <a:off x="6372200"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6</a:t>
            </a:r>
            <a:endParaRPr lang="fr-FR" dirty="0">
              <a:solidFill>
                <a:schemeClr val="bg1"/>
              </a:solidFill>
              <a:effectLst>
                <a:outerShdw blurRad="38100" dist="38100" dir="2700000" algn="tl">
                  <a:srgbClr val="000000">
                    <a:alpha val="43137"/>
                  </a:srgbClr>
                </a:outerShdw>
              </a:effectLst>
            </a:endParaRPr>
          </a:p>
        </p:txBody>
      </p:sp>
      <p:sp>
        <p:nvSpPr>
          <p:cNvPr id="14" name="Ellipse 13"/>
          <p:cNvSpPr/>
          <p:nvPr/>
        </p:nvSpPr>
        <p:spPr>
          <a:xfrm>
            <a:off x="5580112" y="450912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3</a:t>
            </a:r>
            <a:endParaRPr lang="fr-FR" dirty="0">
              <a:solidFill>
                <a:schemeClr val="bg1"/>
              </a:solidFill>
              <a:effectLst>
                <a:outerShdw blurRad="38100" dist="38100" dir="2700000" algn="tl">
                  <a:srgbClr val="000000">
                    <a:alpha val="43137"/>
                  </a:srgbClr>
                </a:outerShdw>
              </a:effectLst>
            </a:endParaRPr>
          </a:p>
        </p:txBody>
      </p:sp>
      <p:cxnSp>
        <p:nvCxnSpPr>
          <p:cNvPr id="28" name="Connecteur droit avec flèche 27"/>
          <p:cNvCxnSpPr>
            <a:stCxn id="14" idx="0"/>
            <a:endCxn id="10" idx="4"/>
          </p:cNvCxnSpPr>
          <p:nvPr/>
        </p:nvCxnSpPr>
        <p:spPr>
          <a:xfrm flipV="1">
            <a:off x="5724128" y="2564904"/>
            <a:ext cx="0" cy="1944216"/>
          </a:xfrm>
          <a:prstGeom prst="straightConnector1">
            <a:avLst/>
          </a:prstGeom>
          <a:ln w="19050">
            <a:solidFill>
              <a:srgbClr val="FF0D0D"/>
            </a:solidFill>
            <a:tailEnd type="arrow"/>
          </a:ln>
        </p:spPr>
        <p:style>
          <a:lnRef idx="1">
            <a:schemeClr val="accent1"/>
          </a:lnRef>
          <a:fillRef idx="0">
            <a:schemeClr val="accent1"/>
          </a:fillRef>
          <a:effectRef idx="0">
            <a:schemeClr val="accent1"/>
          </a:effectRef>
          <a:fontRef idx="minor">
            <a:schemeClr val="tx1"/>
          </a:fontRef>
        </p:style>
      </p:cxnSp>
      <p:cxnSp>
        <p:nvCxnSpPr>
          <p:cNvPr id="31" name="Connecteur en arc 30"/>
          <p:cNvCxnSpPr>
            <a:stCxn id="13" idx="6"/>
            <a:endCxn id="7" idx="0"/>
          </p:cNvCxnSpPr>
          <p:nvPr/>
        </p:nvCxnSpPr>
        <p:spPr>
          <a:xfrm>
            <a:off x="6660232" y="620688"/>
            <a:ext cx="864096" cy="1872208"/>
          </a:xfrm>
          <a:prstGeom prst="curvedConnector2">
            <a:avLst/>
          </a:prstGeom>
          <a:ln w="19050">
            <a:solidFill>
              <a:srgbClr val="FF0D0D"/>
            </a:solidFill>
            <a:tailEnd type="arrow"/>
          </a:ln>
        </p:spPr>
        <p:style>
          <a:lnRef idx="1">
            <a:schemeClr val="accent1"/>
          </a:lnRef>
          <a:fillRef idx="0">
            <a:schemeClr val="accent1"/>
          </a:fillRef>
          <a:effectRef idx="0">
            <a:schemeClr val="accent1"/>
          </a:effectRef>
          <a:fontRef idx="minor">
            <a:schemeClr val="tx1"/>
          </a:fontRef>
        </p:style>
      </p:cxnSp>
      <p:cxnSp>
        <p:nvCxnSpPr>
          <p:cNvPr id="55" name="Connecteur en arc 54"/>
          <p:cNvCxnSpPr>
            <a:stCxn id="13" idx="2"/>
            <a:endCxn id="10" idx="0"/>
          </p:cNvCxnSpPr>
          <p:nvPr/>
        </p:nvCxnSpPr>
        <p:spPr>
          <a:xfrm rot="10800000" flipV="1">
            <a:off x="5724128" y="620688"/>
            <a:ext cx="648072" cy="1656184"/>
          </a:xfrm>
          <a:prstGeom prst="curvedConnector2">
            <a:avLst/>
          </a:prstGeom>
          <a:ln w="19050">
            <a:solidFill>
              <a:srgbClr val="FF0D0D"/>
            </a:solidFill>
            <a:tailEnd type="arrow"/>
          </a:ln>
        </p:spPr>
        <p:style>
          <a:lnRef idx="1">
            <a:schemeClr val="accent1"/>
          </a:lnRef>
          <a:fillRef idx="0">
            <a:schemeClr val="accent1"/>
          </a:fillRef>
          <a:effectRef idx="0">
            <a:schemeClr val="accent1"/>
          </a:effectRef>
          <a:fontRef idx="minor">
            <a:schemeClr val="tx1"/>
          </a:fontRef>
        </p:style>
      </p:cxnSp>
      <p:cxnSp>
        <p:nvCxnSpPr>
          <p:cNvPr id="59" name="Connecteur droit avec flèche 58"/>
          <p:cNvCxnSpPr>
            <a:endCxn id="11" idx="7"/>
          </p:cNvCxnSpPr>
          <p:nvPr/>
        </p:nvCxnSpPr>
        <p:spPr>
          <a:xfrm flipH="1">
            <a:off x="6258011" y="692696"/>
            <a:ext cx="258205" cy="906277"/>
          </a:xfrm>
          <a:prstGeom prst="straightConnector1">
            <a:avLst/>
          </a:prstGeom>
          <a:ln w="19050">
            <a:solidFill>
              <a:srgbClr val="FF0D0D"/>
            </a:solidFill>
            <a:tailEnd type="arrow"/>
          </a:ln>
        </p:spPr>
        <p:style>
          <a:lnRef idx="1">
            <a:schemeClr val="accent1"/>
          </a:lnRef>
          <a:fillRef idx="0">
            <a:schemeClr val="accent1"/>
          </a:fillRef>
          <a:effectRef idx="0">
            <a:schemeClr val="accent1"/>
          </a:effectRef>
          <a:fontRef idx="minor">
            <a:schemeClr val="tx1"/>
          </a:fontRef>
        </p:style>
      </p:cxnSp>
      <p:sp>
        <p:nvSpPr>
          <p:cNvPr id="18" name="Ellipse 17"/>
          <p:cNvSpPr/>
          <p:nvPr/>
        </p:nvSpPr>
        <p:spPr>
          <a:xfrm>
            <a:off x="6084168" y="299695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7</a:t>
            </a:r>
            <a:endParaRPr lang="fr-FR" dirty="0">
              <a:solidFill>
                <a:schemeClr val="bg1"/>
              </a:solidFill>
              <a:effectLst>
                <a:outerShdw blurRad="38100" dist="38100" dir="2700000" algn="tl">
                  <a:srgbClr val="000000">
                    <a:alpha val="43137"/>
                  </a:srgbClr>
                </a:outerShdw>
              </a:effectLst>
            </a:endParaRPr>
          </a:p>
        </p:txBody>
      </p:sp>
      <p:cxnSp>
        <p:nvCxnSpPr>
          <p:cNvPr id="20" name="Connecteur droit avec flèche 19"/>
          <p:cNvCxnSpPr>
            <a:stCxn id="8" idx="0"/>
            <a:endCxn id="18" idx="5"/>
          </p:cNvCxnSpPr>
          <p:nvPr/>
        </p:nvCxnSpPr>
        <p:spPr>
          <a:xfrm flipH="1" flipV="1">
            <a:off x="6330019" y="3242803"/>
            <a:ext cx="186197" cy="402221"/>
          </a:xfrm>
          <a:prstGeom prst="straightConnector1">
            <a:avLst/>
          </a:prstGeom>
          <a:ln w="19050">
            <a:solidFill>
              <a:srgbClr val="FFFF00"/>
            </a:solidFill>
            <a:headEnd type="none"/>
            <a:tailEnd type="none"/>
          </a:ln>
        </p:spPr>
        <p:style>
          <a:lnRef idx="1">
            <a:schemeClr val="accent1"/>
          </a:lnRef>
          <a:fillRef idx="0">
            <a:schemeClr val="accent1"/>
          </a:fillRef>
          <a:effectRef idx="0">
            <a:schemeClr val="accent1"/>
          </a:effectRef>
          <a:fontRef idx="minor">
            <a:schemeClr val="tx1"/>
          </a:fontRef>
        </p:style>
      </p:cxnSp>
      <p:graphicFrame>
        <p:nvGraphicFramePr>
          <p:cNvPr id="23" name="Tableau 22"/>
          <p:cNvGraphicFramePr>
            <a:graphicFrameLocks noGrp="1"/>
          </p:cNvGraphicFramePr>
          <p:nvPr/>
        </p:nvGraphicFramePr>
        <p:xfrm>
          <a:off x="179512" y="404664"/>
          <a:ext cx="2088232" cy="3383280"/>
        </p:xfrm>
        <a:graphic>
          <a:graphicData uri="http://schemas.openxmlformats.org/drawingml/2006/table">
            <a:tbl>
              <a:tblPr firstRow="1" bandRow="1">
                <a:tableStyleId>{5C22544A-7EE6-4342-B048-85BDC9FD1C3A}</a:tableStyleId>
              </a:tblPr>
              <a:tblGrid>
                <a:gridCol w="2088232"/>
              </a:tblGrid>
              <a:tr h="2736304">
                <a:tc>
                  <a:txBody>
                    <a:bodyPr/>
                    <a:lstStyle/>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1 Embarcadère</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2 Devant chez Maguy</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3 Plage Sud</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4 Bassin</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5 Puits</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6 Plage Nord</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7 Les Grottes</a:t>
                      </a:r>
                    </a:p>
                    <a:p>
                      <a:pPr marL="457200" indent="-457200" algn="l"/>
                      <a:r>
                        <a:rPr lang="fr-FR" sz="2400" b="0" dirty="0" smtClean="0">
                          <a:solidFill>
                            <a:srgbClr val="FFFF00"/>
                          </a:solidFill>
                          <a:effectLst>
                            <a:outerShdw blurRad="38100" dist="38100" dir="2700000" algn="tl">
                              <a:srgbClr val="000000">
                                <a:alpha val="43137"/>
                              </a:srgbClr>
                            </a:outerShdw>
                          </a:effectLst>
                          <a:latin typeface="Freestyle Script" pitchFamily="66" charset="0"/>
                        </a:rPr>
                        <a:t>--- trajet à double sens</a:t>
                      </a:r>
                    </a:p>
                    <a:p>
                      <a:pPr marL="457200" indent="-457200" algn="l"/>
                      <a:r>
                        <a:rPr lang="fr-FR" sz="2400" b="0" dirty="0" smtClean="0">
                          <a:solidFill>
                            <a:srgbClr val="FF0000"/>
                          </a:solidFill>
                          <a:effectLst>
                            <a:outerShdw blurRad="38100" dist="38100" dir="2700000" algn="tl">
                              <a:srgbClr val="000000">
                                <a:alpha val="43137"/>
                              </a:srgbClr>
                            </a:outerShdw>
                          </a:effectLst>
                          <a:latin typeface="Freestyle Script" pitchFamily="66" charset="0"/>
                          <a:sym typeface="Wingdings" pitchFamily="2" charset="2"/>
                        </a:rPr>
                        <a:t>trajet à sens unique</a:t>
                      </a:r>
                      <a:endParaRPr lang="fr-FR" sz="2400" b="0" dirty="0" smtClean="0">
                        <a:solidFill>
                          <a:srgbClr val="FF0000"/>
                        </a:solidFill>
                        <a:effectLst>
                          <a:outerShdw blurRad="38100" dist="38100" dir="2700000" algn="tl">
                            <a:srgbClr val="000000">
                              <a:alpha val="43137"/>
                            </a:srgbClr>
                          </a:outerShdw>
                        </a:effectLst>
                        <a:latin typeface="Freestyle Script" pitchFamily="66" charset="0"/>
                      </a:endParaRP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blipFill>
                      <a:blip r:embed="rId4"/>
                      <a:tile tx="0" ty="0" sx="100000" sy="100000" flip="none" algn="tl"/>
                    </a:blipFill>
                  </a:tcPr>
                </a:tc>
              </a:tr>
            </a:tbl>
          </a:graphicData>
        </a:graphic>
      </p:graphicFrame>
      <p:sp>
        <p:nvSpPr>
          <p:cNvPr id="21" name="Ellipse 20">
            <a:hlinkClick r:id="rId5" action="ppaction://hlinksldjump"/>
          </p:cNvPr>
          <p:cNvSpPr/>
          <p:nvPr/>
        </p:nvSpPr>
        <p:spPr>
          <a:xfrm>
            <a:off x="0" y="-27384"/>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ZoneTexte 21"/>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LE TEMPS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chris.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52706"/>
        </p:xfrm>
        <a:graphic>
          <a:graphicData uri="http://schemas.openxmlformats.org/drawingml/2006/table">
            <a:tbl>
              <a:tblPr/>
              <a:tblGrid>
                <a:gridCol w="4536504"/>
                <a:gridCol w="4392488"/>
              </a:tblGrid>
              <a:tr h="562736">
                <a:tc gridSpan="2">
                  <a:txBody>
                    <a:bodyPr/>
                    <a:lstStyle/>
                    <a:p>
                      <a:pPr algn="ctr">
                        <a:lnSpc>
                          <a:spcPct val="115000"/>
                        </a:lnSpc>
                        <a:spcAft>
                          <a:spcPts val="0"/>
                        </a:spcAft>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QUE FAITES</a:t>
                      </a:r>
                      <a:r>
                        <a:rPr lang="fr-FR" sz="2800" b="1" baseline="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VOUS LA?</a:t>
                      </a:r>
                      <a:endParaRPr lang="fr-FR" sz="28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30" marR="5173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30" marR="5173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32199">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15H00-15H30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30" marR="5173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1730" marR="5173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32199">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15H30-16H00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30" marR="5173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1730" marR="5173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32199">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16H00-16H30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30" marR="5173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51730" marR="5173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32199">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16H30-17H00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30" marR="5173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51730" marR="5173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32199">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17H00-17H30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30" marR="5173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1730" marR="5173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45419">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17H30-18H00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30" marR="5173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1730" marR="5173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45419">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18H00-18H30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30" marR="5173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1730" marR="5173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64398">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18H30-19H00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30" marR="5173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1730" marR="5173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45419">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19H00-19H30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30" marR="5173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1730" marR="5173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45419">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19H30-20H00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30" marR="5173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1730" marR="5173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45419">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20H00-20H30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30" marR="5173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1730" marR="5173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45419">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20H30-21H00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30" marR="5173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1730" marR="5173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45419">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21H00-21H30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30" marR="5173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vais à la maison. </a:t>
                      </a:r>
                    </a:p>
                  </a:txBody>
                  <a:tcPr marL="51730" marR="5173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58639">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21H30-22H00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30" marR="5173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b="0" dirty="0">
                          <a:solidFill>
                            <a:schemeClr val="accent2">
                              <a:lumMod val="20000"/>
                              <a:lumOff val="80000"/>
                            </a:schemeClr>
                          </a:solidFill>
                          <a:effectLst>
                            <a:outerShdw blurRad="38100" dist="38100" dir="2700000" algn="tl">
                              <a:srgbClr val="000000">
                                <a:alpha val="43137"/>
                              </a:srgbClr>
                            </a:outerShdw>
                          </a:effectLst>
                          <a:latin typeface="Freestyle Script" pitchFamily="66" charset="0"/>
                          <a:ea typeface="Calibri"/>
                          <a:cs typeface="Times New Roman"/>
                        </a:rPr>
                        <a:t>CHAMBRE D’ANITA</a:t>
                      </a:r>
                    </a:p>
                  </a:txBody>
                  <a:tcPr marL="51730" marR="5173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45419">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22H00-22H30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30" marR="5173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avec Anita. </a:t>
                      </a:r>
                    </a:p>
                  </a:txBody>
                  <a:tcPr marL="51730" marR="5173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3217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22H30-23H00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1730" marR="5173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 </a:t>
                      </a:r>
                    </a:p>
                  </a:txBody>
                  <a:tcPr marL="51730" marR="5173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just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3312368"/>
                <a:gridCol w="1296144"/>
                <a:gridCol w="4320480"/>
              </a:tblGrid>
              <a:tr h="778760">
                <a:tc gridSpan="3">
                  <a:txBody>
                    <a:bodyPr/>
                    <a:lstStyle/>
                    <a:p>
                      <a:pPr algn="ctr">
                        <a:lnSpc>
                          <a:spcPct val="115000"/>
                        </a:lnSpc>
                        <a:spcAft>
                          <a:spcPts val="0"/>
                        </a:spcAft>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QUE</a:t>
                      </a:r>
                      <a:r>
                        <a:rPr lang="fr-FR" sz="2800" b="1" baseline="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FAITES VOUS LA?</a:t>
                      </a:r>
                      <a:endParaRPr lang="fr-FR" sz="28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gn="r">
                        <a:lnSpc>
                          <a:spcPct val="115000"/>
                        </a:lnSpc>
                        <a:spcAft>
                          <a:spcPts val="0"/>
                        </a:spcAft>
                      </a:pP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145475">
                <a:tc>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31 de</a:t>
                      </a: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10H00-10H30</a:t>
                      </a: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pêche. </a:t>
                      </a:r>
                    </a:p>
                  </a:txBody>
                  <a:tcPr marL="42306" marR="42306"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45475">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10H30-11h00</a:t>
                      </a: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pêche. </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45475">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11H00-11H30</a:t>
                      </a: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pêche. </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45475">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11H30-12H00</a:t>
                      </a: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pêche. </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28203">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12H00-12H30</a:t>
                      </a: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livre le poisson que j’ai pêché.</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28203">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12H30-13H00</a:t>
                      </a: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livre le poisson que j’ai pêché. </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28203">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13H00-13H30</a:t>
                      </a: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28203">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13H30-14H00</a:t>
                      </a: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28203">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14H00-14H30</a:t>
                      </a: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vais à la maison. </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28203">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14H30-15H00</a:t>
                      </a: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 </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28203">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15H00-15H30</a:t>
                      </a: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28203">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15H30-16H00</a:t>
                      </a: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28203">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16H00-16H30</a:t>
                      </a: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28203">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16H30-17H00</a:t>
                      </a: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50664">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17H00-17H30</a:t>
                      </a: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just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3312368"/>
                <a:gridCol w="1440160"/>
                <a:gridCol w="4176464"/>
              </a:tblGrid>
              <a:tr h="562736">
                <a:tc gridSpan="3">
                  <a:txBody>
                    <a:bodyPr/>
                    <a:lstStyle/>
                    <a:p>
                      <a:pPr algn="ctr">
                        <a:lnSpc>
                          <a:spcPct val="115000"/>
                        </a:lnSpc>
                        <a:spcAft>
                          <a:spcPts val="0"/>
                        </a:spcAft>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QUE FAITES VOUS LA?</a:t>
                      </a:r>
                      <a:endParaRPr lang="fr-FR" sz="28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143386">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17H30-18H00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pêche. </a:t>
                      </a:r>
                    </a:p>
                  </a:txBody>
                  <a:tcPr marL="42306" marR="42306"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51085">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18H00-18H30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pêche. </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26362">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18H30-19H00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76907">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19H00-19H30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26362">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19H30-20H00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26362">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20H00-20H30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26362">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20H30-21H00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26362">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21H00-21H30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vais à la maison. </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26362">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21H30-22H00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 </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26362">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22H00-22H30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 </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51634">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22H30-23H00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26362">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23H00-23H30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a:t>
                      </a:r>
                      <a:r>
                        <a:rPr lang="fr-FR" sz="2000" dirty="0">
                          <a:effectLst>
                            <a:outerShdw blurRad="38100" dist="38100" dir="2700000" algn="tl">
                              <a:srgbClr val="000000">
                                <a:alpha val="43137"/>
                              </a:srgbClr>
                            </a:outerShdw>
                          </a:effectLst>
                          <a:latin typeface="Freestyle Script" pitchFamily="66" charset="0"/>
                          <a:ea typeface="Calibri"/>
                          <a:cs typeface="Times New Roman"/>
                        </a:rPr>
                        <a:t>. </a:t>
                      </a:r>
                      <a:r>
                        <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26362">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23H30-24H00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a:t>
                      </a:r>
                      <a:r>
                        <a:rPr lang="fr-FR" sz="2000" dirty="0">
                          <a:effectLst>
                            <a:outerShdw blurRad="38100" dist="38100" dir="2700000" algn="tl">
                              <a:srgbClr val="000000">
                                <a:alpha val="43137"/>
                              </a:srgbClr>
                            </a:outerShdw>
                          </a:effectLst>
                          <a:latin typeface="Freestyle Script" pitchFamily="66" charset="0"/>
                          <a:ea typeface="Calibri"/>
                          <a:cs typeface="Times New Roman"/>
                        </a:rPr>
                        <a:t>. </a:t>
                      </a:r>
                      <a:r>
                        <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26362">
                <a:tc>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1</a:t>
                      </a:r>
                      <a:r>
                        <a:rPr lang="fr-FR" sz="2000" b="1" baseline="30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er</a:t>
                      </a: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24H00-24H30</a:t>
                      </a: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26362">
                <a:tc gridSpan="2">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24h30-01H00</a:t>
                      </a: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a:t>
                      </a:r>
                      <a:r>
                        <a:rPr lang="fr-FR" sz="2000" dirty="0">
                          <a:effectLst>
                            <a:outerShdw blurRad="38100" dist="38100" dir="2700000" algn="tl">
                              <a:srgbClr val="000000">
                                <a:alpha val="43137"/>
                              </a:srgbClr>
                            </a:outerShdw>
                          </a:effectLst>
                          <a:latin typeface="Freestyle Script" pitchFamily="66" charset="0"/>
                          <a:ea typeface="Calibri"/>
                          <a:cs typeface="Times New Roman"/>
                        </a:rPr>
                        <a:t> </a:t>
                      </a:r>
                      <a:r>
                        <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16168">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Donner/Soudoyer/Tabasser</a:t>
                      </a:r>
                    </a:p>
                  </a:txBody>
                  <a:tcPr marL="42306" marR="42306" marT="0" marB="0" anchor="b">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01H00-01h30</a:t>
                      </a: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306" marR="4230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n’ai rien à vous dire. </a:t>
                      </a:r>
                      <a:r>
                        <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42306" marR="4230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magu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5" y="404664"/>
          <a:ext cx="8928992" cy="6336704"/>
        </p:xfrm>
        <a:graphic>
          <a:graphicData uri="http://schemas.openxmlformats.org/drawingml/2006/table">
            <a:tbl>
              <a:tblPr/>
              <a:tblGrid>
                <a:gridCol w="3384375"/>
                <a:gridCol w="1296144"/>
                <a:gridCol w="4248473"/>
              </a:tblGrid>
              <a:tr h="778760">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marL="0" marR="0" indent="0" algn="r" defTabSz="914400" rtl="0" eaLnBrk="1" fontAlgn="auto" latinLnBrk="0" hangingPunct="1">
                        <a:lnSpc>
                          <a:spcPct val="115000"/>
                        </a:lnSpc>
                        <a:spcBef>
                          <a:spcPts val="0"/>
                        </a:spcBef>
                        <a:spcAft>
                          <a:spcPts val="0"/>
                        </a:spcAft>
                        <a:buClrTx/>
                        <a:buSzTx/>
                        <a:buFontTx/>
                        <a:buNone/>
                        <a:tabLst/>
                        <a:defRPr/>
                      </a:pPr>
                      <a:endPar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360000">
                <a:tc>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31 de</a:t>
                      </a: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10H00-10H30</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10H30-11h00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11H00-11H30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11H30-12H00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vous attendais.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12H00-12H30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12H30-13H00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13H00-13H30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13H30-14H00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14H00-14H30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special.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14H30-15H00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bronze.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15H00-15H30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special.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15H30-16H00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special.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16H00-16H30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16H30-17H00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17944">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17H00-17H30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du bon temps.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magu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5" y="404664"/>
          <a:ext cx="8928992" cy="6336704"/>
        </p:xfrm>
        <a:graphic>
          <a:graphicData uri="http://schemas.openxmlformats.org/drawingml/2006/table">
            <a:tbl>
              <a:tblPr/>
              <a:tblGrid>
                <a:gridCol w="2268252"/>
                <a:gridCol w="2268252"/>
                <a:gridCol w="4392488"/>
              </a:tblGrid>
              <a:tr h="1008112">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17H30-18H00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faisais une petite sieste.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18H00-18H30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18H30-19H00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19H00-19H30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19H30-20H00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20H00-20H30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20H30-21H00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21H00-21H30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21H30-22H00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22H00-22H30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22H30-23H00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du bon temps.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23H00-23H30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Rien de spécial.</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008592">
                <a:tc>
                  <a:txBody>
                    <a:bodyPr/>
                    <a:lstStyle/>
                    <a:p>
                      <a:pPr algn="l">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Donner/Soudoyer/Tabasser</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b">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23H30-24H00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entendu du bruit dans le salon.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suis allée voir mais il n’y avait personne.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magu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52706"/>
        </p:xfrm>
        <a:graphic>
          <a:graphicData uri="http://schemas.openxmlformats.org/drawingml/2006/table">
            <a:tbl>
              <a:tblPr/>
              <a:tblGrid>
                <a:gridCol w="2304256"/>
                <a:gridCol w="1008112"/>
                <a:gridCol w="1296144"/>
                <a:gridCol w="4320480"/>
              </a:tblGrid>
              <a:tr h="778760">
                <a:tc gridSpan="4">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marL="0" marR="0" indent="0" algn="r" defTabSz="914400" rtl="0" eaLnBrk="1" fontAlgn="auto" latinLnBrk="0" hangingPunct="1">
                        <a:lnSpc>
                          <a:spcPct val="115000"/>
                        </a:lnSpc>
                        <a:spcBef>
                          <a:spcPts val="0"/>
                        </a:spcBef>
                        <a:spcAft>
                          <a:spcPts val="0"/>
                        </a:spcAft>
                        <a:buClrTx/>
                        <a:buSzTx/>
                        <a:buFontTx/>
                        <a:buNone/>
                        <a:tabLst/>
                        <a:defRPr/>
                      </a:pP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nSpc>
                          <a:spcPct val="115000"/>
                        </a:lnSpc>
                        <a:spcAft>
                          <a:spcPts val="0"/>
                        </a:spcAft>
                      </a:pP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360000">
                <a:tc gridSpan="2">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1</a:t>
                      </a:r>
                      <a:r>
                        <a:rPr lang="fr-FR" sz="2000" b="1" baseline="30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er</a:t>
                      </a: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de</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24H00-24H30</a:t>
                      </a: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24h30-01H00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a:t>
                      </a:r>
                      <a:r>
                        <a:rPr lang="fr-FR" sz="2000" dirty="0">
                          <a:effectLst>
                            <a:outerShdw blurRad="38100" dist="38100" dir="2700000" algn="tl">
                              <a:srgbClr val="000000">
                                <a:alpha val="43137"/>
                              </a:srgbClr>
                            </a:outerShdw>
                          </a:effectLst>
                          <a:latin typeface="Freestyle Script" pitchFamily="66" charset="0"/>
                          <a:ea typeface="Calibri"/>
                          <a:cs typeface="Times New Roman"/>
                        </a:rPr>
                        <a:t>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01H00-01h30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smtClean="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01H30-02H00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smtClean="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02H00-02H30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a:t>
                      </a:r>
                      <a:r>
                        <a:rPr lang="fr-FR" sz="2000" dirty="0" smtClean="0">
                          <a:effectLst>
                            <a:outerShdw blurRad="38100" dist="38100" dir="2700000" algn="tl">
                              <a:srgbClr val="000000">
                                <a:alpha val="43137"/>
                              </a:srgbClr>
                            </a:outerShdw>
                          </a:effectLst>
                          <a:latin typeface="Freestyle Script" pitchFamily="66" charset="0"/>
                          <a:ea typeface="Calibri"/>
                          <a:cs typeface="Times New Roman"/>
                        </a:rPr>
                        <a:t>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02H30-03H00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a:t>
                      </a:r>
                      <a:r>
                        <a:rPr lang="fr-FR" sz="2000" dirty="0" smtClean="0">
                          <a:effectLst>
                            <a:outerShdw blurRad="38100" dist="38100" dir="2700000" algn="tl">
                              <a:srgbClr val="000000">
                                <a:alpha val="43137"/>
                              </a:srgbClr>
                            </a:outerShdw>
                          </a:effectLst>
                          <a:latin typeface="Freestyle Script" pitchFamily="66" charset="0"/>
                          <a:ea typeface="Calibri"/>
                          <a:cs typeface="Times New Roman"/>
                        </a:rPr>
                        <a:t>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03H00-03H30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smtClean="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03H30-04H00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smtClean="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04H00-04H30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a:t>
                      </a:r>
                      <a:r>
                        <a:rPr lang="fr-FR" sz="2000" dirty="0" smtClean="0">
                          <a:effectLst>
                            <a:outerShdw blurRad="38100" dist="38100" dir="2700000" algn="tl">
                              <a:srgbClr val="000000">
                                <a:alpha val="43137"/>
                              </a:srgbClr>
                            </a:outerShdw>
                          </a:effectLst>
                          <a:latin typeface="Freestyle Script" pitchFamily="66" charset="0"/>
                          <a:ea typeface="Calibri"/>
                          <a:cs typeface="Times New Roman"/>
                        </a:rPr>
                        <a:t>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04H30-05H00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a:t>
                      </a:r>
                      <a:r>
                        <a:rPr lang="fr-FR" sz="2000" dirty="0" smtClean="0">
                          <a:effectLst>
                            <a:outerShdw blurRad="38100" dist="38100" dir="2700000" algn="tl">
                              <a:srgbClr val="000000">
                                <a:alpha val="43137"/>
                              </a:srgbClr>
                            </a:outerShdw>
                          </a:effectLst>
                          <a:latin typeface="Freestyle Script" pitchFamily="66" charset="0"/>
                          <a:ea typeface="Calibri"/>
                          <a:cs typeface="Times New Roman"/>
                        </a:rPr>
                        <a:t>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05H00-05H30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smtClean="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05H30-06H00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a:t>
                      </a:r>
                      <a:r>
                        <a:rPr lang="fr-FR" sz="2000" dirty="0" smtClean="0">
                          <a:effectLst>
                            <a:outerShdw blurRad="38100" dist="38100" dir="2700000" algn="tl">
                              <a:srgbClr val="000000">
                                <a:alpha val="43137"/>
                              </a:srgbClr>
                            </a:outerShdw>
                          </a:effectLst>
                          <a:latin typeface="Freestyle Script" pitchFamily="66" charset="0"/>
                          <a:ea typeface="Calibri"/>
                          <a:cs typeface="Times New Roman"/>
                        </a:rPr>
                        <a:t>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06H00-06H30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a:t>
                      </a:r>
                      <a:r>
                        <a:rPr lang="fr-FR" sz="2000" dirty="0" smtClean="0">
                          <a:effectLst>
                            <a:outerShdw blurRad="38100" dist="38100" dir="2700000" algn="tl">
                              <a:srgbClr val="000000">
                                <a:alpha val="43137"/>
                              </a:srgbClr>
                            </a:outerShdw>
                          </a:effectLst>
                          <a:latin typeface="Freestyle Script" pitchFamily="66" charset="0"/>
                          <a:ea typeface="Calibri"/>
                          <a:cs typeface="Times New Roman"/>
                        </a:rPr>
                        <a:t>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chemeClr val="accent3"/>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3">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06H30-07H00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gn="r">
                        <a:lnSpc>
                          <a:spcPct val="115000"/>
                        </a:lnSpc>
                        <a:spcAft>
                          <a:spcPts val="0"/>
                        </a:spcAft>
                      </a:pP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a:t>
                      </a:r>
                      <a:r>
                        <a:rPr lang="fr-FR" sz="2000" dirty="0" smtClean="0">
                          <a:effectLst>
                            <a:outerShdw blurRad="38100" dist="38100" dir="2700000" algn="tl">
                              <a:srgbClr val="000000">
                                <a:alpha val="43137"/>
                              </a:srgbClr>
                            </a:outerShdw>
                          </a:effectLst>
                          <a:latin typeface="Freestyle Script" pitchFamily="66" charset="0"/>
                          <a:ea typeface="Calibri"/>
                          <a:cs typeface="Times New Roman"/>
                        </a:rPr>
                        <a:t>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33946">
                <a:tc>
                  <a:txBody>
                    <a:bodyPr/>
                    <a:lstStyle/>
                    <a:p>
                      <a:pPr algn="l">
                        <a:lnSpc>
                          <a:spcPct val="115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Donner/Soudoyer/Tabasser</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b">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gridSpan="2">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07H00-07H30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me lève.</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magu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4536504"/>
                <a:gridCol w="4392488"/>
              </a:tblGrid>
              <a:tr h="720080">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07H30-08H00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Anton nous a appris la mort de Juste.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08H00-08H30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08H30-09H00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09H00-09H30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09H30-10H00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10H00-10H30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10H30-11H00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Vous n’avez pas entendu des coups de feu ?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11H00-11H30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a entendu des coups de feu du côté de la plage sud.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11H30-12H00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12H00-12H30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12H30-13H00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prends l’air.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13H00-13H30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13H30-14H00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14H00-14H30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76624">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14H30-15H00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magu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4536504"/>
                <a:gridCol w="4392488"/>
              </a:tblGrid>
              <a:tr h="648072">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15H00-15H30</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bronze.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15H30-16H00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bronze.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16H00-16H30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bronze.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16H30-17H00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bronze.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17H00-17H30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vais à la maison.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17H30-18H00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18H00-18H30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18H30-19H00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19H00-19H30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19H30-20H00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Laissez-moi tranquille...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20H00-20H30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Laissez-moi tranquille...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20H30-21H00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Laissez-moi tranquille...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21H00-21H30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Laissez-moi tranquille...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21H30-22H00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Laissez-moi tranquille...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24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22H00-22H30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Laissez-moi tranquille...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30832">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22H30-23H00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Laissez-moi tranquille...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ro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3384376"/>
                <a:gridCol w="1296144"/>
                <a:gridCol w="4248472"/>
              </a:tblGrid>
              <a:tr h="792088">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marL="0" marR="0" indent="0" algn="r" defTabSz="914400" rtl="0" eaLnBrk="1" fontAlgn="auto" latinLnBrk="0" hangingPunct="1">
                        <a:lnSpc>
                          <a:spcPct val="115000"/>
                        </a:lnSpc>
                        <a:spcBef>
                          <a:spcPts val="0"/>
                        </a:spcBef>
                        <a:spcAft>
                          <a:spcPts val="0"/>
                        </a:spcAft>
                        <a:buClrTx/>
                        <a:buSzTx/>
                        <a:buFontTx/>
                        <a:buNone/>
                        <a:tabLst/>
                        <a:defRPr/>
                      </a:pPr>
                      <a:endParaRPr lang="fr-FR" sz="2000" b="1" u="none"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a:lnSpc>
                          <a:spcPct val="115000"/>
                        </a:lnSpc>
                        <a:spcAft>
                          <a:spcPts val="0"/>
                        </a:spcAft>
                      </a:pPr>
                      <a:endParaRPr lang="fr-FR" sz="2000" b="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0">
                <a:tc>
                  <a:txBody>
                    <a:bodyPr/>
                    <a:lstStyle/>
                    <a:p>
                      <a:pPr algn="r">
                        <a:lnSpc>
                          <a:spcPct val="115000"/>
                        </a:lnSpc>
                        <a:spcAft>
                          <a:spcPts val="0"/>
                        </a:spcAft>
                      </a:pPr>
                      <a:r>
                        <a:rPr lang="fr-FR" sz="2000" b="1" u="none"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31 de</a:t>
                      </a:r>
                      <a:endParaRPr lang="fr-FR" sz="2000" b="1" u="none"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u="none"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10H00-10H30</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b="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u="none">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10H30-11h00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lève.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u="none">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11H00-11H30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u="none"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11H30-12H00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u="none">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12H00-12H30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u="none">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12H30-13H00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u="none"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13H00-13H30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u="none"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13H30-14H00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u="none">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14H00-14H30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du bon temps.</a:t>
                      </a:r>
                      <a:endParaRPr lang="fr-FR" sz="2000" b="0" u="none" dirty="0">
                        <a:solidFill>
                          <a:schemeClr val="accent2">
                            <a:lumMod val="20000"/>
                            <a:lumOff val="8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u="none">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14H30-15H00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b="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du bon temps.</a:t>
                      </a:r>
                      <a:endParaRPr lang="fr-FR" sz="2000" b="0" u="none" dirty="0" smtClean="0">
                        <a:solidFill>
                          <a:schemeClr val="accent2">
                            <a:lumMod val="20000"/>
                            <a:lumOff val="8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u="none">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15H00-15H30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cherche Anita.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u="none">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15H30-16H00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prenais du bon temps.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u="none">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16H00-16H30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2">
                  <a:txBody>
                    <a:bodyPr/>
                    <a:lstStyle/>
                    <a:p>
                      <a:pPr algn="r">
                        <a:lnSpc>
                          <a:spcPct val="115000"/>
                        </a:lnSpc>
                        <a:spcAft>
                          <a:spcPts val="0"/>
                        </a:spcAft>
                      </a:pPr>
                      <a:r>
                        <a:rPr lang="fr-FR" sz="2000" b="1" u="none">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16H30-17H00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u="none">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37336">
                <a:tc gridSpan="2">
                  <a:txBody>
                    <a:bodyPr/>
                    <a:lstStyle/>
                    <a:p>
                      <a:pPr algn="r">
                        <a:lnSpc>
                          <a:spcPct val="115000"/>
                        </a:lnSpc>
                        <a:spcAft>
                          <a:spcPts val="0"/>
                        </a:spcAft>
                      </a:pPr>
                      <a:r>
                        <a:rPr lang="fr-FR" sz="2000" b="1" u="none"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17H00-17H30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vais à la maison.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ro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264696"/>
        </p:xfrm>
        <a:graphic>
          <a:graphicData uri="http://schemas.openxmlformats.org/drawingml/2006/table">
            <a:tbl>
              <a:tblPr/>
              <a:tblGrid>
                <a:gridCol w="2304256"/>
                <a:gridCol w="2304256"/>
                <a:gridCol w="4320480"/>
              </a:tblGrid>
              <a:tr h="1152128">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gn="l">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17H30-18H00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18H00-18H30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18H30-19H00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smtClean="0">
                          <a:solidFill>
                            <a:schemeClr val="accent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CHAMBRE MARIE</a:t>
                      </a:r>
                      <a:endParaRPr lang="fr-FR" sz="2000" b="0" dirty="0">
                        <a:solidFill>
                          <a:schemeClr val="accent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19H00-19H30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19H30-20H00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20H00-20H30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20H30-21H00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21H00-21H30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21H30-22H00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22H00-22H30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22H30-23H00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23H00-23H30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b="0" dirty="0">
                          <a:solidFill>
                            <a:schemeClr val="accent2">
                              <a:lumMod val="20000"/>
                              <a:lumOff val="80000"/>
                            </a:schemeClr>
                          </a:solidFill>
                          <a:effectLst>
                            <a:outerShdw blurRad="38100" dist="38100" dir="2700000" algn="tl">
                              <a:srgbClr val="000000">
                                <a:alpha val="43137"/>
                              </a:srgbClr>
                            </a:outerShdw>
                          </a:effectLst>
                          <a:latin typeface="Freestyle Script" pitchFamily="66" charset="0"/>
                          <a:ea typeface="Calibri"/>
                          <a:cs typeface="Times New Roman"/>
                        </a:rPr>
                        <a:t>BAR – CUISINE</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792568">
                <a:tc>
                  <a:txBody>
                    <a:bodyPr/>
                    <a:lstStyle/>
                    <a:p>
                      <a:pPr algn="l">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Donner/Soudoyer/Tabasser</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b">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23H30-24H00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ne me souviens plus. Il faut dire que j’ai trop bu.  </a:t>
                      </a:r>
                      <a:endPar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gn="l">
                        <a:lnSpc>
                          <a:spcPct val="100000"/>
                        </a:lnSpc>
                        <a:spcAft>
                          <a:spcPts val="0"/>
                        </a:spcAft>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prenais un verre au bar.</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5" name="ZoneTexte 4"/>
          <p:cNvSpPr txBox="1"/>
          <p:nvPr/>
        </p:nvSpPr>
        <p:spPr>
          <a:xfrm>
            <a:off x="0" y="-61555"/>
            <a:ext cx="9144000" cy="584775"/>
          </a:xfrm>
          <a:prstGeom prst="rect">
            <a:avLst/>
          </a:prstGeom>
          <a:noFill/>
        </p:spPr>
        <p:txBody>
          <a:bodyPr wrap="square" rtlCol="0" anchor="ctr">
            <a:spAutoFit/>
          </a:bodyPr>
          <a:lstStyle/>
          <a:p>
            <a:pPr algn="ctr"/>
            <a:r>
              <a:rPr lang="fr-FR" sz="3200" b="1" dirty="0" smtClean="0">
                <a:solidFill>
                  <a:schemeClr val="bg1">
                    <a:lumMod val="95000"/>
                  </a:schemeClr>
                </a:solidFill>
                <a:effectLst>
                  <a:outerShdw blurRad="38100" dist="38100" dir="2700000" algn="tl">
                    <a:srgbClr val="000000">
                      <a:alpha val="43137"/>
                    </a:srgbClr>
                  </a:outerShdw>
                </a:effectLst>
                <a:latin typeface="Andalus" pitchFamily="2" charset="-78"/>
                <a:cs typeface="Andalus" pitchFamily="2" charset="-78"/>
              </a:rPr>
              <a:t>QUESTIONNER</a:t>
            </a:r>
            <a:endParaRPr lang="fr-FR" sz="3200" b="1" dirty="0">
              <a:solidFill>
                <a:schemeClr val="bg1">
                  <a:lumMod val="95000"/>
                </a:schemeClr>
              </a:solidFill>
              <a:effectLst>
                <a:outerShdw blurRad="38100" dist="38100" dir="2700000" algn="tl">
                  <a:srgbClr val="000000">
                    <a:alpha val="43137"/>
                  </a:srgbClr>
                </a:outerShdw>
              </a:effectLst>
              <a:latin typeface="Andalus" pitchFamily="2" charset="-78"/>
              <a:cs typeface="Andalus" pitchFamily="2" charset="-78"/>
            </a:endParaRPr>
          </a:p>
        </p:txBody>
      </p:sp>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28" name="Image 27" descr="carte4.jpg"/>
          <p:cNvPicPr preferRelativeResize="0">
            <a:picLocks/>
          </p:cNvPicPr>
          <p:nvPr/>
        </p:nvPicPr>
        <p:blipFill>
          <a:blip r:embed="rId3" cstate="print"/>
          <a:stretch>
            <a:fillRect/>
          </a:stretch>
        </p:blipFill>
        <p:spPr>
          <a:xfrm>
            <a:off x="108000" y="360000"/>
            <a:ext cx="8960676" cy="5693154"/>
          </a:xfrm>
          <a:prstGeom prst="rect">
            <a:avLst/>
          </a:prstGeom>
        </p:spPr>
      </p:pic>
      <p:sp>
        <p:nvSpPr>
          <p:cNvPr id="5" name="ZoneTexte 4"/>
          <p:cNvSpPr txBox="1"/>
          <p:nvPr/>
        </p:nvSpPr>
        <p:spPr>
          <a:xfrm>
            <a:off x="0" y="6165304"/>
            <a:ext cx="9144000" cy="584775"/>
          </a:xfrm>
          <a:prstGeom prst="rect">
            <a:avLst/>
          </a:prstGeom>
          <a:noFill/>
        </p:spPr>
        <p:txBody>
          <a:bodyPr wrap="square" rtlCol="0">
            <a:spAutoFit/>
          </a:bodyPr>
          <a:lstStyle/>
          <a:p>
            <a:pPr algn="ctr"/>
            <a:r>
              <a:rPr lang="fr-FR" sz="3200" dirty="0" smtClean="0">
                <a:solidFill>
                  <a:schemeClr val="bg1"/>
                </a:solidFill>
                <a:latin typeface="Freestyle Script" pitchFamily="66" charset="0"/>
              </a:rPr>
              <a:t>Les trajets de 20 mn</a:t>
            </a:r>
            <a:endParaRPr lang="fr-FR" sz="3200" dirty="0">
              <a:solidFill>
                <a:schemeClr val="bg1"/>
              </a:solidFill>
              <a:latin typeface="Freestyle Script" pitchFamily="66" charset="0"/>
            </a:endParaRPr>
          </a:p>
        </p:txBody>
      </p:sp>
      <p:sp>
        <p:nvSpPr>
          <p:cNvPr id="7" name="Ellipse 6"/>
          <p:cNvSpPr/>
          <p:nvPr/>
        </p:nvSpPr>
        <p:spPr>
          <a:xfrm>
            <a:off x="7380312" y="285293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1</a:t>
            </a:r>
            <a:endParaRPr lang="fr-FR" dirty="0">
              <a:solidFill>
                <a:schemeClr val="bg1"/>
              </a:solidFill>
              <a:effectLst>
                <a:outerShdw blurRad="38100" dist="38100" dir="2700000" algn="tl">
                  <a:srgbClr val="000000">
                    <a:alpha val="43137"/>
                  </a:srgbClr>
                </a:outerShdw>
              </a:effectLst>
            </a:endParaRPr>
          </a:p>
        </p:txBody>
      </p:sp>
      <p:sp>
        <p:nvSpPr>
          <p:cNvPr id="8" name="Ellipse 7"/>
          <p:cNvSpPr/>
          <p:nvPr/>
        </p:nvSpPr>
        <p:spPr>
          <a:xfrm>
            <a:off x="6372200" y="350100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2</a:t>
            </a:r>
            <a:endParaRPr lang="fr-FR" dirty="0">
              <a:solidFill>
                <a:schemeClr val="bg1"/>
              </a:solidFill>
              <a:effectLst>
                <a:outerShdw blurRad="38100" dist="38100" dir="2700000" algn="tl">
                  <a:srgbClr val="000000">
                    <a:alpha val="43137"/>
                  </a:srgbClr>
                </a:outerShdw>
              </a:effectLst>
            </a:endParaRPr>
          </a:p>
        </p:txBody>
      </p:sp>
      <p:sp>
        <p:nvSpPr>
          <p:cNvPr id="9" name="Ellipse 8"/>
          <p:cNvSpPr/>
          <p:nvPr/>
        </p:nvSpPr>
        <p:spPr>
          <a:xfrm>
            <a:off x="5652120" y="357301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4</a:t>
            </a:r>
            <a:endParaRPr lang="fr-FR" dirty="0">
              <a:solidFill>
                <a:schemeClr val="bg1"/>
              </a:solidFill>
              <a:effectLst>
                <a:outerShdw blurRad="38100" dist="38100" dir="2700000" algn="tl">
                  <a:srgbClr val="000000">
                    <a:alpha val="43137"/>
                  </a:srgbClr>
                </a:outerShdw>
              </a:effectLst>
            </a:endParaRPr>
          </a:p>
        </p:txBody>
      </p:sp>
      <p:sp>
        <p:nvSpPr>
          <p:cNvPr id="11" name="Ellipse 10"/>
          <p:cNvSpPr/>
          <p:nvPr/>
        </p:nvSpPr>
        <p:spPr>
          <a:xfrm>
            <a:off x="5940152" y="155679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5</a:t>
            </a:r>
            <a:endParaRPr lang="fr-FR" dirty="0">
              <a:solidFill>
                <a:schemeClr val="bg1"/>
              </a:solidFill>
              <a:effectLst>
                <a:outerShdw blurRad="38100" dist="38100" dir="2700000" algn="tl">
                  <a:srgbClr val="000000">
                    <a:alpha val="43137"/>
                  </a:srgbClr>
                </a:outerShdw>
              </a:effectLst>
            </a:endParaRPr>
          </a:p>
        </p:txBody>
      </p:sp>
      <p:sp>
        <p:nvSpPr>
          <p:cNvPr id="12" name="Ellipse 11"/>
          <p:cNvSpPr/>
          <p:nvPr/>
        </p:nvSpPr>
        <p:spPr>
          <a:xfrm>
            <a:off x="6588224" y="162880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6</a:t>
            </a:r>
            <a:endParaRPr lang="fr-FR" dirty="0">
              <a:solidFill>
                <a:schemeClr val="bg1"/>
              </a:solidFill>
              <a:effectLst>
                <a:outerShdw blurRad="38100" dist="38100" dir="2700000" algn="tl">
                  <a:srgbClr val="000000">
                    <a:alpha val="43137"/>
                  </a:srgbClr>
                </a:outerShdw>
              </a:effectLst>
            </a:endParaRPr>
          </a:p>
        </p:txBody>
      </p:sp>
      <p:sp>
        <p:nvSpPr>
          <p:cNvPr id="14" name="Ellipse 13"/>
          <p:cNvSpPr/>
          <p:nvPr/>
        </p:nvSpPr>
        <p:spPr>
          <a:xfrm>
            <a:off x="5724128" y="443711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3</a:t>
            </a:r>
            <a:endParaRPr lang="fr-FR" dirty="0">
              <a:solidFill>
                <a:schemeClr val="bg1"/>
              </a:solidFill>
              <a:effectLst>
                <a:outerShdw blurRad="38100" dist="38100" dir="2700000" algn="tl">
                  <a:srgbClr val="000000">
                    <a:alpha val="43137"/>
                  </a:srgbClr>
                </a:outerShdw>
              </a:effectLst>
            </a:endParaRPr>
          </a:p>
        </p:txBody>
      </p:sp>
      <p:cxnSp>
        <p:nvCxnSpPr>
          <p:cNvPr id="19" name="Connecteur droit avec flèche 18"/>
          <p:cNvCxnSpPr>
            <a:stCxn id="14" idx="7"/>
            <a:endCxn id="7" idx="3"/>
          </p:cNvCxnSpPr>
          <p:nvPr/>
        </p:nvCxnSpPr>
        <p:spPr>
          <a:xfrm flipV="1">
            <a:off x="5969979" y="3098787"/>
            <a:ext cx="1452514" cy="1380506"/>
          </a:xfrm>
          <a:prstGeom prst="straightConnector1">
            <a:avLst/>
          </a:prstGeom>
          <a:ln w="19050">
            <a:solidFill>
              <a:srgbClr val="FF0D0D"/>
            </a:solidFill>
            <a:tailEnd type="arrow"/>
          </a:ln>
        </p:spPr>
        <p:style>
          <a:lnRef idx="1">
            <a:schemeClr val="accent1"/>
          </a:lnRef>
          <a:fillRef idx="0">
            <a:schemeClr val="accent1"/>
          </a:fillRef>
          <a:effectRef idx="0">
            <a:schemeClr val="accent1"/>
          </a:effectRef>
          <a:fontRef idx="minor">
            <a:schemeClr val="tx1"/>
          </a:fontRef>
        </p:style>
      </p:cxnSp>
      <p:cxnSp>
        <p:nvCxnSpPr>
          <p:cNvPr id="25" name="Connecteur droit avec flèche 24"/>
          <p:cNvCxnSpPr>
            <a:stCxn id="8" idx="0"/>
            <a:endCxn id="12" idx="4"/>
          </p:cNvCxnSpPr>
          <p:nvPr/>
        </p:nvCxnSpPr>
        <p:spPr>
          <a:xfrm flipV="1">
            <a:off x="6516216" y="1916832"/>
            <a:ext cx="216024" cy="1584176"/>
          </a:xfrm>
          <a:prstGeom prst="straightConnector1">
            <a:avLst/>
          </a:prstGeom>
          <a:ln w="19050">
            <a:solidFill>
              <a:srgbClr val="FFFF0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Connecteur droit avec flèche 16"/>
          <p:cNvCxnSpPr>
            <a:stCxn id="9" idx="7"/>
            <a:endCxn id="12" idx="3"/>
          </p:cNvCxnSpPr>
          <p:nvPr/>
        </p:nvCxnSpPr>
        <p:spPr>
          <a:xfrm flipV="1">
            <a:off x="5897971" y="1874651"/>
            <a:ext cx="732434" cy="1740546"/>
          </a:xfrm>
          <a:prstGeom prst="straightConnector1">
            <a:avLst/>
          </a:prstGeom>
          <a:ln w="19050">
            <a:solidFill>
              <a:srgbClr val="FF0D0D"/>
            </a:solidFill>
            <a:tailEnd type="arrow"/>
          </a:ln>
        </p:spPr>
        <p:style>
          <a:lnRef idx="1">
            <a:schemeClr val="accent1"/>
          </a:lnRef>
          <a:fillRef idx="0">
            <a:schemeClr val="accent1"/>
          </a:fillRef>
          <a:effectRef idx="0">
            <a:schemeClr val="accent1"/>
          </a:effectRef>
          <a:fontRef idx="minor">
            <a:schemeClr val="tx1"/>
          </a:fontRef>
        </p:style>
      </p:cxnSp>
      <p:cxnSp>
        <p:nvCxnSpPr>
          <p:cNvPr id="21" name="Connecteur droit avec flèche 20"/>
          <p:cNvCxnSpPr>
            <a:endCxn id="8" idx="1"/>
          </p:cNvCxnSpPr>
          <p:nvPr/>
        </p:nvCxnSpPr>
        <p:spPr>
          <a:xfrm>
            <a:off x="6156176" y="1844824"/>
            <a:ext cx="258205" cy="1698365"/>
          </a:xfrm>
          <a:prstGeom prst="straightConnector1">
            <a:avLst/>
          </a:prstGeom>
          <a:ln w="19050">
            <a:solidFill>
              <a:srgbClr val="FF0D0D"/>
            </a:solidFill>
            <a:tailEnd type="arrow"/>
          </a:ln>
        </p:spPr>
        <p:style>
          <a:lnRef idx="1">
            <a:schemeClr val="accent1"/>
          </a:lnRef>
          <a:fillRef idx="0">
            <a:schemeClr val="accent1"/>
          </a:fillRef>
          <a:effectRef idx="0">
            <a:schemeClr val="accent1"/>
          </a:effectRef>
          <a:fontRef idx="minor">
            <a:schemeClr val="tx1"/>
          </a:fontRef>
        </p:style>
      </p:cxnSp>
      <p:cxnSp>
        <p:nvCxnSpPr>
          <p:cNvPr id="32" name="Connecteur droit avec flèche 31"/>
          <p:cNvCxnSpPr>
            <a:stCxn id="9" idx="0"/>
            <a:endCxn id="11" idx="4"/>
          </p:cNvCxnSpPr>
          <p:nvPr/>
        </p:nvCxnSpPr>
        <p:spPr>
          <a:xfrm flipV="1">
            <a:off x="5796136" y="1844824"/>
            <a:ext cx="288032" cy="1728192"/>
          </a:xfrm>
          <a:prstGeom prst="straightConnector1">
            <a:avLst/>
          </a:prstGeom>
          <a:ln w="19050">
            <a:solidFill>
              <a:srgbClr val="FF0D0D"/>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22" name="Tableau 21"/>
          <p:cNvGraphicFramePr>
            <a:graphicFrameLocks noGrp="1"/>
          </p:cNvGraphicFramePr>
          <p:nvPr/>
        </p:nvGraphicFramePr>
        <p:xfrm>
          <a:off x="179512" y="404664"/>
          <a:ext cx="2088232" cy="3017520"/>
        </p:xfrm>
        <a:graphic>
          <a:graphicData uri="http://schemas.openxmlformats.org/drawingml/2006/table">
            <a:tbl>
              <a:tblPr firstRow="1" bandRow="1">
                <a:tableStyleId>{5C22544A-7EE6-4342-B048-85BDC9FD1C3A}</a:tableStyleId>
              </a:tblPr>
              <a:tblGrid>
                <a:gridCol w="2088232"/>
              </a:tblGrid>
              <a:tr h="2376264">
                <a:tc>
                  <a:txBody>
                    <a:bodyPr/>
                    <a:lstStyle/>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1 Embarcadère</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2 Devant chez Maguy</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3 Plage Sud</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4 Jardin</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5 Puits</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6 Devant</a:t>
                      </a:r>
                      <a:r>
                        <a:rPr lang="fr-FR" sz="2400" b="0" baseline="0" dirty="0" smtClean="0">
                          <a:solidFill>
                            <a:schemeClr val="bg1"/>
                          </a:solidFill>
                          <a:effectLst>
                            <a:outerShdw blurRad="38100" dist="38100" dir="2700000" algn="tl">
                              <a:srgbClr val="000000">
                                <a:alpha val="43137"/>
                              </a:srgbClr>
                            </a:outerShdw>
                          </a:effectLst>
                          <a:latin typeface="Freestyle Script" pitchFamily="66" charset="0"/>
                        </a:rPr>
                        <a:t> c</a:t>
                      </a:r>
                      <a:r>
                        <a:rPr lang="fr-FR" sz="2400" b="0" dirty="0" smtClean="0">
                          <a:solidFill>
                            <a:schemeClr val="bg1"/>
                          </a:solidFill>
                          <a:effectLst>
                            <a:outerShdw blurRad="38100" dist="38100" dir="2700000" algn="tl">
                              <a:srgbClr val="000000">
                                <a:alpha val="43137"/>
                              </a:srgbClr>
                            </a:outerShdw>
                          </a:effectLst>
                          <a:latin typeface="Freestyle Script" pitchFamily="66" charset="0"/>
                        </a:rPr>
                        <a:t>hez Juste</a:t>
                      </a:r>
                    </a:p>
                    <a:p>
                      <a:pPr marL="457200" marR="0" indent="-457200" algn="l" defTabSz="914400" rtl="0" eaLnBrk="1" fontAlgn="auto" latinLnBrk="0" hangingPunct="1">
                        <a:lnSpc>
                          <a:spcPct val="100000"/>
                        </a:lnSpc>
                        <a:spcBef>
                          <a:spcPts val="0"/>
                        </a:spcBef>
                        <a:spcAft>
                          <a:spcPts val="0"/>
                        </a:spcAft>
                        <a:buClrTx/>
                        <a:buSzTx/>
                        <a:buFontTx/>
                        <a:buNone/>
                        <a:tabLst/>
                        <a:defRPr/>
                      </a:pPr>
                      <a:r>
                        <a:rPr lang="fr-FR" sz="2400" b="0" dirty="0" smtClean="0">
                          <a:solidFill>
                            <a:srgbClr val="FFFF00"/>
                          </a:solidFill>
                          <a:effectLst>
                            <a:outerShdw blurRad="38100" dist="38100" dir="2700000" algn="tl">
                              <a:srgbClr val="000000">
                                <a:alpha val="43137"/>
                              </a:srgbClr>
                            </a:outerShdw>
                          </a:effectLst>
                          <a:latin typeface="Freestyle Script" pitchFamily="66" charset="0"/>
                        </a:rPr>
                        <a:t>--- trajet à double sens</a:t>
                      </a:r>
                      <a:endParaRPr lang="fr-FR" sz="2400" b="0" dirty="0" smtClean="0">
                        <a:solidFill>
                          <a:schemeClr val="bg1"/>
                        </a:solidFill>
                        <a:effectLst>
                          <a:outerShdw blurRad="38100" dist="38100" dir="2700000" algn="tl">
                            <a:srgbClr val="000000">
                              <a:alpha val="43137"/>
                            </a:srgbClr>
                          </a:outerShdw>
                        </a:effectLst>
                        <a:latin typeface="Freestyle Script" pitchFamily="66" charset="0"/>
                      </a:endParaRPr>
                    </a:p>
                    <a:p>
                      <a:pPr marL="457200" marR="0" indent="-457200" algn="l" defTabSz="914400" rtl="0" eaLnBrk="1" fontAlgn="auto" latinLnBrk="0" hangingPunct="1">
                        <a:lnSpc>
                          <a:spcPct val="100000"/>
                        </a:lnSpc>
                        <a:spcBef>
                          <a:spcPts val="0"/>
                        </a:spcBef>
                        <a:spcAft>
                          <a:spcPts val="0"/>
                        </a:spcAft>
                        <a:buClrTx/>
                        <a:buSzTx/>
                        <a:buFontTx/>
                        <a:buNone/>
                        <a:tabLst/>
                        <a:defRPr/>
                      </a:pPr>
                      <a:r>
                        <a:rPr lang="fr-FR" sz="2400" b="0" dirty="0" smtClean="0">
                          <a:solidFill>
                            <a:srgbClr val="FF0000"/>
                          </a:solidFill>
                          <a:effectLst>
                            <a:outerShdw blurRad="38100" dist="38100" dir="2700000" algn="tl">
                              <a:srgbClr val="000000">
                                <a:alpha val="43137"/>
                              </a:srgbClr>
                            </a:outerShdw>
                          </a:effectLst>
                          <a:latin typeface="Freestyle Script" pitchFamily="66" charset="0"/>
                          <a:sym typeface="Wingdings" pitchFamily="2" charset="2"/>
                        </a:rPr>
                        <a:t>trajet à sens unique</a:t>
                      </a:r>
                      <a:endParaRPr lang="fr-FR" sz="2400" b="0" dirty="0" smtClean="0">
                        <a:solidFill>
                          <a:srgbClr val="FF0000"/>
                        </a:solidFill>
                        <a:effectLst>
                          <a:outerShdw blurRad="38100" dist="38100" dir="2700000" algn="tl">
                            <a:srgbClr val="000000">
                              <a:alpha val="43137"/>
                            </a:srgbClr>
                          </a:outerShdw>
                        </a:effectLst>
                        <a:latin typeface="Freestyle Script" pitchFamily="66" charset="0"/>
                      </a:endParaRP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blipFill>
                      <a:blip r:embed="rId4"/>
                      <a:tile tx="0" ty="0" sx="100000" sy="100000" flip="none" algn="tl"/>
                    </a:blipFill>
                  </a:tcPr>
                </a:tc>
              </a:tr>
            </a:tbl>
          </a:graphicData>
        </a:graphic>
      </p:graphicFrame>
      <p:sp>
        <p:nvSpPr>
          <p:cNvPr id="20" name="Ellipse 19">
            <a:hlinkClick r:id="rId5" action="ppaction://hlinksldjump"/>
          </p:cNvPr>
          <p:cNvSpPr/>
          <p:nvPr/>
        </p:nvSpPr>
        <p:spPr>
          <a:xfrm>
            <a:off x="0" y="-27384"/>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 name="ZoneTexte 22"/>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LE TEMPS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ro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2268252"/>
                <a:gridCol w="972108"/>
                <a:gridCol w="1296144"/>
                <a:gridCol w="4392488"/>
              </a:tblGrid>
              <a:tr h="618702">
                <a:tc gridSpan="4">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marL="0" marR="0" indent="0" algn="r" defTabSz="914400" rtl="0" eaLnBrk="1" fontAlgn="auto" latinLnBrk="0" hangingPunct="1">
                        <a:lnSpc>
                          <a:spcPct val="115000"/>
                        </a:lnSpc>
                        <a:spcBef>
                          <a:spcPts val="0"/>
                        </a:spcBef>
                        <a:spcAft>
                          <a:spcPts val="0"/>
                        </a:spcAft>
                        <a:buClrTx/>
                        <a:buSzTx/>
                        <a:buFontTx/>
                        <a:buNone/>
                        <a:tabLst/>
                        <a:defRPr/>
                      </a:pP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a:lnSpc>
                          <a:spcPct val="115000"/>
                        </a:lnSpc>
                        <a:spcAft>
                          <a:spcPts val="0"/>
                        </a:spcAft>
                      </a:pP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0">
                <a:tc gridSpan="2">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1</a:t>
                      </a:r>
                      <a:r>
                        <a:rPr lang="fr-FR" sz="2000" b="1" baseline="30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er</a:t>
                      </a: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de</a:t>
                      </a: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24H00-24H30</a:t>
                      </a: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24h30-01H00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01H00-01h30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01H30-02H00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a:solidFill>
                            <a:schemeClr val="accent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CHEZ JUSTE</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02H00-02H30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dirty="0">
                          <a:solidFill>
                            <a:schemeClr val="accent2">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PLAGE NORD</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02H30-03H00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03H00-03H30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03H30-04H00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envie de parler.</a:t>
                      </a:r>
                      <a:r>
                        <a:rPr lang="fr-FR" sz="2000" dirty="0">
                          <a:effectLst>
                            <a:outerShdw blurRad="38100" dist="38100" dir="2700000" algn="tl">
                              <a:srgbClr val="000000">
                                <a:alpha val="43137"/>
                              </a:srgbClr>
                            </a:outerShdw>
                          </a:effectLst>
                          <a:latin typeface="Freestyle Script" pitchFamily="66" charset="0"/>
                          <a:ea typeface="Calibri"/>
                          <a:cs typeface="Times New Roman"/>
                        </a:rPr>
                        <a:t>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04H00-04H30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04H30-05H00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63195">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05H00-05H30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05H30-06H00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n’arrivais pas à dormir.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06H00-06H30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prends l’air.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06H30-07H00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rPr>
                        <a:t>Je n’ai pas envie de parler. </a:t>
                      </a:r>
                      <a:r>
                        <a:rPr lang="fr-FR" sz="2000" dirty="0">
                          <a:solidFill>
                            <a:srgbClr val="92D050"/>
                          </a:solidFill>
                          <a:effectLst>
                            <a:outerShdw blurRad="38100" dist="38100" dir="2700000" algn="tl">
                              <a:srgbClr val="000000">
                                <a:alpha val="43137"/>
                              </a:srgbClr>
                            </a:outerShdw>
                          </a:effectLst>
                          <a:latin typeface="Freestyle Script" pitchFamily="66" charset="0"/>
                        </a:rPr>
                        <a:t>Quelle question ? Je suis chez moi.</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0">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07H00-07H30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gn="l">
                        <a:lnSpc>
                          <a:spcPct val="115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rPr>
                        <a:t>Je n’ai pas envie de parler. </a:t>
                      </a:r>
                      <a:r>
                        <a:rPr lang="fr-FR" sz="2000" dirty="0" smtClean="0">
                          <a:solidFill>
                            <a:srgbClr val="92D050"/>
                          </a:solidFill>
                          <a:effectLst>
                            <a:outerShdw blurRad="38100" dist="38100" dir="2700000" algn="tl">
                              <a:srgbClr val="000000">
                                <a:alpha val="43137"/>
                              </a:srgbClr>
                            </a:outerShdw>
                          </a:effectLst>
                          <a:latin typeface="Freestyle Script" pitchFamily="66" charset="0"/>
                        </a:rPr>
                        <a:t>Je me promène.</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6020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8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Donner/Soudoyer/Tabasser</a:t>
                      </a:r>
                    </a:p>
                  </a:txBody>
                  <a:tcPr marL="68580" marR="68580" marT="0" marB="0" anchor="b">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07H30-08H00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a repêché le corps de Juste.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ro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4608512"/>
                <a:gridCol w="4320480"/>
              </a:tblGrid>
              <a:tr h="648072">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08H00-08H30</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08H30-09H00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09H00-09H30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09H30-10H00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10H00-10H30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00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10H30-11H00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Pendant que je me promenais avec Chris, </a:t>
                      </a: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nous a tiré dessus.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00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11H00-11H30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Pendant que je me promenais avec </a:t>
                      </a: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Chris,</a:t>
                      </a:r>
                      <a:r>
                        <a:rPr lang="fr-FR" sz="2000" b="0" baseline="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nous a tiré dessus.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11H30-12H00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12H00-12H30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12H30-13H00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13H00-13H30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13H30-14H00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14H00-14H30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14H30-15H00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48632">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15H00-15H30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ro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4608512"/>
                <a:gridCol w="4320480"/>
              </a:tblGrid>
              <a:tr h="706752">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15H30-16H00</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16H00-16H30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Chris m’a posé toutes sortes de questions sur Maupiti.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16H30-17H00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Chris m’a posé toutes sortes de questions sur Maupiti.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17H00-17H30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17H30-18H00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18H00-18H30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18H30-19H00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19H00-19H30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19H30-20H00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20H00-20H30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20H30-21H00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21H00-21H30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21H30-22H00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22H00-22H30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89952">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22H30-23H00</a:t>
                      </a:r>
                    </a:p>
                  </a:txBody>
                  <a:tcPr marL="68580" marR="68580"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dormais. </a:t>
                      </a:r>
                    </a:p>
                  </a:txBody>
                  <a:tcPr marL="68580" marR="68580"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su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3312368"/>
                <a:gridCol w="1368152"/>
                <a:gridCol w="4248472"/>
              </a:tblGrid>
              <a:tr h="864096">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56795" marR="5679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marL="0" marR="0" indent="0" algn="r" defTabSz="914400" rtl="0" eaLnBrk="1" fontAlgn="auto" latinLnBrk="0" hangingPunct="1">
                        <a:lnSpc>
                          <a:spcPct val="115000"/>
                        </a:lnSpc>
                        <a:spcBef>
                          <a:spcPts val="0"/>
                        </a:spcBef>
                        <a:spcAft>
                          <a:spcPts val="0"/>
                        </a:spcAft>
                        <a:buClrTx/>
                        <a:buSzTx/>
                        <a:buFontTx/>
                        <a:buNone/>
                        <a:tabLst/>
                        <a:defRPr/>
                      </a:pPr>
                      <a:endPar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6795" marR="5679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56795" marR="5679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31 de</a:t>
                      </a: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6795" marR="5679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10H00-10H30</a:t>
                      </a:r>
                    </a:p>
                  </a:txBody>
                  <a:tcPr marL="56795" marR="5679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lève. </a:t>
                      </a:r>
                    </a:p>
                  </a:txBody>
                  <a:tcPr marL="56795" marR="5679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10H30-11h00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vais à la maison.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11H00-11H30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11H30-12H00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12H00-12H30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vous attendais.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12H30-13H00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13H00-13H30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13H30-14H00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14H00-14H30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14H30-15H00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15H00-15H30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15H30-16H00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bronze.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16H00-16H30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bronze.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792608">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16H30-17H00</a:t>
                      </a:r>
                    </a:p>
                  </a:txBody>
                  <a:tcPr marL="56795" marR="5679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vais à la maison. </a:t>
                      </a:r>
                    </a:p>
                  </a:txBody>
                  <a:tcPr marL="56795" marR="5679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su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2304256"/>
                <a:gridCol w="2304256"/>
                <a:gridCol w="4320480"/>
              </a:tblGrid>
              <a:tr h="720080">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53009" marR="53009"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algn="l">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48877">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17H00-17H30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Anita me montrait un article du « Soir » qui rapporte l’existence </a:t>
                      </a: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d’un réseau de traite des blanches dans la région.</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48877">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17H30-18H00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Anita me montrait un article du « Soir » qui rapporte l’existence </a:t>
                      </a: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d’un réseau de traite des blanches dans la région.</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4583">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18H00-18H30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 promène. </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4583">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18H30-19H00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vous attendais. </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4583">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19H00-19H30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4583">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19H30-20H00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 </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4583">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20H00-20H30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4583">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20H30-21H00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4583">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21H00-21H30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4583">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21H30-22H00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travaille.</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4583">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22H00-22H30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4583">
                <a:tc gridSpan="2">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22H30-23H00</a:t>
                      </a: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gn="r">
                        <a:lnSpc>
                          <a:spcPct val="115000"/>
                        </a:lnSpc>
                        <a:spcAft>
                          <a:spcPts val="0"/>
                        </a:spcAft>
                      </a:pPr>
                      <a:endParaRPr lang="fr-FR" sz="2000"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4583">
                <a:tc gridSpan="2">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23H00-23H30</a:t>
                      </a:r>
                      <a:endParaRPr lang="fr-FR" sz="200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gn="l">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97011">
                <a:tc>
                  <a:txBody>
                    <a:bodyPr/>
                    <a:lstStyle/>
                    <a:p>
                      <a:pPr algn="l">
                        <a:lnSpc>
                          <a:spcPct val="115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Donner/Soudoyer/Tabasser</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nchor="b">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23H30-24H00</a:t>
                      </a:r>
                      <a:endParaRPr lang="fr-FR" sz="2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3009" marR="53009"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53009" marR="53009"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su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2376264"/>
                <a:gridCol w="1152128"/>
                <a:gridCol w="1224136"/>
                <a:gridCol w="4176464"/>
              </a:tblGrid>
              <a:tr h="864096">
                <a:tc gridSpan="4">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50325" marR="5032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pPr marL="0" marR="0" indent="0" algn="r" defTabSz="914400" rtl="0" eaLnBrk="1" fontAlgn="auto" latinLnBrk="0" hangingPunct="1">
                        <a:lnSpc>
                          <a:spcPct val="115000"/>
                        </a:lnSpc>
                        <a:spcBef>
                          <a:spcPts val="0"/>
                        </a:spcBef>
                        <a:spcAft>
                          <a:spcPts val="0"/>
                        </a:spcAft>
                        <a:buClrTx/>
                        <a:buSzTx/>
                        <a:buFontTx/>
                        <a:buNone/>
                        <a:tabLst/>
                        <a:defRPr/>
                      </a:pPr>
                      <a:endPar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0325" marR="5032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effectLst>
                          <a:outerShdw blurRad="38100" dist="38100" dir="2700000" algn="tl">
                            <a:srgbClr val="000000">
                              <a:alpha val="43137"/>
                            </a:srgbClr>
                          </a:outerShdw>
                        </a:effectLst>
                        <a:latin typeface="Freestyle Script" pitchFamily="66" charset="0"/>
                        <a:ea typeface="Calibri"/>
                        <a:cs typeface="Times New Roman"/>
                      </a:endParaRPr>
                    </a:p>
                  </a:txBody>
                  <a:tcPr marL="50325" marR="5032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gridSpan="2">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1</a:t>
                      </a:r>
                      <a:r>
                        <a:rPr lang="fr-FR" sz="2000" b="1" baseline="3000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er</a:t>
                      </a: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de</a:t>
                      </a: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0325" marR="5032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24H00-24H30</a:t>
                      </a:r>
                    </a:p>
                  </a:txBody>
                  <a:tcPr marL="50325" marR="5032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50325" marR="5032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24h30-01H00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gridSpan="3">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01H00-01h30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01H30-02H00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02H00-02H30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smtClean="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02H30-03H00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travaille.</a:t>
                      </a:r>
                      <a:endPar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03H00-03H30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travaille.</a:t>
                      </a:r>
                      <a:endPar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03H30-04H00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travaille.</a:t>
                      </a:r>
                      <a:endPar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04H00-04H30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smtClean="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04H30-05H00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05H00-05H30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05H30-06H00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smtClean="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gridSpan="3">
                  <a:txBody>
                    <a:bodyPr/>
                    <a:lstStyle/>
                    <a:p>
                      <a:pPr algn="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06H00-06H30</a:t>
                      </a: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gn="r">
                        <a:lnSpc>
                          <a:spcPct val="115000"/>
                        </a:lnSpc>
                        <a:spcAft>
                          <a:spcPts val="0"/>
                        </a:spcAft>
                      </a:pP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smtClean="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gridSpan="3">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06H30-07H00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hMerge="1">
                  <a:txBody>
                    <a:bodyPr/>
                    <a:lstStyle/>
                    <a:p>
                      <a:endParaRPr lang="fr-FR"/>
                    </a:p>
                  </a:txBody>
                  <a:tcPr/>
                </a:tc>
                <a:tc>
                  <a:txBody>
                    <a:bodyPr/>
                    <a:lstStyle/>
                    <a:p>
                      <a:pPr>
                        <a:lnSpc>
                          <a:spcPct val="115000"/>
                        </a:lnSpc>
                        <a:spcAft>
                          <a:spcPts val="0"/>
                        </a:spcAft>
                      </a:pPr>
                      <a:r>
                        <a:rPr lang="fr-FR" sz="2000" b="0" dirty="0" smtClean="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Je n’ai pas envie de parler. </a:t>
                      </a: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dormais.</a:t>
                      </a:r>
                      <a:endParaRPr lang="fr-FR" sz="2000" b="0" dirty="0">
                        <a:solidFill>
                          <a:srgbClr val="FFA7E2"/>
                        </a:solidFill>
                        <a:effectLst>
                          <a:outerShdw blurRad="38100" dist="38100" dir="2700000" algn="tl">
                            <a:srgbClr val="000000">
                              <a:alpha val="43137"/>
                            </a:srgbClr>
                          </a:outerShdw>
                        </a:effectLst>
                        <a:latin typeface="Freestyle Script" pitchFamily="66" charset="0"/>
                        <a:ea typeface="Calibri"/>
                        <a:cs typeface="Times New Roman"/>
                      </a:endParaRP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65328">
                <a:tc>
                  <a:txBody>
                    <a:bodyPr/>
                    <a:lstStyle/>
                    <a:p>
                      <a:r>
                        <a:rPr lang="fr-FR" sz="2000" dirty="0" smtClean="0">
                          <a:solidFill>
                            <a:srgbClr val="92D050"/>
                          </a:solidFill>
                          <a:latin typeface="Freestyle Script" pitchFamily="66" charset="0"/>
                        </a:rPr>
                        <a:t>Donner/Soudoyer/Tabasser</a:t>
                      </a:r>
                      <a:endParaRPr lang="fr-FR" sz="2000" dirty="0">
                        <a:solidFill>
                          <a:srgbClr val="92D050"/>
                        </a:solidFill>
                        <a:latin typeface="Freestyle Script" pitchFamily="66" charset="0"/>
                      </a:endParaRPr>
                    </a:p>
                  </a:txBody>
                  <a:tcPr marL="50325" marR="50325" marT="0" marB="0" anchor="b">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gridSpan="2">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07H00-07H30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endParaRPr lang="fr-FR"/>
                    </a:p>
                  </a:txBody>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vous dire. </a:t>
                      </a:r>
                      <a:r>
                        <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Je me lève.</a:t>
                      </a: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su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4752528"/>
                <a:gridCol w="4176464"/>
              </a:tblGrid>
              <a:tr h="576064">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45436" marR="45436"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5436" marR="45436"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32229">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07H30-08H00</a:t>
                      </a:r>
                    </a:p>
                  </a:txBody>
                  <a:tcPr marL="45436" marR="45436"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Anton nous a appris la mort de Juste. </a:t>
                      </a:r>
                    </a:p>
                  </a:txBody>
                  <a:tcPr marL="45436" marR="45436"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32229">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08H00-08H30</a:t>
                      </a:r>
                    </a:p>
                  </a:txBody>
                  <a:tcPr marL="45436" marR="4543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45436" marR="4543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32229">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08H30-09H00</a:t>
                      </a:r>
                    </a:p>
                  </a:txBody>
                  <a:tcPr marL="45436" marR="4543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45436" marR="4543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32229">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09H00-09H30</a:t>
                      </a:r>
                    </a:p>
                  </a:txBody>
                  <a:tcPr marL="45436" marR="4543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45436" marR="4543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32229">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09H30-10H00</a:t>
                      </a:r>
                    </a:p>
                  </a:txBody>
                  <a:tcPr marL="45436" marR="4543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 </a:t>
                      </a:r>
                    </a:p>
                  </a:txBody>
                  <a:tcPr marL="45436" marR="4543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32229">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10H00-10H30</a:t>
                      </a:r>
                    </a:p>
                  </a:txBody>
                  <a:tcPr marL="45436" marR="4543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Quelle question ? Je suis chez moi. </a:t>
                      </a:r>
                    </a:p>
                  </a:txBody>
                  <a:tcPr marL="45436" marR="4543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64457">
                <a:tc>
                  <a:txBody>
                    <a:bodyPr/>
                    <a:lstStyle/>
                    <a:p>
                      <a:pPr algn="r">
                        <a:lnSpc>
                          <a:spcPct val="100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10H30-11H00</a:t>
                      </a:r>
                    </a:p>
                  </a:txBody>
                  <a:tcPr marL="45436" marR="4543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Pendant que Roy éloignait Chris, Maguy nous faisait part de </a:t>
                      </a:r>
                      <a:endPar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ses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soupçons... Elle pense que c’est lui qui a tué Juste. </a:t>
                      </a:r>
                    </a:p>
                  </a:txBody>
                  <a:tcPr marL="45436" marR="4543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48343">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11H00-11H30</a:t>
                      </a:r>
                    </a:p>
                  </a:txBody>
                  <a:tcPr marL="45436" marR="4543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Vous n’avez pas entendu des coups de feu ? </a:t>
                      </a:r>
                    </a:p>
                  </a:txBody>
                  <a:tcPr marL="45436" marR="4543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32229">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11H30-12H00</a:t>
                      </a:r>
                    </a:p>
                  </a:txBody>
                  <a:tcPr marL="45436" marR="4543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45436" marR="4543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32229">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12H00-12H30</a:t>
                      </a:r>
                    </a:p>
                  </a:txBody>
                  <a:tcPr marL="45436" marR="4543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45436" marR="4543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32229">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12H30-13H00</a:t>
                      </a:r>
                    </a:p>
                  </a:txBody>
                  <a:tcPr marL="45436" marR="4543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45436" marR="4543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32229">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13H00-13H30</a:t>
                      </a:r>
                    </a:p>
                  </a:txBody>
                  <a:tcPr marL="45436" marR="4543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mange. </a:t>
                      </a:r>
                    </a:p>
                  </a:txBody>
                  <a:tcPr marL="45436" marR="4543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32229">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13H30-14H00</a:t>
                      </a:r>
                    </a:p>
                  </a:txBody>
                  <a:tcPr marL="45436" marR="4543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45436" marR="4543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32229">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14H00-14H30</a:t>
                      </a:r>
                    </a:p>
                  </a:txBody>
                  <a:tcPr marL="45436" marR="4543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bronze. </a:t>
                      </a:r>
                    </a:p>
                  </a:txBody>
                  <a:tcPr marL="45436" marR="4543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94280">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14H30-15H00</a:t>
                      </a:r>
                    </a:p>
                  </a:txBody>
                  <a:tcPr marL="45436" marR="45436"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bronze. </a:t>
                      </a:r>
                    </a:p>
                  </a:txBody>
                  <a:tcPr marL="45436" marR="45436"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su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4680520"/>
                <a:gridCol w="4248472"/>
              </a:tblGrid>
              <a:tr h="618742">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QUE FAITES VOUS LA?</a:t>
                      </a:r>
                    </a:p>
                  </a:txBody>
                  <a:tcPr marL="45436" marR="45436"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5436" marR="45436"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15H00-15H30</a:t>
                      </a:r>
                    </a:p>
                  </a:txBody>
                  <a:tcPr marL="45436" marR="45436"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bronze. </a:t>
                      </a:r>
                    </a:p>
                  </a:txBody>
                  <a:tcPr marL="45436" marR="45436"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15H30-16H00</a:t>
                      </a:r>
                    </a:p>
                  </a:txBody>
                  <a:tcPr marL="50325" marR="5032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bronze. </a:t>
                      </a:r>
                    </a:p>
                  </a:txBody>
                  <a:tcPr marL="50325" marR="5032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16H00-16H30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bronze. </a:t>
                      </a: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16H30-17H00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bronze. </a:t>
                      </a: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17H00-17H30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Rien de spécial. </a:t>
                      </a: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17H30-18H00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pensais aux évenements de ces dernières heures. </a:t>
                      </a: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18H00-18H30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pensais aux évenements de ces dernières heures. </a:t>
                      </a: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18H30-19H00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pensais aux évenements de ces dernières heures. </a:t>
                      </a: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19H00-19H30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19H30-20H00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appris la mort de Marie. </a:t>
                      </a: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20H00-20H30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ne sais pas. C’est horrible. </a:t>
                      </a: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20H30-21H00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peur. </a:t>
                      </a: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21H00-21H30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21H30-22H00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7215">
                <a:tc>
                  <a:txBody>
                    <a:bodyPr/>
                    <a:lstStyle/>
                    <a:p>
                      <a:pPr algn="r">
                        <a:lnSpc>
                          <a:spcPct val="115000"/>
                        </a:lnSpc>
                        <a:spcAft>
                          <a:spcPts val="0"/>
                        </a:spcAft>
                      </a:pPr>
                      <a:r>
                        <a:rPr lang="fr-FR" sz="2000" b="1">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22H00-22H30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60162">
                <a:tc>
                  <a:txBody>
                    <a:bodyPr/>
                    <a:lstStyle/>
                    <a:p>
                      <a:pPr algn="r">
                        <a:lnSpc>
                          <a:spcPct val="115000"/>
                        </a:lnSpc>
                        <a:spcAft>
                          <a:spcPts val="0"/>
                        </a:spcAft>
                      </a:pPr>
                      <a:r>
                        <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22H30-23H00</a:t>
                      </a:r>
                    </a:p>
                  </a:txBody>
                  <a:tcPr marL="50325" marR="50325" marT="0" marB="0">
                    <a:lnL w="127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bois un coup. </a:t>
                      </a:r>
                    </a:p>
                  </a:txBody>
                  <a:tcPr marL="50325" marR="50325" marT="0" marB="0">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anita.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332656"/>
          <a:ext cx="8928992" cy="6408712"/>
        </p:xfrm>
        <a:graphic>
          <a:graphicData uri="http://schemas.openxmlformats.org/drawingml/2006/table">
            <a:tbl>
              <a:tblPr/>
              <a:tblGrid>
                <a:gridCol w="2592288"/>
                <a:gridCol w="576064"/>
                <a:gridCol w="5760640"/>
              </a:tblGrid>
              <a:tr h="720080">
                <a:tc gridSpan="3">
                  <a:txBody>
                    <a:bodyPr/>
                    <a:lstStyle/>
                    <a:p>
                      <a:pPr algn="ctr">
                        <a:lnSpc>
                          <a:spcPct val="115000"/>
                        </a:lnSpc>
                        <a:spcAft>
                          <a:spcPts val="0"/>
                        </a:spcAft>
                      </a:pPr>
                      <a:r>
                        <a:rPr lang="fr-FR" sz="2800" b="1"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VOTRE AVIS SUR...</a:t>
                      </a:r>
                      <a:endParaRPr lang="fr-FR" sz="2800" b="1"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pPr>
                        <a:lnSpc>
                          <a:spcPct val="100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592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ENNEMIS DE MARIE</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Personne ne l’aimait. Tout le monde vous le dira</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(1)Prenez une chauffeuse de pieu comme Marie sur un rafiot et vous êtes sûr</a:t>
                      </a:r>
                      <a:r>
                        <a:rPr lang="fr-FR" sz="2000" baseline="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que les marins vont se saigner entre eux pour l’avoir.</a:t>
                      </a:r>
                    </a:p>
                    <a:p>
                      <a:pPr>
                        <a:lnSpc>
                          <a:spcPct val="100000"/>
                        </a:lnSpc>
                        <a:spcAft>
                          <a:spcPts val="0"/>
                        </a:spcAft>
                      </a:pPr>
                      <a:r>
                        <a:rPr lang="fr-FR" sz="2000" baseline="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(2)Maguy est jalouse de Marie, dans le fond. C’est pour ça qu’elle la chouchoute.</a:t>
                      </a:r>
                    </a:p>
                    <a:p>
                      <a:pPr>
                        <a:lnSpc>
                          <a:spcPct val="100000"/>
                        </a:lnSpc>
                        <a:spcAft>
                          <a:spcPts val="0"/>
                        </a:spcAft>
                      </a:pPr>
                      <a:r>
                        <a:rPr lang="fr-FR" sz="2000" baseline="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(3)Bruce est monté une fois avec Marie. Maguy ne le lui a pas pardonné.</a:t>
                      </a:r>
                    </a:p>
                    <a:p>
                      <a:pPr>
                        <a:lnSpc>
                          <a:spcPct val="100000"/>
                        </a:lnSpc>
                        <a:spcAft>
                          <a:spcPts val="0"/>
                        </a:spcAft>
                      </a:pPr>
                      <a:r>
                        <a:rPr lang="fr-FR" sz="2000" baseline="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(4) Ce n’était pas un ange, croyez-moi. </a:t>
                      </a:r>
                    </a:p>
                    <a:p>
                      <a:pPr>
                        <a:lnSpc>
                          <a:spcPct val="100000"/>
                        </a:lnSpc>
                        <a:spcAft>
                          <a:spcPts val="0"/>
                        </a:spcAft>
                      </a:pPr>
                      <a:r>
                        <a:rPr lang="fr-FR" sz="2000" baseline="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Elle manipulait tout le monde avec son air doux et son regard enfantin.</a:t>
                      </a:r>
                    </a:p>
                    <a:p>
                      <a:pPr>
                        <a:lnSpc>
                          <a:spcPct val="100000"/>
                        </a:lnSpc>
                        <a:spcAft>
                          <a:spcPts val="0"/>
                        </a:spcAft>
                      </a:pPr>
                      <a:r>
                        <a:rPr lang="fr-FR" sz="2000" baseline="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(5) Si j’étais vous , j’irais demander à Bruce.</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792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MAUPITI</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Avant que les blancs n’arrivent sur l’île, les Maupitis vivaient heureux.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Maintenant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ils sont tous partis.</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111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HABITUDES DE MARIE</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fumait toujours une cigarette en buvant une tasse de thé avant de s’endormir.</a:t>
                      </a:r>
                    </a:p>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 jour elle s’est assoupie. Elle a failli mettre le feu aux draps</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Maguy la chaperonnait comme sa propre fille.</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504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L’ASSASSIN DE JUSTE</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Si Marie n’avait pas disparu, je dirais que c’est elle qui l’a assassiné.</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285872">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DEPART DE LUCIE</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gn="r">
                        <a:lnSpc>
                          <a:spcPct val="100000"/>
                        </a:lnSpc>
                        <a:spcAft>
                          <a:spcPts val="0"/>
                        </a:spcAft>
                      </a:pPr>
                      <a:endPar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rowSpan="2">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Demandez à Roy. Il l’a aidée à fiche le camp.</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79832">
                <a:tc>
                  <a:txBody>
                    <a:bodyPr/>
                    <a:lstStyle/>
                    <a:p>
                      <a:pPr algn="l">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endPar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lnSpc>
                          <a:spcPct val="100000"/>
                        </a:lnSpc>
                        <a:spcAft>
                          <a:spcPts val="0"/>
                        </a:spcAft>
                      </a:pPr>
                      <a:endPar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a:p>
                  </a:txBody>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anita.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332656"/>
          <a:ext cx="8928992" cy="6372664"/>
        </p:xfrm>
        <a:graphic>
          <a:graphicData uri="http://schemas.openxmlformats.org/drawingml/2006/table">
            <a:tbl>
              <a:tblPr/>
              <a:tblGrid>
                <a:gridCol w="2520280"/>
                <a:gridCol w="648072"/>
                <a:gridCol w="5760640"/>
              </a:tblGrid>
              <a:tr h="792088">
                <a:tc gridSpan="3">
                  <a:txBody>
                    <a:bodyPr/>
                    <a:lstStyle/>
                    <a:p>
                      <a:pPr algn="ctr">
                        <a:lnSpc>
                          <a:spcPct val="115000"/>
                        </a:lnSpc>
                        <a:spcAft>
                          <a:spcPts val="0"/>
                        </a:spcAft>
                      </a:pPr>
                      <a:r>
                        <a:rPr lang="fr-FR" sz="2800" b="1"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VOTRE AVIS SUR...</a:t>
                      </a:r>
                      <a:endParaRPr lang="fr-FR" sz="2800" b="1"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pPr>
                        <a:lnSpc>
                          <a:spcPct val="100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440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STATUE DU BASSIN</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 phénomène inexplicable vide le bassin à heure fixe.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 des miracles de la nature que la science ne peut expliquer.</a:t>
                      </a:r>
                    </a:p>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Les Maupitis croyaient à de la magie.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Oualassou</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 Le roi de la source » en créole,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les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protégaient contre les démons du bassin.</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1440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GROTTES</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 soir qu’il était soûl comme un cochon, Bruce m’a dit qu’il est allé dans la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grotte</a:t>
                      </a: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et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qu’il a trouvé les frères Vargas</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(1)Si les grottes existent, je suis certaine que Bruce sait où elles sont.</a:t>
                      </a:r>
                    </a:p>
                    <a:p>
                      <a:pPr>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(2)On n’y croit ou on n’y croit pas. Moi, j’y crois.</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68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COUPS DE FEU</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Roy était terrifié. Comme si il avait vu un fantôme.</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504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MAUPITI ET LA PIRATERIE</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Les pirates ont apporté des épidémies de maladies que les Maupiti ne connaissaient pas.</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504440">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TRAFFIC DE DROGUE</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fr-FR" sz="2000" b="1" dirty="0" smtClean="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rowSpan="2">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 serait assez le style de Bob. Il était prêt à tout pour Marie.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Et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trafiquer avec la came, ca doit rapporter un sacré pactole</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(1)Les traficants ont besoin de bateaux pour transporter la drogue. </a:t>
                      </a:r>
                    </a:p>
                    <a:p>
                      <a:pPr>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Des bateaux comme le Brisban...</a:t>
                      </a:r>
                    </a:p>
                    <a:p>
                      <a:pPr>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(2)Il y en a qui ne m’aiment pas parce</a:t>
                      </a:r>
                      <a:r>
                        <a:rPr lang="fr-FR" sz="2000" baseline="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que j’ai mon franc-parler.</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1224136">
                <a:tc>
                  <a:txBody>
                    <a:bodyPr/>
                    <a:lstStyle/>
                    <a:p>
                      <a:pPr algn="l">
                        <a:lnSpc>
                          <a:spcPct val="100000"/>
                        </a:lnSpc>
                        <a:spcAft>
                          <a:spcPts val="0"/>
                        </a:spcAft>
                      </a:pPr>
                      <a:endPar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p>
                      <a:pPr algn="l">
                        <a:lnSpc>
                          <a:spcPct val="100000"/>
                        </a:lnSpc>
                        <a:spcAft>
                          <a:spcPts val="0"/>
                        </a:spcAft>
                      </a:pPr>
                      <a:endPar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p>
                      <a:pPr algn="l">
                        <a:lnSpc>
                          <a:spcPct val="100000"/>
                        </a:lnSpc>
                        <a:spcAft>
                          <a:spcPts val="0"/>
                        </a:spcAft>
                      </a:pPr>
                      <a:endPar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p>
                      <a:pPr algn="l">
                        <a:lnSpc>
                          <a:spcPct val="100000"/>
                        </a:lnSpc>
                        <a:spcAft>
                          <a:spcPts val="0"/>
                        </a:spcAft>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endPar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lnSpc>
                          <a:spcPct val="100000"/>
                        </a:lnSpc>
                        <a:spcAft>
                          <a:spcPts val="0"/>
                        </a:spcAft>
                      </a:pPr>
                      <a:endPar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a:p>
                  </a:txBody>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21" name="Image 20" descr="carte4.jpg"/>
          <p:cNvPicPr preferRelativeResize="0">
            <a:picLocks/>
          </p:cNvPicPr>
          <p:nvPr/>
        </p:nvPicPr>
        <p:blipFill>
          <a:blip r:embed="rId3" cstate="print"/>
          <a:stretch>
            <a:fillRect/>
          </a:stretch>
        </p:blipFill>
        <p:spPr>
          <a:xfrm>
            <a:off x="108000" y="360000"/>
            <a:ext cx="8974357" cy="5693154"/>
          </a:xfrm>
          <a:prstGeom prst="rect">
            <a:avLst/>
          </a:prstGeom>
        </p:spPr>
      </p:pic>
      <p:sp>
        <p:nvSpPr>
          <p:cNvPr id="5" name="ZoneTexte 4"/>
          <p:cNvSpPr txBox="1"/>
          <p:nvPr/>
        </p:nvSpPr>
        <p:spPr>
          <a:xfrm>
            <a:off x="0" y="6165304"/>
            <a:ext cx="9144000" cy="584775"/>
          </a:xfrm>
          <a:prstGeom prst="rect">
            <a:avLst/>
          </a:prstGeom>
          <a:noFill/>
        </p:spPr>
        <p:txBody>
          <a:bodyPr wrap="square" rtlCol="0">
            <a:spAutoFit/>
          </a:bodyPr>
          <a:lstStyle/>
          <a:p>
            <a:pPr algn="ctr"/>
            <a:r>
              <a:rPr lang="fr-FR" sz="3200" dirty="0" smtClean="0">
                <a:solidFill>
                  <a:schemeClr val="bg1"/>
                </a:solidFill>
                <a:effectLst>
                  <a:outerShdw blurRad="38100" dist="38100" dir="2700000" algn="tl">
                    <a:srgbClr val="000000">
                      <a:alpha val="43137"/>
                    </a:srgbClr>
                  </a:outerShdw>
                </a:effectLst>
                <a:latin typeface="Freestyle Script" pitchFamily="66" charset="0"/>
              </a:rPr>
              <a:t>Les trajets de 25 mn</a:t>
            </a:r>
            <a:endParaRPr lang="fr-FR" sz="3200"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8" name="Ellipse 7"/>
          <p:cNvSpPr/>
          <p:nvPr/>
        </p:nvSpPr>
        <p:spPr>
          <a:xfrm>
            <a:off x="6516216" y="357301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1</a:t>
            </a:r>
            <a:endParaRPr lang="fr-FR" dirty="0">
              <a:solidFill>
                <a:schemeClr val="bg1"/>
              </a:solidFill>
              <a:effectLst>
                <a:outerShdw blurRad="38100" dist="38100" dir="2700000" algn="tl">
                  <a:srgbClr val="000000">
                    <a:alpha val="43137"/>
                  </a:srgbClr>
                </a:outerShdw>
              </a:effectLst>
            </a:endParaRPr>
          </a:p>
        </p:txBody>
      </p:sp>
      <p:sp>
        <p:nvSpPr>
          <p:cNvPr id="11" name="Ellipse 10"/>
          <p:cNvSpPr/>
          <p:nvPr/>
        </p:nvSpPr>
        <p:spPr>
          <a:xfrm>
            <a:off x="6012160" y="155679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3</a:t>
            </a:r>
            <a:endParaRPr lang="fr-FR" dirty="0">
              <a:solidFill>
                <a:schemeClr val="bg1"/>
              </a:solidFill>
              <a:effectLst>
                <a:outerShdw blurRad="38100" dist="38100" dir="2700000" algn="tl">
                  <a:srgbClr val="000000">
                    <a:alpha val="43137"/>
                  </a:srgbClr>
                </a:outerShdw>
              </a:effectLst>
            </a:endParaRPr>
          </a:p>
        </p:txBody>
      </p:sp>
      <p:sp>
        <p:nvSpPr>
          <p:cNvPr id="12" name="Ellipse 11"/>
          <p:cNvSpPr/>
          <p:nvPr/>
        </p:nvSpPr>
        <p:spPr>
          <a:xfrm>
            <a:off x="6660232" y="134076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4</a:t>
            </a:r>
            <a:endParaRPr lang="fr-FR" dirty="0">
              <a:solidFill>
                <a:schemeClr val="bg1"/>
              </a:solidFill>
              <a:effectLst>
                <a:outerShdw blurRad="38100" dist="38100" dir="2700000" algn="tl">
                  <a:srgbClr val="000000">
                    <a:alpha val="43137"/>
                  </a:srgbClr>
                </a:outerShdw>
              </a:effectLst>
            </a:endParaRPr>
          </a:p>
        </p:txBody>
      </p:sp>
      <p:sp>
        <p:nvSpPr>
          <p:cNvPr id="13" name="Ellipse 12"/>
          <p:cNvSpPr/>
          <p:nvPr/>
        </p:nvSpPr>
        <p:spPr>
          <a:xfrm>
            <a:off x="6300192" y="62068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5</a:t>
            </a:r>
            <a:endParaRPr lang="fr-FR" dirty="0">
              <a:solidFill>
                <a:schemeClr val="bg1"/>
              </a:solidFill>
              <a:effectLst>
                <a:outerShdw blurRad="38100" dist="38100" dir="2700000" algn="tl">
                  <a:srgbClr val="000000">
                    <a:alpha val="43137"/>
                  </a:srgbClr>
                </a:outerShdw>
              </a:effectLst>
            </a:endParaRPr>
          </a:p>
        </p:txBody>
      </p:sp>
      <p:sp>
        <p:nvSpPr>
          <p:cNvPr id="14" name="Ellipse 13"/>
          <p:cNvSpPr/>
          <p:nvPr/>
        </p:nvSpPr>
        <p:spPr>
          <a:xfrm>
            <a:off x="5796136" y="429309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effectLst>
                  <a:outerShdw blurRad="38100" dist="38100" dir="2700000" algn="tl">
                    <a:srgbClr val="000000">
                      <a:alpha val="43137"/>
                    </a:srgbClr>
                  </a:outerShdw>
                </a:effectLst>
              </a:rPr>
              <a:t>2</a:t>
            </a:r>
            <a:endParaRPr lang="fr-FR" dirty="0">
              <a:solidFill>
                <a:schemeClr val="bg1"/>
              </a:solidFill>
              <a:effectLst>
                <a:outerShdw blurRad="38100" dist="38100" dir="2700000" algn="tl">
                  <a:srgbClr val="000000">
                    <a:alpha val="43137"/>
                  </a:srgbClr>
                </a:outerShdw>
              </a:effectLst>
            </a:endParaRPr>
          </a:p>
        </p:txBody>
      </p:sp>
      <p:cxnSp>
        <p:nvCxnSpPr>
          <p:cNvPr id="17" name="Connecteur droit avec flèche 16"/>
          <p:cNvCxnSpPr>
            <a:stCxn id="14" idx="7"/>
            <a:endCxn id="12" idx="4"/>
          </p:cNvCxnSpPr>
          <p:nvPr/>
        </p:nvCxnSpPr>
        <p:spPr>
          <a:xfrm flipV="1">
            <a:off x="6041987" y="1628800"/>
            <a:ext cx="762261" cy="2706477"/>
          </a:xfrm>
          <a:prstGeom prst="straightConnector1">
            <a:avLst/>
          </a:prstGeom>
          <a:ln w="19050">
            <a:solidFill>
              <a:srgbClr val="FF0D0D"/>
            </a:solidFill>
            <a:tailEnd type="arrow"/>
          </a:ln>
        </p:spPr>
        <p:style>
          <a:lnRef idx="1">
            <a:schemeClr val="accent1"/>
          </a:lnRef>
          <a:fillRef idx="0">
            <a:schemeClr val="accent1"/>
          </a:fillRef>
          <a:effectRef idx="0">
            <a:schemeClr val="accent1"/>
          </a:effectRef>
          <a:fontRef idx="minor">
            <a:schemeClr val="tx1"/>
          </a:fontRef>
        </p:style>
      </p:cxnSp>
      <p:cxnSp>
        <p:nvCxnSpPr>
          <p:cNvPr id="19" name="Connecteur droit avec flèche 18"/>
          <p:cNvCxnSpPr>
            <a:stCxn id="14" idx="0"/>
            <a:endCxn id="11" idx="4"/>
          </p:cNvCxnSpPr>
          <p:nvPr/>
        </p:nvCxnSpPr>
        <p:spPr>
          <a:xfrm flipV="1">
            <a:off x="5940152" y="1844824"/>
            <a:ext cx="216024" cy="2448272"/>
          </a:xfrm>
          <a:prstGeom prst="straightConnector1">
            <a:avLst/>
          </a:prstGeom>
          <a:ln w="19050">
            <a:solidFill>
              <a:srgbClr val="FF0D0D"/>
            </a:solidFill>
            <a:tailEnd type="arrow"/>
          </a:ln>
        </p:spPr>
        <p:style>
          <a:lnRef idx="1">
            <a:schemeClr val="accent1"/>
          </a:lnRef>
          <a:fillRef idx="0">
            <a:schemeClr val="accent1"/>
          </a:fillRef>
          <a:effectRef idx="0">
            <a:schemeClr val="accent1"/>
          </a:effectRef>
          <a:fontRef idx="minor">
            <a:schemeClr val="tx1"/>
          </a:fontRef>
        </p:style>
      </p:cxnSp>
      <p:cxnSp>
        <p:nvCxnSpPr>
          <p:cNvPr id="26" name="Connecteur droit avec flèche 25"/>
          <p:cNvCxnSpPr>
            <a:stCxn id="13" idx="4"/>
            <a:endCxn id="8" idx="0"/>
          </p:cNvCxnSpPr>
          <p:nvPr/>
        </p:nvCxnSpPr>
        <p:spPr>
          <a:xfrm>
            <a:off x="6444208" y="908720"/>
            <a:ext cx="216024" cy="2664296"/>
          </a:xfrm>
          <a:prstGeom prst="straightConnector1">
            <a:avLst/>
          </a:prstGeom>
          <a:ln w="19050">
            <a:solidFill>
              <a:srgbClr val="FF0D0D"/>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22" name="Tableau 21"/>
          <p:cNvGraphicFramePr>
            <a:graphicFrameLocks noGrp="1"/>
          </p:cNvGraphicFramePr>
          <p:nvPr/>
        </p:nvGraphicFramePr>
        <p:xfrm>
          <a:off x="179512" y="404664"/>
          <a:ext cx="2088232" cy="2286000"/>
        </p:xfrm>
        <a:graphic>
          <a:graphicData uri="http://schemas.openxmlformats.org/drawingml/2006/table">
            <a:tbl>
              <a:tblPr firstRow="1" bandRow="1">
                <a:tableStyleId>{5C22544A-7EE6-4342-B048-85BDC9FD1C3A}</a:tableStyleId>
              </a:tblPr>
              <a:tblGrid>
                <a:gridCol w="2088232"/>
              </a:tblGrid>
              <a:tr h="2016224">
                <a:tc>
                  <a:txBody>
                    <a:bodyPr/>
                    <a:lstStyle/>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1 Devant chez Maguy</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2 Plage Sud</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3 Puits</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4 Devant</a:t>
                      </a:r>
                      <a:r>
                        <a:rPr lang="fr-FR" sz="2400" b="0" baseline="0" dirty="0" smtClean="0">
                          <a:solidFill>
                            <a:schemeClr val="bg1"/>
                          </a:solidFill>
                          <a:effectLst>
                            <a:outerShdw blurRad="38100" dist="38100" dir="2700000" algn="tl">
                              <a:srgbClr val="000000">
                                <a:alpha val="43137"/>
                              </a:srgbClr>
                            </a:outerShdw>
                          </a:effectLst>
                          <a:latin typeface="Freestyle Script" pitchFamily="66" charset="0"/>
                        </a:rPr>
                        <a:t> c</a:t>
                      </a:r>
                      <a:r>
                        <a:rPr lang="fr-FR" sz="2400" b="0" dirty="0" smtClean="0">
                          <a:solidFill>
                            <a:schemeClr val="bg1"/>
                          </a:solidFill>
                          <a:effectLst>
                            <a:outerShdw blurRad="38100" dist="38100" dir="2700000" algn="tl">
                              <a:srgbClr val="000000">
                                <a:alpha val="43137"/>
                              </a:srgbClr>
                            </a:outerShdw>
                          </a:effectLst>
                          <a:latin typeface="Freestyle Script" pitchFamily="66" charset="0"/>
                        </a:rPr>
                        <a:t>hez Juste</a:t>
                      </a:r>
                    </a:p>
                    <a:p>
                      <a:pPr marL="457200" indent="-457200" algn="l"/>
                      <a:r>
                        <a:rPr lang="fr-FR" sz="2400" b="0" dirty="0" smtClean="0">
                          <a:solidFill>
                            <a:schemeClr val="bg1"/>
                          </a:solidFill>
                          <a:effectLst>
                            <a:outerShdw blurRad="38100" dist="38100" dir="2700000" algn="tl">
                              <a:srgbClr val="000000">
                                <a:alpha val="43137"/>
                              </a:srgbClr>
                            </a:outerShdw>
                          </a:effectLst>
                          <a:latin typeface="Freestyle Script" pitchFamily="66" charset="0"/>
                        </a:rPr>
                        <a:t>5 Plage Nord</a:t>
                      </a:r>
                    </a:p>
                    <a:p>
                      <a:pPr marL="457200" marR="0" indent="-457200" algn="l" defTabSz="914400" rtl="0" eaLnBrk="1" fontAlgn="auto" latinLnBrk="0" hangingPunct="1">
                        <a:lnSpc>
                          <a:spcPct val="100000"/>
                        </a:lnSpc>
                        <a:spcBef>
                          <a:spcPts val="0"/>
                        </a:spcBef>
                        <a:spcAft>
                          <a:spcPts val="0"/>
                        </a:spcAft>
                        <a:buClrTx/>
                        <a:buSzTx/>
                        <a:buFontTx/>
                        <a:buNone/>
                        <a:tabLst/>
                        <a:defRPr/>
                      </a:pPr>
                      <a:r>
                        <a:rPr lang="fr-FR" sz="2400" b="0" dirty="0" smtClean="0">
                          <a:solidFill>
                            <a:srgbClr val="FF0000"/>
                          </a:solidFill>
                          <a:effectLst>
                            <a:outerShdw blurRad="38100" dist="38100" dir="2700000" algn="tl">
                              <a:srgbClr val="000000">
                                <a:alpha val="43137"/>
                              </a:srgbClr>
                            </a:outerShdw>
                          </a:effectLst>
                          <a:latin typeface="Freestyle Script" pitchFamily="66" charset="0"/>
                          <a:sym typeface="Wingdings" pitchFamily="2" charset="2"/>
                        </a:rPr>
                        <a:t>trajet à sens unique</a:t>
                      </a:r>
                      <a:endParaRPr lang="fr-FR" sz="2400" b="0" dirty="0" smtClean="0">
                        <a:solidFill>
                          <a:srgbClr val="FF0000"/>
                        </a:solidFill>
                        <a:effectLst>
                          <a:outerShdw blurRad="38100" dist="38100" dir="2700000" algn="tl">
                            <a:srgbClr val="000000">
                              <a:alpha val="43137"/>
                            </a:srgbClr>
                          </a:outerShdw>
                        </a:effectLst>
                        <a:latin typeface="Freestyle Script" pitchFamily="66" charset="0"/>
                      </a:endParaRP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blipFill>
                      <a:blip r:embed="rId4"/>
                      <a:tile tx="0" ty="0" sx="100000" sy="100000" flip="none" algn="tl"/>
                    </a:blipFill>
                  </a:tcPr>
                </a:tc>
              </a:tr>
            </a:tbl>
          </a:graphicData>
        </a:graphic>
      </p:graphicFrame>
      <p:sp>
        <p:nvSpPr>
          <p:cNvPr id="16" name="Ellipse 15">
            <a:hlinkClick r:id="rId5" action="ppaction://hlinksldjump"/>
          </p:cNvPr>
          <p:cNvSpPr/>
          <p:nvPr/>
        </p:nvSpPr>
        <p:spPr>
          <a:xfrm>
            <a:off x="0" y="-27384"/>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 name="ZoneTexte 19"/>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LE TEMPS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anita.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364463"/>
        </p:xfrm>
        <a:graphic>
          <a:graphicData uri="http://schemas.openxmlformats.org/drawingml/2006/table">
            <a:tbl>
              <a:tblPr/>
              <a:tblGrid>
                <a:gridCol w="3384376"/>
                <a:gridCol w="576064"/>
                <a:gridCol w="4968552"/>
              </a:tblGrid>
              <a:tr h="576064">
                <a:tc gridSpan="3">
                  <a:txBody>
                    <a:bodyPr/>
                    <a:lstStyle/>
                    <a:p>
                      <a:pPr algn="ctr">
                        <a:lnSpc>
                          <a:spcPct val="115000"/>
                        </a:lnSpc>
                        <a:spcAft>
                          <a:spcPts val="0"/>
                        </a:spcAft>
                      </a:pPr>
                      <a:r>
                        <a:rPr lang="fr-FR" sz="2800" b="1"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VOTRE AVIS SUR...</a:t>
                      </a:r>
                      <a:endParaRPr lang="fr-FR" sz="2800" b="1"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pPr>
                        <a:lnSpc>
                          <a:spcPct val="100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1188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CADAVRE DE LA PLAGE SUD</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J’étais au bar. Bruce est arrivé dans la grande salle en criant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qu’il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avait trouvé le cadavre de Marie sur la plage sud.</a:t>
                      </a:r>
                    </a:p>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est morte noyée. Il parait qu’elle n’était pas belle à voir.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était méconnaissable.</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30603">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PIANO MECANIQUE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Marie n’aime pas qu’on touche à son piano.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Mais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quand elle n’est pas là on le fait marcher tout de même.</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60000">
                <a:tc gridSpan="2">
                  <a:txBody>
                    <a:bodyPr/>
                    <a:lstStyle/>
                    <a:p>
                      <a:pPr algn="r">
                        <a:lnSpc>
                          <a:spcPct val="100000"/>
                        </a:lnSpc>
                        <a:spcAft>
                          <a:spcPts val="0"/>
                        </a:spcAft>
                      </a:pPr>
                      <a:r>
                        <a:rPr lang="fr-FR" sz="2000" b="1">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RELATIONS MARIE - BOB</a:t>
                      </a:r>
                      <a:endParaRPr lang="fr-FR" sz="200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en est malade.</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60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RELATIONS SUE - BOB</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Sue s’est amourachée de Bob. Allez savoir pourquoi !</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900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DAME EN NOIR</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 dame en noir? C’est une enquête du Rouletabille de Gaston Leroux.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Pourquoi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cette question</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Bob croit que je suis l’auteur des lettres qu’il a reçues.</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62596">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BIBLIOTHEQUE DE MARIE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comme vous. Cette bibliothèque m’intrigue.</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60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MORT DE JUSTE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Pourquoi lui? Pourquoi? C’est trop injuste.</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60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CAISSON ETANCHE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n’en ai jamais vu sur l’île.</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12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TRAITE DES BLANCHES</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D’après les journaux, le réseau passerait par les Seychelles.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Et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les Seychelles c’est la porte à côté si on peut dire.</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253307">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CHAMBRE FERMEE A CLEF</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gn="r">
                        <a:lnSpc>
                          <a:spcPct val="100000"/>
                        </a:lnSpc>
                        <a:spcAft>
                          <a:spcPts val="0"/>
                        </a:spcAft>
                      </a:pP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rowSpan="2">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Quand une chambre est inocupée, Maguy la ferme toujours à double tour.</a:t>
                      </a: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253307">
                <a:tc>
                  <a:txBody>
                    <a:bodyPr/>
                    <a:lstStyle/>
                    <a:p>
                      <a:pPr algn="l">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 </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lnSpc>
                          <a:spcPct val="100000"/>
                        </a:lnSpc>
                        <a:spcAft>
                          <a:spcPts val="0"/>
                        </a:spcAft>
                      </a:pP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635" marR="4163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a:p>
                  </a:txBody>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interrogatoire anita.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332656"/>
          <a:ext cx="8928992" cy="6408713"/>
        </p:xfrm>
        <a:graphic>
          <a:graphicData uri="http://schemas.openxmlformats.org/drawingml/2006/table">
            <a:tbl>
              <a:tblPr/>
              <a:tblGrid>
                <a:gridCol w="2376264"/>
                <a:gridCol w="648072"/>
                <a:gridCol w="5904656"/>
              </a:tblGrid>
              <a:tr h="864096">
                <a:tc gridSpan="3">
                  <a:txBody>
                    <a:bodyPr/>
                    <a:lstStyle/>
                    <a:p>
                      <a:pPr algn="ctr">
                        <a:lnSpc>
                          <a:spcPct val="115000"/>
                        </a:lnSpc>
                        <a:spcAft>
                          <a:spcPts val="0"/>
                        </a:spcAft>
                      </a:pPr>
                      <a:r>
                        <a:rPr lang="fr-FR" sz="2800" b="1"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VOTRE AVIS SUR...</a:t>
                      </a:r>
                      <a:endParaRPr lang="fr-FR" sz="2800" b="1"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pPr algn="r">
                        <a:lnSpc>
                          <a:spcPct val="115000"/>
                        </a:lnSpc>
                        <a:spcAft>
                          <a:spcPts val="0"/>
                        </a:spcAft>
                      </a:pPr>
                      <a:endParaRPr lang="fr-FR" sz="2800" b="1" dirty="0">
                        <a:solidFill>
                          <a:schemeClr val="accent3"/>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591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MAGUY</a:t>
                      </a:r>
                    </a:p>
                  </a:txBody>
                  <a:tcPr marL="42222" marR="4222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une femme très </a:t>
                      </a:r>
                      <a:r>
                        <a:rPr lang="fr-FR" sz="200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pieuse.</a:t>
                      </a:r>
                      <a:r>
                        <a:rPr lang="fr-FR" sz="2000" u="none" baseline="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Une </a:t>
                      </a: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vraie mère poule pour nous tous</a:t>
                      </a:r>
                      <a:r>
                        <a:rPr lang="fr-FR" sz="200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00000"/>
                        </a:lnSpc>
                        <a:spcAft>
                          <a:spcPts val="0"/>
                        </a:spcAft>
                      </a:pPr>
                      <a:r>
                        <a:rPr lang="fr-FR" sz="2000" u="none"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Elle est réglo avec nous. C’est tout ce qui compte.</a:t>
                      </a:r>
                      <a:endParaRPr lang="fr-FR" sz="2000" u="none"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591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SUE</a:t>
                      </a:r>
                    </a:p>
                  </a:txBody>
                  <a:tcPr marL="42222" marR="4222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ma meilleure copine. On se dit tout.</a:t>
                      </a:r>
                    </a:p>
                  </a:txBody>
                  <a:tcPr marL="42222" marR="4222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99169">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ANITA</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Moi? Je ne suis rien. Je ne compte pas. </a:t>
                      </a:r>
                      <a:r>
                        <a:rPr lang="fr-FR" sz="200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a:t>
                      </a: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vends mon corps pour quelques dollars. </a:t>
                      </a:r>
                    </a:p>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ne suis qu’une putain.</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591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BRUCE</a:t>
                      </a:r>
                    </a:p>
                  </a:txBody>
                  <a:tcPr marL="42222" marR="4222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Celui-la ! Il n’y a pas plus radin que lui.</a:t>
                      </a:r>
                    </a:p>
                  </a:txBody>
                  <a:tcPr marL="42222" marR="4222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591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ROY</a:t>
                      </a:r>
                    </a:p>
                  </a:txBody>
                  <a:tcPr marL="42222" marR="4222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 n’est pas mon genre.</a:t>
                      </a:r>
                    </a:p>
                  </a:txBody>
                  <a:tcPr marL="42222" marR="4222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591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CHRIS</a:t>
                      </a:r>
                    </a:p>
                  </a:txBody>
                  <a:tcPr marL="42222" marR="4222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 gars-là est louche. Il doit trafiquer dans des combines pas catholiques, croyez-moi.</a:t>
                      </a:r>
                    </a:p>
                  </a:txBody>
                  <a:tcPr marL="42222" marR="4222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591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BOB</a:t>
                      </a:r>
                    </a:p>
                  </a:txBody>
                  <a:tcPr marL="42222" marR="4222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 salaud ! Sue en a bavé avec lui.</a:t>
                      </a:r>
                    </a:p>
                  </a:txBody>
                  <a:tcPr marL="42222" marR="4222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727394">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ANTON</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Vous connaissez le vers du poète « Heureux qui comme Ulysse a fait un long voyage... »</a:t>
                      </a:r>
                    </a:p>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Anton est comme ça.</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591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JUSTE</a:t>
                      </a:r>
                    </a:p>
                  </a:txBody>
                  <a:tcPr marL="42222" marR="4222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Personne ne peut comprendre le drame qu’a été sa vie.</a:t>
                      </a:r>
                    </a:p>
                  </a:txBody>
                  <a:tcPr marL="42222" marR="4222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591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MARIE</a:t>
                      </a:r>
                    </a:p>
                  </a:txBody>
                  <a:tcPr marL="42222" marR="4222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C’était une petite garce. Je ne vais pas la regretter.</a:t>
                      </a:r>
                    </a:p>
                  </a:txBody>
                  <a:tcPr marL="42222" marR="4222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68542">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LUCIE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gn="r">
                        <a:lnSpc>
                          <a:spcPct val="100000"/>
                        </a:lnSpc>
                        <a:spcAft>
                          <a:spcPts val="0"/>
                        </a:spcAft>
                      </a:pPr>
                      <a:endPar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rowSpan="2">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 n’était pas une fille comme nous. </a:t>
                      </a:r>
                      <a:endParaRPr lang="fr-FR" sz="200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a:t>
                      </a: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l’ai souvent vue fouiner dans les affaires des </a:t>
                      </a:r>
                      <a:r>
                        <a:rPr lang="fr-FR" sz="200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autres</a:t>
                      </a: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68542">
                <a:tc>
                  <a:txBody>
                    <a:bodyPr/>
                    <a:lstStyle/>
                    <a:p>
                      <a:pPr algn="l">
                        <a:lnSpc>
                          <a:spcPct val="100000"/>
                        </a:lnSpc>
                        <a:spcAft>
                          <a:spcPts val="0"/>
                        </a:spcAft>
                      </a:pPr>
                      <a:r>
                        <a:rPr lang="fr-FR" sz="2000" u="none"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endPar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lnSpc>
                          <a:spcPct val="100000"/>
                        </a:lnSpc>
                        <a:spcAft>
                          <a:spcPts val="0"/>
                        </a:spcAft>
                      </a:pPr>
                      <a:endPar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a:p>
                  </a:txBody>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interrogatoireanton.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404664"/>
          <a:ext cx="8928992" cy="6310064"/>
        </p:xfrm>
        <a:graphic>
          <a:graphicData uri="http://schemas.openxmlformats.org/drawingml/2006/table">
            <a:tbl>
              <a:tblPr/>
              <a:tblGrid>
                <a:gridCol w="3096344"/>
                <a:gridCol w="648072"/>
                <a:gridCol w="5184576"/>
              </a:tblGrid>
              <a:tr h="864096">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92D050"/>
                          </a:solidFill>
                          <a:effectLst>
                            <a:outerShdw blurRad="38100" dist="38100" dir="2700000" algn="tl">
                              <a:srgbClr val="000000">
                                <a:alpha val="43137"/>
                              </a:srgbClr>
                            </a:outerShdw>
                          </a:effectLst>
                          <a:latin typeface="Freestyle Script" pitchFamily="66" charset="0"/>
                          <a:cs typeface="Andalus" pitchFamily="2" charset="-78"/>
                        </a:rPr>
                        <a:t>VOTRE AVIS SUR...</a:t>
                      </a:r>
                    </a:p>
                  </a:txBody>
                  <a:tcPr marL="41841" marR="4184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pPr>
                        <a:lnSpc>
                          <a:spcPct val="100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432048">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ENNEMIS DE MARIE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Anita est jalouse de Marie. Mais on ne peut pas dire qu’elles sont ennemies.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72008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MAUPITI</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Avant que les blancs n’arrivent sur l’île, les Maupitis vivaient heureux.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Maintenant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ils sont tous partis.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48">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HABITUDES DE MARIE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n’en sais rien. Je ne suis pas son homme.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48">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L’ASSASSIN DE JUSTE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Bruce. Il déteste les noirs. Allez savoir pourquoi</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S’en prendre à un pauvre gars qui ne s’occupait pas des affaires des autres, ça me dépasse.</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48">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DEPART DE LUCIE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Demandez à Roy. Il l’a aidée à fiche le camp.</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48">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STATUE DU BASSIN</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Oualassou était le gardien du bassin.</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48">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GROTTES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Les Maupiti disaient que les grottes étaient les portes de l’enfer de Wésébé.</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48">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COUPS DE FEU</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Si j’apprends quelque chose là-dessus, je vous préviendrais.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48">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MAUPITI ET LA PIRATERIE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Les Vargas avaient la fièvre de l’or.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Ils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faisaient régner leur loi dans tout l’océan indien.</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271264">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TRAFFIC DE DROGUE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gn="r">
                        <a:lnSpc>
                          <a:spcPct val="100000"/>
                        </a:lnSpc>
                        <a:spcAft>
                          <a:spcPts val="0"/>
                        </a:spcAft>
                      </a:pPr>
                      <a:endPar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rowSpan="2">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Personne ne touche à la schnouffe ici.</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271264">
                <a:tc>
                  <a:txBody>
                    <a:bodyPr/>
                    <a:lstStyle/>
                    <a:p>
                      <a:pPr algn="l">
                        <a:lnSpc>
                          <a:spcPct val="100000"/>
                        </a:lnSpc>
                        <a:spcAft>
                          <a:spcPts val="0"/>
                        </a:spcAft>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endPar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lnSpc>
                          <a:spcPct val="100000"/>
                        </a:lnSpc>
                        <a:spcAft>
                          <a:spcPts val="0"/>
                        </a:spcAft>
                      </a:pPr>
                      <a:endPar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a:p>
                  </a:txBody>
                  <a:tcPr/>
                </a:tc>
              </a:tr>
            </a:tbl>
          </a:graphicData>
        </a:graphic>
      </p:graphicFrame>
      <p:sp>
        <p:nvSpPr>
          <p:cNvPr id="9" name="Ellipse 8">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interrogatoireanton.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404664"/>
          <a:ext cx="8928992" cy="6336704"/>
        </p:xfrm>
        <a:graphic>
          <a:graphicData uri="http://schemas.openxmlformats.org/drawingml/2006/table">
            <a:tbl>
              <a:tblPr/>
              <a:tblGrid>
                <a:gridCol w="3672408"/>
                <a:gridCol w="5256584"/>
              </a:tblGrid>
              <a:tr h="801534">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92D050"/>
                          </a:solidFill>
                          <a:effectLst>
                            <a:outerShdw blurRad="38100" dist="38100" dir="2700000" algn="tl">
                              <a:srgbClr val="000000">
                                <a:alpha val="43137"/>
                              </a:srgbClr>
                            </a:outerShdw>
                          </a:effectLst>
                          <a:latin typeface="Freestyle Script" pitchFamily="66" charset="0"/>
                          <a:cs typeface="Andalus" pitchFamily="2" charset="-78"/>
                        </a:rPr>
                        <a:t>VOTRE AVIS SUR...</a:t>
                      </a:r>
                    </a:p>
                  </a:txBody>
                  <a:tcPr marL="41841" marR="4184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nSpc>
                          <a:spcPct val="100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720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CADAVRE DE LA PLAGE SUD</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Maupiti était une petite île tranquille, sans histoires</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Alors</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comment en est-on arrivé là?</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PIANO MECANIQUE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n’y a pas grand chose à en dire vous savez.</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RELATIONS MARIE - BOB</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ne faut pas croire tout ce que l’on dit.</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RELATIONS SUE - BOB</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ferait mieux de l’oublier. Elle se fait bouffer par amour.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720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DAME EN NOIR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sais que Bob a été contacté par une dame en noir.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ce que je peux vous dire.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BIBLIOTHEQUE DE MARIE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Là je ne peux pas vous renseigner.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720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MORT DE JUSTE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Chris a regardé le corps de Juste.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nous a dit qu’on lui avait tranché la gorge avant de le jeter à l’eau.</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CAISSON ETANCHE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Qui l’a mis dans le bassin? Et pourquoi? Ce sont les questions que je me pose.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720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TRAITE DES BLANCHES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D’après les journaux, le réseau passerait par les Seychelles.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Et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les Seychelles c’est la porte à côté si on peut dire.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7517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CHAMBRE FERMEE A CLEF</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Là je ne peux pas vous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renseigner.</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9" name="Ellipse 8">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anton.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404664"/>
          <a:ext cx="8928992" cy="6336704"/>
        </p:xfrm>
        <a:graphic>
          <a:graphicData uri="http://schemas.openxmlformats.org/drawingml/2006/table">
            <a:tbl>
              <a:tblPr/>
              <a:tblGrid>
                <a:gridCol w="4032448"/>
                <a:gridCol w="4896544"/>
              </a:tblGrid>
              <a:tr h="864096">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92D050"/>
                          </a:solidFill>
                          <a:effectLst>
                            <a:outerShdw blurRad="38100" dist="38100" dir="2700000" algn="tl">
                              <a:srgbClr val="000000">
                                <a:alpha val="43137"/>
                              </a:srgbClr>
                            </a:outerShdw>
                          </a:effectLst>
                          <a:latin typeface="Freestyle Script" pitchFamily="66" charset="0"/>
                          <a:cs typeface="Andalus" pitchFamily="2" charset="-78"/>
                        </a:rPr>
                        <a:t>VOTRE AVIS SUR...</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MAGUY</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Une sacrée bonne femme, croyez-moi.</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SUE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le repos du guerrier.</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ANITA</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est gentille avec moi.</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BRUCE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Celui-là ! Il n’y a pas plus radin que lui.</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720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ROY</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Sans lui il y a longtemps que le Bamboo serait à la casse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15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ou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par 2000 mètres de fond.</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CHRIS</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n’a pas une tête de marin.</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BOB</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 disparition de Marie lui a fichu un sale coup.</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ANTON</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Dans la vie, faut pas s’en faire.Moi, je m’en fais pas.</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720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JUSTE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 première fois que je l’ai vu, je me suis dit «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gars-là ne ferait pas de mal à une mouche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r>
                        <a:rPr lang="fr-FR" sz="2000" baseline="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Et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j’avais raison.</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MARIE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Bob en pince salement pour elle.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576608">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LUCIE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Une belle blonde bien roulée ! Une sacrée souris.</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bob.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08088"/>
        </p:xfrm>
        <a:graphic>
          <a:graphicData uri="http://schemas.openxmlformats.org/drawingml/2006/table">
            <a:tbl>
              <a:tblPr/>
              <a:tblGrid>
                <a:gridCol w="3168352"/>
                <a:gridCol w="576064"/>
                <a:gridCol w="5184576"/>
              </a:tblGrid>
              <a:tr h="792088">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92D050"/>
                          </a:solidFill>
                          <a:effectLst>
                            <a:outerShdw blurRad="38100" dist="38100" dir="2700000" algn="tl">
                              <a:srgbClr val="000000">
                                <a:alpha val="43137"/>
                              </a:srgbClr>
                            </a:outerShdw>
                          </a:effectLst>
                          <a:latin typeface="Freestyle Script" pitchFamily="66" charset="0"/>
                          <a:cs typeface="Andalus" pitchFamily="2" charset="-78"/>
                        </a:rPr>
                        <a:t>VOTRE AVIS SUR...</a:t>
                      </a:r>
                    </a:p>
                  </a:txBody>
                  <a:tcPr marL="41841" marR="4184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648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ENNEMIS DE MARIE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Les filles comme elle n’ont pas d’ennemis</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Anita est à l’origine de la disparition de Marie.</a:t>
                      </a:r>
                      <a:r>
                        <a:rPr lang="fr-FR" sz="2000" baseline="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Je l’ai lu dans son regard.</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60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MAUPITI</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L’endroit n’est pas mal. Mais je n’y vivrais pas.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48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HABITUDES DE MARIE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fait beaucoup de plongée.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 explorée tous les fonds autour de l’île.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60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L’ASSASSIN DE JUSTE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Peut-être qu’il savait quelque chose sur la disparition de Marie?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60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DEPART DE LUCIE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est allée ou bon lui a semblée.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48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STATUE DU BASSIN</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 statue s’appelle Oualassou.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Les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Maupiti l’ont immergée dans le bassin il y a longtemps.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48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GROTTES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Les chasseurs de trésor s’y sont cassés les dents.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Vous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ne trouverez jamais de grottes à Maupiti.</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60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COUPS DE FEU</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Si j’apprends quelque chose là-dessus, je vous préviendrai.</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60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MAUPITI ET LA PIRATERIE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 drapeau noir a flotté près d’un demi-siècle sur Maupiti.</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12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TRAFFIC DE DROGUE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gn="r">
                        <a:lnSpc>
                          <a:spcPct val="100000"/>
                        </a:lnSpc>
                        <a:spcAft>
                          <a:spcPts val="0"/>
                        </a:spcAft>
                      </a:pPr>
                      <a:endPar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rowSpan="2">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n’y a pas de traficants à Maupiti.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n’y a que des marins et des filles</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(1)Je ne touche pas à ça. C’est trop risqué.</a:t>
                      </a:r>
                    </a:p>
                    <a:p>
                      <a:pPr>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(2)Ecoutez! Je peux vous jurer sur la tête de Marie que j’ai jamais transporté de drogue sur mon bateau.</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12000">
                <a:tc>
                  <a:txBody>
                    <a:bodyPr/>
                    <a:lstStyle/>
                    <a:p>
                      <a:pPr algn="l">
                        <a:lnSpc>
                          <a:spcPct val="100000"/>
                        </a:lnSpc>
                        <a:spcAft>
                          <a:spcPts val="0"/>
                        </a:spcAft>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endPar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lnSpc>
                          <a:spcPct val="100000"/>
                        </a:lnSpc>
                        <a:spcAft>
                          <a:spcPts val="0"/>
                        </a:spcAft>
                      </a:pPr>
                      <a:endPar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a:p>
                  </a:txBody>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bob.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08712"/>
        </p:xfrm>
        <a:graphic>
          <a:graphicData uri="http://schemas.openxmlformats.org/drawingml/2006/table">
            <a:tbl>
              <a:tblPr/>
              <a:tblGrid>
                <a:gridCol w="3312368"/>
                <a:gridCol w="2808312"/>
                <a:gridCol w="2808312"/>
              </a:tblGrid>
              <a:tr h="1080120">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92D050"/>
                          </a:solidFill>
                          <a:effectLst>
                            <a:outerShdw blurRad="38100" dist="38100" dir="2700000" algn="tl">
                              <a:srgbClr val="000000">
                                <a:alpha val="43137"/>
                              </a:srgbClr>
                            </a:outerShdw>
                          </a:effectLst>
                          <a:latin typeface="Freestyle Script" pitchFamily="66" charset="0"/>
                          <a:cs typeface="Andalus" pitchFamily="2" charset="-78"/>
                        </a:rPr>
                        <a:t>VOTRE AVIS SUR...</a:t>
                      </a:r>
                    </a:p>
                  </a:txBody>
                  <a:tcPr marL="41841" marR="4184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nSpc>
                          <a:spcPct val="100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FR"/>
                    </a:p>
                  </a:txBody>
                  <a:tcPr/>
                </a:tc>
              </a:tr>
              <a:tr h="93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CADAVRE DE LA PLAGE SUD</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gridSpan="2">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est morte noyée. Je n’ai relevé aucune trace de violence.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Mais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nageait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comme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 poisson</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Alors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pense que ce n’est quand même pas un accident.</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PIANO MECANIQUE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gridSpan="2">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 piano fonctionne mécaniquement avec des jetons.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RELATIONS MARIE - BOB</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gridSpan="2">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ne faut pas croire tout ce que l’on dit.</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RELATIONS SUE - BOB</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gridSpan="2">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dire la dessus.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DAME EN NOIR</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gridSpan="2">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prouverai que c’est Anita</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Je prouverais qu’Anita est la dame en noir.</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BIBLIOTHEQUE DE MARIE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gridSpan="2">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Maguy vous dira ce qui a été volé</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Celui qui a fait le casse vous mettra au parfum.</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r>
              <a:tr h="720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MORT DE JUSTE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gridSpan="2">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Bruce n’est pas venu nous donner un coup de main quand on a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sorti </a:t>
                      </a: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corps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de Juste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de la flotte.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r>
              <a:tr h="720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CAISSON ETANCHE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gridSpan="2">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Qui l’a mis dans le bassin? Et pourquoi?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sont les questions que je me pose.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TRAITE DES BLANCHES</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gridSpan="2">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dire la dessus.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r>
              <a:tr h="576592">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CHAMBRE FERMEE A CLEF</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dire la dessus.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bob.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6" name="Tableau 5"/>
          <p:cNvGraphicFramePr>
            <a:graphicFrameLocks noGrp="1"/>
          </p:cNvGraphicFramePr>
          <p:nvPr/>
        </p:nvGraphicFramePr>
        <p:xfrm>
          <a:off x="107504" y="332656"/>
          <a:ext cx="8928992" cy="6459048"/>
        </p:xfrm>
        <a:graphic>
          <a:graphicData uri="http://schemas.openxmlformats.org/drawingml/2006/table">
            <a:tbl>
              <a:tblPr/>
              <a:tblGrid>
                <a:gridCol w="1224136"/>
                <a:gridCol w="5760640"/>
                <a:gridCol w="1944216"/>
              </a:tblGrid>
              <a:tr h="432048">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92D050"/>
                          </a:solidFill>
                          <a:effectLst>
                            <a:outerShdw blurRad="38100" dist="38100" dir="2700000" algn="tl">
                              <a:srgbClr val="000000">
                                <a:alpha val="43137"/>
                              </a:srgbClr>
                            </a:outerShdw>
                          </a:effectLst>
                          <a:latin typeface="Freestyle Script" pitchFamily="66" charset="0"/>
                          <a:cs typeface="Andalus" pitchFamily="2" charset="-78"/>
                        </a:rPr>
                        <a:t>VOTRE AVIS SUR...</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FR"/>
                    </a:p>
                  </a:txBody>
                  <a:tcPr/>
                </a:tc>
              </a:tr>
              <a:tr h="205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MAGUY</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gridSpan="2">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est bigotte comme une bonne soeur et dépravée comme la tenancière d’un claque.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prostitue les filles. Vous le saviez</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(1)L’ argent et le bon Dieu font bon ménage avec elle. (2)Maguy est jalouse de Marie, dans le fond. C’est pour ça qu’elle la chouchoute. (3)Elle veut chasser Juste de Maupiti. Elle dit qu’il n’a plus rien à faire ici. (4)Maupiti c’est son fief. Elle y fait la pluie et le beau temps.</a:t>
                      </a:r>
                    </a:p>
                    <a:p>
                      <a:pPr>
                        <a:lnSpc>
                          <a:spcPct val="115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(5)Le jour ou Juste sera éliminé,</a:t>
                      </a:r>
                      <a:r>
                        <a:rPr lang="fr-FR" sz="2000" baseline="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il ne faudra pas aller chercher bien loin la meurtrière. </a:t>
                      </a:r>
                    </a:p>
                    <a:p>
                      <a:pPr>
                        <a:lnSpc>
                          <a:spcPct val="115000"/>
                        </a:lnSpc>
                        <a:spcAft>
                          <a:spcPts val="0"/>
                        </a:spcAft>
                      </a:pPr>
                      <a:r>
                        <a:rPr lang="fr-FR" sz="2000" baseline="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(6)J’ai toujours dit à Bruce qu’il s’acoquinerait avec cette morue d’eau douce de Maguy.</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r>
              <a:tr h="360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SUE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gridSpan="2">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Si on parlait d’autre chose ?</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r>
              <a:tr h="648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ANITA</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gridSpan="2">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Dites-lui de faire gaffe à ce qu’elle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dit.</a:t>
                      </a:r>
                      <a:r>
                        <a:rPr lang="fr-FR" sz="2000" baseline="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malheur est si vite arrivé</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(1)Elle ferait mieux de tourner sa langue sept fois dans sa bouche avant de</a:t>
                      </a:r>
                      <a:r>
                        <a:rPr lang="fr-FR" sz="2000" baseline="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parler.(2)Je prouverais qu’Anita est la dame en noir.</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r>
              <a:tr h="324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BRUCE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gridSpan="2">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toujours dit à Bruce qu’il s’acoquinerait avec cette morue d’eau douce de Maguy.</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r>
              <a:tr h="324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ROY</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gridSpan="2">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 bon marin. Il connaît son métier.</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r>
              <a:tr h="324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CHRIS</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gridSpan="2">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n’y a pas grand chose à en dire, vous savez.</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r>
              <a:tr h="324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BOB</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gridSpan="2">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ne faut pas s’amuser à me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chatouiller.</a:t>
                      </a:r>
                      <a:r>
                        <a:rPr lang="fr-FR" sz="2000" baseline="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ne suis pas d’humeur à rigoler.</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r>
              <a:tr h="324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ANTON</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gridSpan="2">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 bon marin. Il connaît son métier.</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r>
              <a:tr h="324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JUSTE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gridSpan="2">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Personne ne peut comprendre le drame qu’a été sa vie.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r>
              <a:tr h="324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MARIE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gridSpan="2">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le monde l’adorait.</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r>
              <a:tr h="324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LUCIE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faisait beaucoup de plongée, comme Marie. Elle adorait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ça.</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lnSpc>
                          <a:spcPct val="115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interrogatoirebruc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52350"/>
        </p:xfrm>
        <a:graphic>
          <a:graphicData uri="http://schemas.openxmlformats.org/drawingml/2006/table">
            <a:tbl>
              <a:tblPr/>
              <a:tblGrid>
                <a:gridCol w="1512168"/>
                <a:gridCol w="2304256"/>
                <a:gridCol w="5112568"/>
              </a:tblGrid>
              <a:tr h="690750">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92D050"/>
                          </a:solidFill>
                          <a:effectLst>
                            <a:outerShdw blurRad="38100" dist="38100" dir="2700000" algn="tl">
                              <a:srgbClr val="000000">
                                <a:alpha val="43137"/>
                              </a:srgbClr>
                            </a:outerShdw>
                          </a:effectLst>
                          <a:latin typeface="Freestyle Script" pitchFamily="66" charset="0"/>
                          <a:cs typeface="Andalus" pitchFamily="2" charset="-78"/>
                        </a:rPr>
                        <a:t>VOTRE AVIS SUR...</a:t>
                      </a:r>
                    </a:p>
                  </a:txBody>
                  <a:tcPr marL="41841" marR="4184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360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ENNEMIS DE MARIE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Les filles comme elle n’ont pas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d’ennemis.</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60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MAUPITI</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J’aime bien faire escale à Maupiti. J’y ai mes petites habitudes.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12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HABITUDES DE MARIE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chantait sans arrêt. Elle avait tout le temps une chanson dans la tête.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Cette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fille là respirait le bonheur.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900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L’ASSASSIN DE JUSTE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ce que je peux vous dire, c’est que ce n’est pas moi qui l’ai tué</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(2)J’ai aucune raison d’avoir fait ça. Même si j’aime pas les nègres. Les nègres c’est le choléra.</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57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DEPART DE LUCIE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Roy m’a dit qu’elle a débarquée à Port-Louis, à l’île Maurice.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Moi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n’y ai vu que du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feu.</a:t>
                      </a:r>
                      <a:r>
                        <a:rPr lang="fr-FR" sz="2000" baseline="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voyageait comme passager clandestin.</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57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STATUE DU BASSIN</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une divinité. Une superstition de pacotille.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Mais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les métèques y croyaient dur comme fer.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12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GROTTES</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y a des années , j’ai débarqué un péquin ici qui a cherché le trésor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et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qui n’a jamais rien trouvé.</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60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COUPS DE FEU</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Pour une fois qu’il se passe quelque chose dans le coin !</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12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MAUPITI ET LA PIRATERIE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Les Vargas avaient la fièvre de l’or.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Ils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faisaient régner leur loi dans tout l’océan indien.</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12000">
                <a:tc>
                  <a:txBody>
                    <a:bodyPr/>
                    <a:lstStyle/>
                    <a:p>
                      <a:pPr algn="l">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TRAFFIC DE DROGUE</a:t>
                      </a:r>
                      <a:endParaRPr lang="fr-FR" sz="2000" dirty="0" smtClean="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ne touche pas à la drogue.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Si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une pipe à opium c’est seulement pour la beauté de l’objet.</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interrogatoirebruc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4032448"/>
                <a:gridCol w="4896544"/>
              </a:tblGrid>
              <a:tr h="1080120">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92D050"/>
                          </a:solidFill>
                          <a:effectLst>
                            <a:outerShdw blurRad="38100" dist="38100" dir="2700000" algn="tl">
                              <a:srgbClr val="000000">
                                <a:alpha val="43137"/>
                              </a:srgbClr>
                            </a:outerShdw>
                          </a:effectLst>
                          <a:latin typeface="Freestyle Script" pitchFamily="66" charset="0"/>
                          <a:cs typeface="Andalus" pitchFamily="2" charset="-78"/>
                        </a:rPr>
                        <a:t>VOTRE AVIS SUR...</a:t>
                      </a:r>
                    </a:p>
                  </a:txBody>
                  <a:tcPr marL="41841" marR="4184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nSpc>
                          <a:spcPct val="115000"/>
                        </a:lnSpc>
                        <a:spcAft>
                          <a:spcPts val="0"/>
                        </a:spcAft>
                      </a:pPr>
                      <a:endPar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419528">
                <a:tc>
                  <a:txBody>
                    <a:bodyPr/>
                    <a:lstStyle/>
                    <a:p>
                      <a:pPr algn="r">
                        <a:lnSpc>
                          <a:spcPct val="100000"/>
                        </a:lnSpc>
                        <a:spcAft>
                          <a:spcPts val="0"/>
                        </a:spcAft>
                      </a:pPr>
                      <a:r>
                        <a:rPr lang="fr-FR" sz="2000" b="1" u="none"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CADAVRE DE LA PLAGE SUD</a:t>
                      </a:r>
                      <a:endParaRPr lang="fr-FR" sz="2000" u="none"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vous le dis, moi. On va tous y passer un par un. Jusqu’au dernier.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729613">
                <a:tc>
                  <a:txBody>
                    <a:bodyPr/>
                    <a:lstStyle/>
                    <a:p>
                      <a:pPr algn="r">
                        <a:lnSpc>
                          <a:spcPct val="100000"/>
                        </a:lnSpc>
                        <a:spcAft>
                          <a:spcPts val="0"/>
                        </a:spcAft>
                      </a:pPr>
                      <a:r>
                        <a:rPr lang="fr-FR" sz="2000" b="1" u="none"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PIANO MECANIQUE</a:t>
                      </a:r>
                      <a:endParaRPr lang="fr-FR" sz="2000" u="none"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un piano américain. Il marche avec des pièces de 1 cent en nickel. </a:t>
                      </a:r>
                      <a:endParaRPr lang="fr-FR" sz="200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Nous </a:t>
                      </a: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ici on appelle çà des jetons.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729613">
                <a:tc>
                  <a:txBody>
                    <a:bodyPr/>
                    <a:lstStyle/>
                    <a:p>
                      <a:pPr algn="r">
                        <a:lnSpc>
                          <a:spcPct val="100000"/>
                        </a:lnSpc>
                        <a:spcAft>
                          <a:spcPts val="0"/>
                        </a:spcAft>
                      </a:pPr>
                      <a:r>
                        <a:rPr lang="fr-FR" sz="2000" b="1" u="none"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RELATIONS MARIE - BOB</a:t>
                      </a:r>
                      <a:endParaRPr lang="fr-FR" sz="2000" u="none"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Bob se damnerait pour elle. Il accepterait de naviguer pour l’éternité sur </a:t>
                      </a:r>
                      <a:r>
                        <a:rPr lang="fr-FR" sz="200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 </a:t>
                      </a: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vaisseau </a:t>
                      </a:r>
                      <a:r>
                        <a:rPr lang="fr-FR" sz="200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fantôme </a:t>
                      </a: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si c’était avec elle.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19528">
                <a:tc>
                  <a:txBody>
                    <a:bodyPr/>
                    <a:lstStyle/>
                    <a:p>
                      <a:pPr algn="r">
                        <a:lnSpc>
                          <a:spcPct val="100000"/>
                        </a:lnSpc>
                        <a:spcAft>
                          <a:spcPts val="0"/>
                        </a:spcAft>
                      </a:pPr>
                      <a:r>
                        <a:rPr lang="fr-FR" sz="2000" b="1" u="none"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RELATIONS SUE - BOB</a:t>
                      </a:r>
                      <a:endParaRPr lang="fr-FR" sz="2000" u="none"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est drôlement pincée la môme. Il faut voir comme elle le regarde.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19528">
                <a:tc>
                  <a:txBody>
                    <a:bodyPr/>
                    <a:lstStyle/>
                    <a:p>
                      <a:pPr algn="r">
                        <a:lnSpc>
                          <a:spcPct val="100000"/>
                        </a:lnSpc>
                        <a:spcAft>
                          <a:spcPts val="0"/>
                        </a:spcAft>
                      </a:pPr>
                      <a:r>
                        <a:rPr lang="fr-FR" sz="2000" b="1" u="none"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DAME EN NOIR</a:t>
                      </a:r>
                      <a:endParaRPr lang="fr-FR" sz="2000" u="none"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ne sais pas qui c’est.</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19528">
                <a:tc>
                  <a:txBody>
                    <a:bodyPr/>
                    <a:lstStyle/>
                    <a:p>
                      <a:pPr algn="r">
                        <a:lnSpc>
                          <a:spcPct val="100000"/>
                        </a:lnSpc>
                        <a:spcAft>
                          <a:spcPts val="0"/>
                        </a:spcAft>
                      </a:pPr>
                      <a:r>
                        <a:rPr lang="fr-FR" sz="2000" b="1" u="none"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BIBLIOTHEQUE DE MARIE</a:t>
                      </a:r>
                      <a:endParaRPr lang="fr-FR" sz="2000" u="none"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Celui qui a fait le casse vous mettra au parfum.</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19528">
                <a:tc>
                  <a:txBody>
                    <a:bodyPr/>
                    <a:lstStyle/>
                    <a:p>
                      <a:pPr algn="r">
                        <a:lnSpc>
                          <a:spcPct val="100000"/>
                        </a:lnSpc>
                        <a:spcAft>
                          <a:spcPts val="0"/>
                        </a:spcAft>
                      </a:pPr>
                      <a:r>
                        <a:rPr lang="fr-FR" sz="2000" b="1" u="none"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MORT DE JUSTE</a:t>
                      </a:r>
                      <a:endParaRPr lang="fr-FR" sz="2000" u="none"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n’échappe pas à son destin.</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19528">
                <a:tc>
                  <a:txBody>
                    <a:bodyPr/>
                    <a:lstStyle/>
                    <a:p>
                      <a:pPr algn="r">
                        <a:lnSpc>
                          <a:spcPct val="100000"/>
                        </a:lnSpc>
                        <a:spcAft>
                          <a:spcPts val="0"/>
                        </a:spcAft>
                      </a:pPr>
                      <a:r>
                        <a:rPr lang="fr-FR" sz="2000" b="1" u="none"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CAISSON ETANCHE</a:t>
                      </a:r>
                      <a:endParaRPr lang="fr-FR" sz="2000" u="none"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n’en ai jamais vu sur l’île.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19528">
                <a:tc>
                  <a:txBody>
                    <a:bodyPr/>
                    <a:lstStyle/>
                    <a:p>
                      <a:pPr algn="r">
                        <a:lnSpc>
                          <a:spcPct val="100000"/>
                        </a:lnSpc>
                        <a:spcAft>
                          <a:spcPts val="0"/>
                        </a:spcAft>
                      </a:pPr>
                      <a:r>
                        <a:rPr lang="fr-FR" sz="2000" b="1" u="none"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TRAITE DES BLANCHES</a:t>
                      </a:r>
                      <a:endParaRPr lang="fr-FR" sz="2000" u="none"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Là je ne peux pas vous renseigner.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860662">
                <a:tc>
                  <a:txBody>
                    <a:bodyPr/>
                    <a:lstStyle/>
                    <a:p>
                      <a:pPr algn="r">
                        <a:lnSpc>
                          <a:spcPct val="100000"/>
                        </a:lnSpc>
                        <a:spcAft>
                          <a:spcPts val="0"/>
                        </a:spcAft>
                      </a:pPr>
                      <a:r>
                        <a:rPr lang="fr-FR" sz="2000" b="1" u="none"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CHAMBRE FERMEE A CLEF</a:t>
                      </a:r>
                      <a:endParaRPr lang="fr-FR" sz="2000" u="none"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dire la dessus.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cadr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3" name="Tableau 2"/>
          <p:cNvGraphicFramePr>
            <a:graphicFrameLocks noGrp="1"/>
          </p:cNvGraphicFramePr>
          <p:nvPr/>
        </p:nvGraphicFramePr>
        <p:xfrm>
          <a:off x="107504" y="404664"/>
          <a:ext cx="8928993" cy="5616624"/>
        </p:xfrm>
        <a:graphic>
          <a:graphicData uri="http://schemas.openxmlformats.org/drawingml/2006/table">
            <a:tbl>
              <a:tblPr firstRow="1" bandRow="1">
                <a:tableStyleId>{5C22544A-7EE6-4342-B048-85BDC9FD1C3A}</a:tableStyleId>
              </a:tblPr>
              <a:tblGrid>
                <a:gridCol w="1296144"/>
                <a:gridCol w="5544616"/>
                <a:gridCol w="2088233"/>
              </a:tblGrid>
              <a:tr h="244827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u="none" dirty="0" smtClean="0">
                          <a:solidFill>
                            <a:schemeClr val="bg2">
                              <a:lumMod val="10000"/>
                            </a:schemeClr>
                          </a:solidFill>
                          <a:effectLst/>
                          <a:latin typeface="Freestyle Script" pitchFamily="66" charset="0"/>
                          <a:cs typeface="Andalus" pitchFamily="2" charset="-78"/>
                        </a:rPr>
                        <a:t>LES ETATS </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u="none" dirty="0" smtClean="0">
                          <a:solidFill>
                            <a:schemeClr val="bg2">
                              <a:lumMod val="10000"/>
                            </a:schemeClr>
                          </a:solidFill>
                          <a:effectLst/>
                          <a:latin typeface="Freestyle Script" pitchFamily="66" charset="0"/>
                          <a:cs typeface="Andalus" pitchFamily="2" charset="-78"/>
                        </a:rPr>
                        <a:t>DE FATIGUE</a:t>
                      </a:r>
                    </a:p>
                  </a:txBody>
                  <a:tcPr anchor="ctr">
                    <a:lnL w="12700" cap="flat" cmpd="sng" algn="ctr">
                      <a:solidFill>
                        <a:schemeClr val="accent3">
                          <a:lumMod val="50000"/>
                        </a:schemeClr>
                      </a:solidFill>
                      <a:prstDash val="solid"/>
                      <a:round/>
                      <a:headEnd type="none" w="med" len="med"/>
                      <a:tailEnd type="none" w="med" len="med"/>
                    </a:lnL>
                    <a:lnR w="12700" cap="flat" cmpd="sng" algn="ctr">
                      <a:solidFill>
                        <a:schemeClr val="accent3">
                          <a:lumMod val="50000"/>
                        </a:schemeClr>
                      </a:solidFill>
                      <a:prstDash val="solid"/>
                      <a:round/>
                      <a:headEnd type="none" w="med" len="med"/>
                      <a:tailEnd type="none" w="med" len="med"/>
                    </a:lnR>
                    <a:lnT w="12700" cap="flat" cmpd="sng" algn="ctr">
                      <a:solidFill>
                        <a:schemeClr val="accent3">
                          <a:lumMod val="50000"/>
                        </a:schemeClr>
                      </a:solidFill>
                      <a:prstDash val="solid"/>
                      <a:round/>
                      <a:headEnd type="none" w="med" len="med"/>
                      <a:tailEnd type="none" w="med" len="med"/>
                    </a:lnT>
                    <a:lnB w="127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effectLst/>
                          <a:latin typeface="Freestyle Script" pitchFamily="66" charset="0"/>
                        </a:rPr>
                        <a:t>De 99 à 80</a:t>
                      </a:r>
                    </a:p>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effectLst/>
                          <a:latin typeface="Freestyle Script" pitchFamily="66" charset="0"/>
                        </a:rPr>
                        <a:t>De </a:t>
                      </a:r>
                      <a:r>
                        <a:rPr lang="fr-FR" sz="1600" b="0" dirty="0" smtClean="0">
                          <a:solidFill>
                            <a:schemeClr val="bg2">
                              <a:lumMod val="10000"/>
                            </a:schemeClr>
                          </a:solidFill>
                          <a:effectLst/>
                          <a:latin typeface="Lucida Handwriting" pitchFamily="66" charset="0"/>
                        </a:rPr>
                        <a:t>7</a:t>
                      </a:r>
                      <a:r>
                        <a:rPr lang="fr-FR" sz="2400" b="0" dirty="0" smtClean="0">
                          <a:solidFill>
                            <a:schemeClr val="bg2">
                              <a:lumMod val="10000"/>
                            </a:schemeClr>
                          </a:solidFill>
                          <a:effectLst/>
                          <a:latin typeface="Freestyle Script" pitchFamily="66" charset="0"/>
                        </a:rPr>
                        <a:t>9 à 60</a:t>
                      </a:r>
                    </a:p>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effectLst/>
                          <a:latin typeface="Freestyle Script" pitchFamily="66" charset="0"/>
                        </a:rPr>
                        <a:t>De 59 à 40</a:t>
                      </a:r>
                    </a:p>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effectLst/>
                          <a:latin typeface="Freestyle Script" pitchFamily="66" charset="0"/>
                        </a:rPr>
                        <a:t>De 39 à 20</a:t>
                      </a:r>
                    </a:p>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effectLst/>
                          <a:latin typeface="Freestyle Script" pitchFamily="66" charset="0"/>
                        </a:rPr>
                        <a:t>De 19 à 00</a:t>
                      </a:r>
                    </a:p>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effectLst/>
                          <a:latin typeface="Freestyle Script" pitchFamily="66" charset="0"/>
                        </a:rPr>
                        <a:t>A partir de -1</a:t>
                      </a:r>
                    </a:p>
                  </a:txBody>
                  <a:tcPr anchor="ctr">
                    <a:lnL w="12700" cap="flat" cmpd="sng" algn="ctr">
                      <a:solidFill>
                        <a:schemeClr val="accent3">
                          <a:lumMod val="50000"/>
                        </a:schemeClr>
                      </a:solidFill>
                      <a:prstDash val="solid"/>
                      <a:round/>
                      <a:headEnd type="none" w="med" len="med"/>
                      <a:tailEnd type="none" w="med" len="med"/>
                    </a:lnL>
                    <a:lnR w="12700" cap="flat" cmpd="sng" algn="ctr">
                      <a:solidFill>
                        <a:schemeClr val="accent3">
                          <a:lumMod val="50000"/>
                        </a:schemeClr>
                      </a:solidFill>
                      <a:prstDash val="solid"/>
                      <a:round/>
                      <a:headEnd type="none" w="med" len="med"/>
                      <a:tailEnd type="none" w="med" len="med"/>
                    </a:lnR>
                    <a:lnT w="12700" cap="flat" cmpd="sng" algn="ctr">
                      <a:solidFill>
                        <a:schemeClr val="accent3">
                          <a:lumMod val="50000"/>
                        </a:schemeClr>
                      </a:solidFill>
                      <a:prstDash val="solid"/>
                      <a:round/>
                      <a:headEnd type="none" w="med" len="med"/>
                      <a:tailEnd type="none" w="med" len="med"/>
                    </a:lnT>
                    <a:lnB w="127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fr-FR" sz="2400" b="0" dirty="0" smtClean="0">
                          <a:solidFill>
                            <a:schemeClr val="bg2">
                              <a:lumMod val="10000"/>
                            </a:schemeClr>
                          </a:solidFill>
                          <a:effectLst/>
                          <a:latin typeface="Freestyle Script" pitchFamily="66" charset="0"/>
                        </a:rPr>
                        <a:t>La pêche</a:t>
                      </a:r>
                    </a:p>
                    <a:p>
                      <a:pPr algn="ctr"/>
                      <a:r>
                        <a:rPr lang="fr-FR" sz="2400" b="0" dirty="0" smtClean="0">
                          <a:solidFill>
                            <a:schemeClr val="bg2">
                              <a:lumMod val="10000"/>
                            </a:schemeClr>
                          </a:solidFill>
                          <a:effectLst/>
                          <a:latin typeface="Freestyle Script" pitchFamily="66" charset="0"/>
                        </a:rPr>
                        <a:t>Ca gaze</a:t>
                      </a:r>
                    </a:p>
                    <a:p>
                      <a:pPr algn="ctr"/>
                      <a:r>
                        <a:rPr lang="fr-FR" sz="2400" b="0" dirty="0" smtClean="0">
                          <a:solidFill>
                            <a:schemeClr val="bg2">
                              <a:lumMod val="10000"/>
                            </a:schemeClr>
                          </a:solidFill>
                          <a:effectLst/>
                          <a:latin typeface="Freestyle Script" pitchFamily="66" charset="0"/>
                        </a:rPr>
                        <a:t>Pas mal</a:t>
                      </a:r>
                    </a:p>
                    <a:p>
                      <a:pPr algn="ctr"/>
                      <a:r>
                        <a:rPr lang="fr-FR" sz="2400" b="0" dirty="0" smtClean="0">
                          <a:solidFill>
                            <a:schemeClr val="bg2">
                              <a:lumMod val="10000"/>
                            </a:schemeClr>
                          </a:solidFill>
                          <a:effectLst/>
                          <a:latin typeface="Freestyle Script" pitchFamily="66" charset="0"/>
                        </a:rPr>
                        <a:t>Flagada</a:t>
                      </a:r>
                    </a:p>
                    <a:p>
                      <a:pPr algn="ctr"/>
                      <a:r>
                        <a:rPr lang="fr-FR" sz="2400" b="0" dirty="0" smtClean="0">
                          <a:solidFill>
                            <a:schemeClr val="bg2">
                              <a:lumMod val="10000"/>
                            </a:schemeClr>
                          </a:solidFill>
                          <a:effectLst/>
                          <a:latin typeface="Freestyle Script" pitchFamily="66" charset="0"/>
                        </a:rPr>
                        <a:t>Lessivé</a:t>
                      </a:r>
                    </a:p>
                    <a:p>
                      <a:pPr algn="ctr"/>
                      <a:r>
                        <a:rPr lang="fr-FR" sz="2400" b="0" dirty="0" smtClean="0">
                          <a:solidFill>
                            <a:schemeClr val="bg2">
                              <a:lumMod val="10000"/>
                            </a:schemeClr>
                          </a:solidFill>
                          <a:effectLst/>
                          <a:latin typeface="Freestyle Script" pitchFamily="66" charset="0"/>
                        </a:rPr>
                        <a:t>Mort</a:t>
                      </a:r>
                      <a:endParaRPr lang="fr-FR" sz="2400" b="0" dirty="0">
                        <a:solidFill>
                          <a:schemeClr val="bg2">
                            <a:lumMod val="10000"/>
                          </a:schemeClr>
                        </a:solidFill>
                        <a:effectLst/>
                        <a:latin typeface="Freestyle Script" pitchFamily="66" charset="0"/>
                      </a:endParaRPr>
                    </a:p>
                  </a:txBody>
                  <a:tcPr anchor="ctr">
                    <a:lnL w="12700" cap="flat" cmpd="sng" algn="ctr">
                      <a:solidFill>
                        <a:schemeClr val="accent3">
                          <a:lumMod val="50000"/>
                        </a:schemeClr>
                      </a:solidFill>
                      <a:prstDash val="solid"/>
                      <a:round/>
                      <a:headEnd type="none" w="med" len="med"/>
                      <a:tailEnd type="none" w="med" len="med"/>
                    </a:lnL>
                    <a:lnR w="12700" cap="flat" cmpd="sng" algn="ctr">
                      <a:solidFill>
                        <a:schemeClr val="accent3">
                          <a:lumMod val="50000"/>
                        </a:schemeClr>
                      </a:solidFill>
                      <a:prstDash val="solid"/>
                      <a:round/>
                      <a:headEnd type="none" w="med" len="med"/>
                      <a:tailEnd type="none" w="med" len="med"/>
                    </a:lnR>
                    <a:lnT w="12700" cap="flat" cmpd="sng" algn="ctr">
                      <a:solidFill>
                        <a:schemeClr val="accent3">
                          <a:lumMod val="50000"/>
                        </a:schemeClr>
                      </a:solidFill>
                      <a:prstDash val="solid"/>
                      <a:round/>
                      <a:headEnd type="none" w="med" len="med"/>
                      <a:tailEnd type="none" w="med" len="med"/>
                    </a:lnT>
                    <a:lnB w="127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r>
              <a:tr h="19202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effectLst/>
                          <a:latin typeface="Freestyle Script" pitchFamily="66" charset="0"/>
                          <a:cs typeface="Andalus" pitchFamily="2" charset="-78"/>
                        </a:rPr>
                        <a:t>PERTE</a:t>
                      </a:r>
                    </a:p>
                    <a:p>
                      <a:pPr algn="ctr"/>
                      <a:r>
                        <a:rPr lang="fr-FR" sz="2000" b="0" dirty="0" smtClean="0">
                          <a:solidFill>
                            <a:schemeClr val="bg2">
                              <a:lumMod val="10000"/>
                            </a:schemeClr>
                          </a:solidFill>
                          <a:effectLst/>
                          <a:latin typeface="Freestyle Script" pitchFamily="66" charset="0"/>
                        </a:rPr>
                        <a:t>D’ENERGIE</a:t>
                      </a:r>
                    </a:p>
                  </a:txBody>
                  <a:tcPr anchor="ctr">
                    <a:lnL w="12700" cap="flat" cmpd="sng" algn="ctr">
                      <a:solidFill>
                        <a:schemeClr val="accent3">
                          <a:lumMod val="50000"/>
                        </a:schemeClr>
                      </a:solidFill>
                      <a:prstDash val="solid"/>
                      <a:round/>
                      <a:headEnd type="none" w="med" len="med"/>
                      <a:tailEnd type="none" w="med" len="med"/>
                    </a:lnL>
                    <a:lnR w="12700" cap="flat" cmpd="sng" algn="ctr">
                      <a:solidFill>
                        <a:schemeClr val="accent3">
                          <a:lumMod val="50000"/>
                        </a:schemeClr>
                      </a:solidFill>
                      <a:prstDash val="solid"/>
                      <a:round/>
                      <a:headEnd type="none" w="med" len="med"/>
                      <a:tailEnd type="none" w="med" len="med"/>
                    </a:lnR>
                    <a:lnT w="12700" cap="flat" cmpd="sng" algn="ctr">
                      <a:solidFill>
                        <a:schemeClr val="accent3">
                          <a:lumMod val="50000"/>
                        </a:schemeClr>
                      </a:solidFill>
                      <a:prstDash val="solid"/>
                      <a:round/>
                      <a:headEnd type="none" w="med" len="med"/>
                      <a:tailEnd type="none" w="med" len="med"/>
                    </a:lnT>
                    <a:lnB w="127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effectLst/>
                          <a:latin typeface="Freestyle Script" pitchFamily="66" charset="0"/>
                        </a:rPr>
                        <a:t>Attendre ou laisser 30 minutes s’écouler</a:t>
                      </a:r>
                    </a:p>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effectLst/>
                          <a:latin typeface="Freestyle Script" pitchFamily="66" charset="0"/>
                        </a:rPr>
                        <a:t>Trajet de 10 et 15 minutes</a:t>
                      </a:r>
                    </a:p>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effectLst/>
                          <a:latin typeface="Freestyle Script" pitchFamily="66" charset="0"/>
                        </a:rPr>
                        <a:t>Trajet de 20 et 25 minutes</a:t>
                      </a:r>
                    </a:p>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effectLst/>
                          <a:latin typeface="Freestyle Script" pitchFamily="66" charset="0"/>
                        </a:rPr>
                        <a:t>Tabasser</a:t>
                      </a:r>
                    </a:p>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effectLst/>
                          <a:latin typeface="Freestyle Script" pitchFamily="66" charset="0"/>
                        </a:rPr>
                        <a:t>Se faire assommer</a:t>
                      </a:r>
                    </a:p>
                  </a:txBody>
                  <a:tcPr anchor="ctr">
                    <a:lnL w="12700" cap="flat" cmpd="sng" algn="ctr">
                      <a:solidFill>
                        <a:schemeClr val="accent3">
                          <a:lumMod val="50000"/>
                        </a:schemeClr>
                      </a:solidFill>
                      <a:prstDash val="solid"/>
                      <a:round/>
                      <a:headEnd type="none" w="med" len="med"/>
                      <a:tailEnd type="none" w="med" len="med"/>
                    </a:lnL>
                    <a:lnR w="12700" cap="flat" cmpd="sng" algn="ctr">
                      <a:solidFill>
                        <a:schemeClr val="accent3">
                          <a:lumMod val="50000"/>
                        </a:schemeClr>
                      </a:solidFill>
                      <a:prstDash val="solid"/>
                      <a:round/>
                      <a:headEnd type="none" w="med" len="med"/>
                      <a:tailEnd type="none" w="med" len="med"/>
                    </a:lnR>
                    <a:lnT w="12700" cap="flat" cmpd="sng" algn="ctr">
                      <a:solidFill>
                        <a:schemeClr val="accent3">
                          <a:lumMod val="50000"/>
                        </a:schemeClr>
                      </a:solidFill>
                      <a:prstDash val="solid"/>
                      <a:round/>
                      <a:headEnd type="none" w="med" len="med"/>
                      <a:tailEnd type="none" w="med" len="med"/>
                    </a:lnT>
                    <a:lnB w="127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effectLst/>
                          <a:latin typeface="Freestyle Script" pitchFamily="66" charset="0"/>
                        </a:rPr>
                        <a:t>-1</a:t>
                      </a:r>
                    </a:p>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effectLst/>
                          <a:latin typeface="Freestyle Script" pitchFamily="66" charset="0"/>
                        </a:rPr>
                        <a:t>-1</a:t>
                      </a:r>
                    </a:p>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effectLst/>
                          <a:latin typeface="Freestyle Script" pitchFamily="66" charset="0"/>
                        </a:rPr>
                        <a:t>-2</a:t>
                      </a:r>
                    </a:p>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effectLst/>
                          <a:latin typeface="Freestyle Script" pitchFamily="66" charset="0"/>
                        </a:rPr>
                        <a:t>-10</a:t>
                      </a:r>
                    </a:p>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effectLst/>
                          <a:latin typeface="Freestyle Script" pitchFamily="66" charset="0"/>
                        </a:rPr>
                        <a:t>Votre</a:t>
                      </a:r>
                      <a:r>
                        <a:rPr lang="fr-FR" sz="2400" b="0" baseline="0" dirty="0" smtClean="0">
                          <a:solidFill>
                            <a:schemeClr val="bg2">
                              <a:lumMod val="10000"/>
                            </a:schemeClr>
                          </a:solidFill>
                          <a:effectLst/>
                          <a:latin typeface="Freestyle Script" pitchFamily="66" charset="0"/>
                        </a:rPr>
                        <a:t> </a:t>
                      </a:r>
                      <a:r>
                        <a:rPr lang="fr-FR" sz="2400" b="0" dirty="0" smtClean="0">
                          <a:solidFill>
                            <a:schemeClr val="bg2">
                              <a:lumMod val="10000"/>
                            </a:schemeClr>
                          </a:solidFill>
                          <a:effectLst/>
                          <a:latin typeface="Freestyle Script" pitchFamily="66" charset="0"/>
                        </a:rPr>
                        <a:t>Energie/4</a:t>
                      </a:r>
                    </a:p>
                  </a:txBody>
                  <a:tcPr anchor="ctr">
                    <a:lnL w="12700" cap="flat" cmpd="sng" algn="ctr">
                      <a:solidFill>
                        <a:schemeClr val="accent3">
                          <a:lumMod val="50000"/>
                        </a:schemeClr>
                      </a:solidFill>
                      <a:prstDash val="solid"/>
                      <a:round/>
                      <a:headEnd type="none" w="med" len="med"/>
                      <a:tailEnd type="none" w="med" len="med"/>
                    </a:lnL>
                    <a:lnR w="12700" cap="flat" cmpd="sng" algn="ctr">
                      <a:solidFill>
                        <a:schemeClr val="accent3">
                          <a:lumMod val="50000"/>
                        </a:schemeClr>
                      </a:solidFill>
                      <a:prstDash val="solid"/>
                      <a:round/>
                      <a:headEnd type="none" w="med" len="med"/>
                      <a:tailEnd type="none" w="med" len="med"/>
                    </a:lnR>
                    <a:lnT w="12700" cap="flat" cmpd="sng" algn="ctr">
                      <a:solidFill>
                        <a:schemeClr val="accent3">
                          <a:lumMod val="50000"/>
                        </a:schemeClr>
                      </a:solidFill>
                      <a:prstDash val="solid"/>
                      <a:round/>
                      <a:headEnd type="none" w="med" len="med"/>
                      <a:tailEnd type="none" w="med" len="med"/>
                    </a:lnT>
                    <a:lnB w="127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r>
              <a:tr h="1248112">
                <a:tc>
                  <a:txBody>
                    <a:bodyPr/>
                    <a:lstStyle/>
                    <a:p>
                      <a:pPr algn="ctr"/>
                      <a:r>
                        <a:rPr lang="fr-FR" sz="2000" dirty="0" smtClean="0">
                          <a:latin typeface="Freestyle Script" pitchFamily="66" charset="0"/>
                        </a:rPr>
                        <a:t>GAIN</a:t>
                      </a:r>
                    </a:p>
                    <a:p>
                      <a:pPr algn="ctr"/>
                      <a:r>
                        <a:rPr lang="fr-FR" sz="2000" dirty="0" smtClean="0">
                          <a:latin typeface="Freestyle Script" pitchFamily="66" charset="0"/>
                        </a:rPr>
                        <a:t>D’ENERGIE</a:t>
                      </a:r>
                      <a:endParaRPr lang="fr-FR" sz="2000" dirty="0">
                        <a:latin typeface="Freestyle Script" pitchFamily="66" charset="0"/>
                      </a:endParaRPr>
                    </a:p>
                  </a:txBody>
                  <a:tcPr anchor="ctr">
                    <a:lnL w="12700" cap="flat" cmpd="sng" algn="ctr">
                      <a:solidFill>
                        <a:schemeClr val="accent3">
                          <a:lumMod val="50000"/>
                        </a:schemeClr>
                      </a:solidFill>
                      <a:prstDash val="solid"/>
                      <a:round/>
                      <a:headEnd type="none" w="med" len="med"/>
                      <a:tailEnd type="none" w="med" len="med"/>
                    </a:lnL>
                    <a:lnR w="12700" cap="flat" cmpd="sng" algn="ctr">
                      <a:solidFill>
                        <a:schemeClr val="accent3">
                          <a:lumMod val="50000"/>
                        </a:schemeClr>
                      </a:solidFill>
                      <a:prstDash val="solid"/>
                      <a:round/>
                      <a:headEnd type="none" w="med" len="med"/>
                      <a:tailEnd type="none" w="med" len="med"/>
                    </a:lnR>
                    <a:lnT w="12700" cap="flat" cmpd="sng" algn="ctr">
                      <a:solidFill>
                        <a:schemeClr val="accent3">
                          <a:lumMod val="50000"/>
                        </a:schemeClr>
                      </a:solidFill>
                      <a:prstDash val="solid"/>
                      <a:round/>
                      <a:headEnd type="none" w="med" len="med"/>
                      <a:tailEnd type="none" w="med" len="med"/>
                    </a:lnT>
                    <a:lnB w="127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effectLst/>
                          <a:latin typeface="Freestyle Script" pitchFamily="66" charset="0"/>
                        </a:rPr>
                        <a:t>Dormir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effectLst/>
                          <a:latin typeface="Freestyle Script" pitchFamily="66" charset="0"/>
                        </a:rPr>
                        <a:t>Manger (</a:t>
                      </a:r>
                      <a:r>
                        <a:rPr lang="fr-FR" sz="2400" b="0" baseline="0" dirty="0" smtClean="0">
                          <a:solidFill>
                            <a:schemeClr val="bg2">
                              <a:lumMod val="10000"/>
                            </a:schemeClr>
                          </a:solidFill>
                          <a:effectLst/>
                          <a:latin typeface="Freestyle Script" pitchFamily="66" charset="0"/>
                        </a:rPr>
                        <a:t>9h)</a:t>
                      </a:r>
                      <a:endParaRPr lang="fr-FR" sz="2400" b="0" dirty="0" smtClean="0">
                        <a:solidFill>
                          <a:schemeClr val="bg2">
                            <a:lumMod val="10000"/>
                          </a:schemeClr>
                        </a:solidFill>
                        <a:effectLst/>
                        <a:latin typeface="Freestyle Script" pitchFamily="66"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effectLst/>
                          <a:latin typeface="Freestyle Script" pitchFamily="66" charset="0"/>
                        </a:rPr>
                        <a:t>Manger</a:t>
                      </a:r>
                      <a:r>
                        <a:rPr lang="fr-FR" sz="2400" b="0" baseline="0" dirty="0" smtClean="0">
                          <a:solidFill>
                            <a:schemeClr val="bg2">
                              <a:lumMod val="10000"/>
                            </a:schemeClr>
                          </a:solidFill>
                          <a:effectLst/>
                          <a:latin typeface="Freestyle Script" pitchFamily="66" charset="0"/>
                        </a:rPr>
                        <a:t> (13h et 20h)</a:t>
                      </a:r>
                    </a:p>
                  </a:txBody>
                  <a:tcPr anchor="ctr">
                    <a:lnL w="12700" cap="flat" cmpd="sng" algn="ctr">
                      <a:solidFill>
                        <a:schemeClr val="accent3">
                          <a:lumMod val="50000"/>
                        </a:schemeClr>
                      </a:solidFill>
                      <a:prstDash val="solid"/>
                      <a:round/>
                      <a:headEnd type="none" w="med" len="med"/>
                      <a:tailEnd type="none" w="med" len="med"/>
                    </a:lnL>
                    <a:lnR w="12700" cap="flat" cmpd="sng" algn="ctr">
                      <a:solidFill>
                        <a:schemeClr val="accent3">
                          <a:lumMod val="50000"/>
                        </a:schemeClr>
                      </a:solidFill>
                      <a:prstDash val="solid"/>
                      <a:round/>
                      <a:headEnd type="none" w="med" len="med"/>
                      <a:tailEnd type="none" w="med" len="med"/>
                    </a:lnR>
                    <a:lnT w="12700" cap="flat" cmpd="sng" algn="ctr">
                      <a:solidFill>
                        <a:schemeClr val="accent3">
                          <a:lumMod val="50000"/>
                        </a:schemeClr>
                      </a:solidFill>
                      <a:prstDash val="solid"/>
                      <a:round/>
                      <a:headEnd type="none" w="med" len="med"/>
                      <a:tailEnd type="none" w="med" len="med"/>
                    </a:lnT>
                    <a:lnB w="127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effectLst/>
                          <a:latin typeface="Freestyle Script" pitchFamily="66" charset="0"/>
                        </a:rPr>
                        <a:t>+6</a:t>
                      </a:r>
                    </a:p>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effectLst/>
                          <a:latin typeface="Freestyle Script" pitchFamily="66" charset="0"/>
                        </a:rPr>
                        <a:t>+7</a:t>
                      </a:r>
                    </a:p>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effectLst/>
                          <a:latin typeface="Freestyle Script" pitchFamily="66" charset="0"/>
                        </a:rPr>
                        <a:t>+14</a:t>
                      </a:r>
                    </a:p>
                  </a:txBody>
                  <a:tcPr anchor="ctr">
                    <a:lnL w="12700" cap="flat" cmpd="sng" algn="ctr">
                      <a:solidFill>
                        <a:schemeClr val="accent3">
                          <a:lumMod val="50000"/>
                        </a:schemeClr>
                      </a:solidFill>
                      <a:prstDash val="solid"/>
                      <a:round/>
                      <a:headEnd type="none" w="med" len="med"/>
                      <a:tailEnd type="none" w="med" len="med"/>
                    </a:lnL>
                    <a:lnR w="12700" cap="flat" cmpd="sng" algn="ctr">
                      <a:solidFill>
                        <a:schemeClr val="accent3">
                          <a:lumMod val="50000"/>
                        </a:schemeClr>
                      </a:solidFill>
                      <a:prstDash val="solid"/>
                      <a:round/>
                      <a:headEnd type="none" w="med" len="med"/>
                      <a:tailEnd type="none" w="med" len="med"/>
                    </a:lnR>
                    <a:lnT w="12700" cap="flat" cmpd="sng" algn="ctr">
                      <a:solidFill>
                        <a:schemeClr val="accent3">
                          <a:lumMod val="50000"/>
                        </a:schemeClr>
                      </a:solidFill>
                      <a:prstDash val="solid"/>
                      <a:round/>
                      <a:headEnd type="none" w="med" len="med"/>
                      <a:tailEnd type="none" w="med" len="med"/>
                    </a:lnT>
                    <a:lnB w="12700" cap="flat" cmpd="sng" algn="ctr">
                      <a:solidFill>
                        <a:schemeClr val="accent3">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r>
            </a:tbl>
          </a:graphicData>
        </a:graphic>
      </p:graphicFrame>
      <p:sp>
        <p:nvSpPr>
          <p:cNvPr id="7" name="ZoneTexte 6"/>
          <p:cNvSpPr txBox="1"/>
          <p:nvPr/>
        </p:nvSpPr>
        <p:spPr>
          <a:xfrm>
            <a:off x="0" y="6227058"/>
            <a:ext cx="9144000" cy="523220"/>
          </a:xfrm>
          <a:prstGeom prst="rect">
            <a:avLst/>
          </a:prstGeom>
          <a:noFill/>
        </p:spPr>
        <p:txBody>
          <a:bodyPr wrap="square" rtlCol="0" anchor="ctr">
            <a:spAutoFit/>
          </a:bodyPr>
          <a:lstStyle/>
          <a:p>
            <a:pPr algn="ctr"/>
            <a:r>
              <a:rPr lang="fr-FR" sz="2800" b="1" dirty="0" smtClean="0">
                <a:solidFill>
                  <a:schemeClr val="bg1"/>
                </a:solidFill>
                <a:latin typeface="Freestyle Script" pitchFamily="66" charset="0"/>
              </a:rPr>
              <a:t>CAPITAL DE DEPART : </a:t>
            </a:r>
            <a:r>
              <a:rPr lang="fr-FR" sz="2000" b="1" dirty="0" smtClean="0">
                <a:solidFill>
                  <a:schemeClr val="bg1"/>
                </a:solidFill>
                <a:latin typeface="Lucida Handwriting" pitchFamily="66" charset="0"/>
              </a:rPr>
              <a:t>7</a:t>
            </a:r>
            <a:r>
              <a:rPr lang="fr-FR" sz="2800" b="1" dirty="0" smtClean="0">
                <a:solidFill>
                  <a:schemeClr val="bg1"/>
                </a:solidFill>
                <a:latin typeface="Freestyle Script" pitchFamily="66" charset="0"/>
              </a:rPr>
              <a:t>9 POINTS D’ENERGIE</a:t>
            </a:r>
          </a:p>
        </p:txBody>
      </p:sp>
      <p:sp>
        <p:nvSpPr>
          <p:cNvPr id="9" name="Ellipse 8">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L’ENERGIE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bruc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404664"/>
          <a:ext cx="8928992" cy="6336704"/>
        </p:xfrm>
        <a:graphic>
          <a:graphicData uri="http://schemas.openxmlformats.org/drawingml/2006/table">
            <a:tbl>
              <a:tblPr/>
              <a:tblGrid>
                <a:gridCol w="1872208"/>
                <a:gridCol w="1872208"/>
                <a:gridCol w="5184576"/>
              </a:tblGrid>
              <a:tr h="850768">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92D050"/>
                          </a:solidFill>
                          <a:effectLst>
                            <a:outerShdw blurRad="38100" dist="38100" dir="2700000" algn="tl">
                              <a:srgbClr val="000000">
                                <a:alpha val="43137"/>
                              </a:srgbClr>
                            </a:outerShdw>
                          </a:effectLst>
                          <a:latin typeface="Freestyle Script" pitchFamily="66" charset="0"/>
                          <a:cs typeface="Andalus" pitchFamily="2" charset="-78"/>
                        </a:rPr>
                        <a:t>VOTRE AVIS SUR...</a:t>
                      </a:r>
                    </a:p>
                  </a:txBody>
                  <a:tcPr marL="42222" marR="4222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432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MAGUY</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Une sacrée bonne femme, croyez-moi</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Il ne faut pas croire tout ce qu’on dit.</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SUE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 beau brin de fille. Et pas fainéante avec ça.</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720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ANITA</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Prolos de tous les rades, bécotez-vous</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15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Ou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comme dit le bon Dieu de Maguy : « Aimez-vous les uns, les autres ».</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BRUCE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vais vous faire un aveu .Je ne suis jamais monté avec une fille.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ROY</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 meilleur second que j’ai jamais eu.</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CHRIS</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n’y a pas grand chose à en dire, vous savez.</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720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BOB</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 tous les deux, je crois bien qu’on a écumé toutes les tavernes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15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tous les ports de la terre.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ANTON</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est souvent avec les filles. Il ne pense qu’à ça.</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JUSTE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Allez savoir ce qu’il peut passer par la tête d’un noir !</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MARIE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Maguy la chaperonnait comme sa fille.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589936">
                <a:tc>
                  <a:txBody>
                    <a:bodyPr/>
                    <a:lstStyle/>
                    <a:p>
                      <a:pPr algn="l">
                        <a:lnSpc>
                          <a:spcPct val="115000"/>
                        </a:lnSpc>
                        <a:spcAft>
                          <a:spcPts val="0"/>
                        </a:spcAft>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endPar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LUCIE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vais vous faire un aveu . Je ne suis jamais monté avec une fille.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chris.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51080"/>
        </p:xfrm>
        <a:graphic>
          <a:graphicData uri="http://schemas.openxmlformats.org/drawingml/2006/table">
            <a:tbl>
              <a:tblPr/>
              <a:tblGrid>
                <a:gridCol w="2052228"/>
                <a:gridCol w="2052228"/>
                <a:gridCol w="4824536"/>
              </a:tblGrid>
              <a:tr h="936104">
                <a:tc gridSpan="3">
                  <a:txBody>
                    <a:bodyPr/>
                    <a:lstStyle/>
                    <a:p>
                      <a:pPr algn="ctr">
                        <a:lnSpc>
                          <a:spcPct val="100000"/>
                        </a:lnSpc>
                        <a:spcAft>
                          <a:spcPts val="0"/>
                        </a:spcAft>
                      </a:pPr>
                      <a:r>
                        <a:rPr lang="fr-FR" sz="2800" b="1"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VOTRE AVIS SUR...</a:t>
                      </a:r>
                      <a:endParaRPr lang="fr-FR" sz="2800" b="1"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pPr>
                        <a:lnSpc>
                          <a:spcPct val="100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84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ENNEMIS DE MARIE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D’après ce que je sais elle ne laissait personne indifférent.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Alors</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elle s’est sûrement fait des ennemis.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MAUPITI</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L’endroit n’est pas mal. Mais je n’y vivrais pas.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HABITUDES DE MARIE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dire la dessus.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L’ASSASSIN DE JUSTE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Moi, je soupçonne tout le monde</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kern="1200" dirty="0" smtClean="0">
                          <a:solidFill>
                            <a:srgbClr val="92D050"/>
                          </a:solidFill>
                          <a:latin typeface="Freestyle Script" pitchFamily="66" charset="0"/>
                          <a:ea typeface="+mn-ea"/>
                          <a:cs typeface="+mn-cs"/>
                        </a:rPr>
                        <a:t>Tout ce que je peux vous dire, c’est que ce n’est pas moi qui l’ai tué.</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DEPART DE LUCIE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eu le temps de la connaître. Je ne peux pas vous renseigner.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STATUE DU BASSIN</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Là je ne peux pas vous renseigner.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GROTTES</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Des grottes dites-vous? Mais je n’étais pas au courant.</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84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COUPS DE FEU</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Quelqu’un a essayé d’éliminer Roy. Je ne sais pas pourquoi.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Mais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lui, il doit le savoir</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(2)Le tireur visait Roy. Sans doute un réglement de compte entre marins.</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MAUPITI ET LA PIRATERIE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Là je ne peux pas vous renseigner.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830976">
                <a:tc>
                  <a:txBody>
                    <a:bodyPr/>
                    <a:lstStyle/>
                    <a:p>
                      <a:pPr algn="l">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TRAFFIC DE DROGUE</a:t>
                      </a:r>
                      <a:endParaRPr lang="fr-FR" sz="2000" dirty="0" smtClean="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00000"/>
                        </a:lnSpc>
                        <a:spcAft>
                          <a:spcPts val="0"/>
                        </a:spcAft>
                      </a:pP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Depuis que je suis là, je n’ai pas vu de « stups ».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faut dire que les trafiquants sont plutôt discrets en général.</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chris.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4824536"/>
                <a:gridCol w="4104456"/>
              </a:tblGrid>
              <a:tr h="1437841">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VOTRE AVIS SUR...</a:t>
                      </a:r>
                    </a:p>
                  </a:txBody>
                  <a:tcPr marL="41841" marR="4184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gn="r">
                        <a:lnSpc>
                          <a:spcPct val="115000"/>
                        </a:lnSpc>
                        <a:spcAft>
                          <a:spcPts val="0"/>
                        </a:spcAft>
                      </a:pPr>
                      <a:endPar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CADAVRE DE LA PLAGE SUD</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Si vous aviez fait votre métier, Marie serait encore vivante.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PIANO MECANIQUE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Là je ne peux pas vous renseigner.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RELATIONS MARIE - BOB</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b="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dire la dessus.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RELATIONS SUE - BOB</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est méchant avec elle.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DAME EN NOIR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ne sais pas qui c’est.</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BIBLIOTHEQUE DE MARIE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comme vous. Cette bibliothèque m’intrigue.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MORT DE JUSTE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n’échappe pas à son destin.</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CAISSON ETANCHE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Là je ne peux pas vous renseigner.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TRAITE DES BLANCHES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dire la dessus.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1010863">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CHAMBRE FERMEE A CLEF</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rien à dire la dessus.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chris.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3528392"/>
                <a:gridCol w="5400600"/>
              </a:tblGrid>
              <a:tr h="1152128">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VOTRE AVIS SUR...</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MAGUY</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ne la connais pas assez pour en parler.</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SUE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ne la connais pas assez pour en parler.</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ANITA</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entendu dire que c’était une petite révolutionnaire en puissance.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BRUCE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n’y a pas grand chose à en dire, vous savez.</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ROY</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 vrai dire, c’est lui qui commande à </a:t>
                      </a: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bord. Et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 n’est pas tous les jours fête.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CHRIS</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vais vous faire une confession :  je n’ai pas le pied marin.</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BOB</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Là, je ne peux pas vous renseigner.</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ANTON</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Là, je ne peux pas vous renseigner.</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JUSTE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Là, je ne peux pas vous renseigner.</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MARIE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eu le temps de la </a:t>
                      </a: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connaître.</a:t>
                      </a:r>
                      <a:r>
                        <a:rPr lang="fr-FR" sz="2000" b="0" baseline="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ne peux pas vous renseigner.</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864576">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LUCIE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Là, je ne peux pas vous renseigner.</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just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08712"/>
        </p:xfrm>
        <a:graphic>
          <a:graphicData uri="http://schemas.openxmlformats.org/drawingml/2006/table">
            <a:tbl>
              <a:tblPr/>
              <a:tblGrid>
                <a:gridCol w="3456384"/>
                <a:gridCol w="648072"/>
                <a:gridCol w="4824536"/>
              </a:tblGrid>
              <a:tr h="1584176">
                <a:tc gridSpan="3">
                  <a:txBody>
                    <a:bodyPr/>
                    <a:lstStyle/>
                    <a:p>
                      <a:pPr algn="ctr">
                        <a:lnSpc>
                          <a:spcPct val="115000"/>
                        </a:lnSpc>
                        <a:spcAft>
                          <a:spcPts val="0"/>
                        </a:spcAft>
                      </a:pPr>
                      <a:r>
                        <a:rPr lang="fr-FR" sz="2800" b="1"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VOTRE AVIS SUR...</a:t>
                      </a:r>
                      <a:endParaRPr lang="fr-FR" sz="2800" b="1"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ENNEMIS DE MARIE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le monde l’adorait</a:t>
                      </a: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Elle est gentille avec moi.</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720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MAUPITI</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Madame Maguy qui commande à Maupiti.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15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 donné du travail et une maison.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Comme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çà je peux rester ici.</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60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HABITUDES DE MARIE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écoutait toujours les mêmes musiques sur son piano.</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60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L’ASSASSIN DE JUSTE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gn="ctr">
                        <a:lnSpc>
                          <a:spcPct val="115000"/>
                        </a:lnSpc>
                        <a:spcAft>
                          <a:spcPts val="0"/>
                        </a:spcAft>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IMPOSSIBLE</a:t>
                      </a:r>
                      <a:r>
                        <a:rPr lang="fr-FR" sz="2000" b="1" baseline="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A INTERROGER</a:t>
                      </a:r>
                      <a:endParaRPr lang="fr-FR" sz="2000" b="1" dirty="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720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DEPART DE LUCIE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ne sais pas ou elle est allée. Mais elle a fouillée ma maison.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15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qui m’a volé mon gri-gri.</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60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STATUE DU BASSIN</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L’homme blanc a offensé Oualassou.</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60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GROTTES</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Personne ne sait. Si tu sais, tu deviens un Wésébé : un démon.</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60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COUPS DE FEU</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IMPOSSIBLE</a:t>
                      </a:r>
                      <a:r>
                        <a:rPr lang="fr-FR" sz="2000" b="1" baseline="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A INTERROGER</a:t>
                      </a:r>
                      <a:endPar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60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MAUPITI ET LA PIRATERIE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Personne ne sait. Si tu sais, tu deviens un Wésébé : un démon.</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268">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TRAFFIC DE DROGUE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gn="r">
                        <a:lnSpc>
                          <a:spcPct val="115000"/>
                        </a:lnSpc>
                        <a:spcAft>
                          <a:spcPts val="0"/>
                        </a:spcAft>
                      </a:pP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rowSpan="2">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Très mauvaise médecine. Elle rend l’homme souaou...ce qui veut dire fou.</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268">
                <a:tc>
                  <a:txBody>
                    <a:bodyPr/>
                    <a:lstStyle/>
                    <a:p>
                      <a:pPr algn="l">
                        <a:lnSpc>
                          <a:spcPct val="115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 </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lnSpc>
                          <a:spcPct val="115000"/>
                        </a:lnSpc>
                        <a:spcAft>
                          <a:spcPts val="0"/>
                        </a:spcAft>
                      </a:pP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a:p>
                  </a:txBody>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just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5112568"/>
                <a:gridCol w="3816424"/>
              </a:tblGrid>
              <a:tr h="1714864">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VOTRE AVIS SUR...</a:t>
                      </a:r>
                    </a:p>
                  </a:txBody>
                  <a:tcPr marL="41841" marR="4184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marL="0" marR="0" indent="0" algn="ctr" defTabSz="914400" rtl="0" eaLnBrk="1" fontAlgn="auto" latinLnBrk="0" hangingPunct="1">
                        <a:lnSpc>
                          <a:spcPct val="115000"/>
                        </a:lnSpc>
                        <a:spcBef>
                          <a:spcPts val="0"/>
                        </a:spcBef>
                        <a:spcAft>
                          <a:spcPts val="0"/>
                        </a:spcAft>
                        <a:buClrTx/>
                        <a:buSzTx/>
                        <a:buFontTx/>
                        <a:buNone/>
                        <a:tabLst/>
                        <a:defRPr/>
                      </a:pPr>
                      <a:endPar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32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CADAVRE DE LA PLAGE SUD</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IMPOSSIBLE</a:t>
                      </a:r>
                      <a:r>
                        <a:rPr lang="fr-FR" sz="2000" b="1" baseline="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A INTERROGER</a:t>
                      </a:r>
                      <a:endPar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PIANO MECANIQUE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ne sais pas, monsieur. Je ne sais pas.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RELATIONS MARIE - BOB</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Que Oualassou protège Bob contre la maladie d’amour.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RELATIONS SUE - BOB</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est méchant avec elle.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DAME EN NOIR</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 dame en noir? C’est la maîtresse du démon.</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BIBLIOTHEQUE DE MARIE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ne sais pas, monsieur. Je ne sais pas.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MORT DE JUSTE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IMPOSSIBLE</a:t>
                      </a:r>
                      <a:r>
                        <a:rPr lang="fr-FR" sz="2000" b="1" baseline="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A INTERROGER</a:t>
                      </a:r>
                      <a:endPar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CAISSON ETANCHE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IMPOSSIBLE</a:t>
                      </a:r>
                      <a:r>
                        <a:rPr lang="fr-FR" sz="2000" b="1" baseline="0"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A INTERROGER</a:t>
                      </a:r>
                      <a:endParaRPr lang="fr-FR" sz="2000" b="1" dirty="0" smtClean="0">
                        <a:solidFill>
                          <a:schemeClr val="accent2">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TRAITE DES BLANCHES</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Là je ne peux pas vous renseigner.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73384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CHAMBRE FERMEE A CLEF</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Là je ne peux pas vous renseigner.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just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32656"/>
          <a:ext cx="8928992" cy="6425480"/>
        </p:xfrm>
        <a:graphic>
          <a:graphicData uri="http://schemas.openxmlformats.org/drawingml/2006/table">
            <a:tbl>
              <a:tblPr/>
              <a:tblGrid>
                <a:gridCol w="1476164"/>
                <a:gridCol w="1476164"/>
                <a:gridCol w="5976664"/>
              </a:tblGrid>
              <a:tr h="648072">
                <a:tc gridSpan="3">
                  <a:txBody>
                    <a:bodyPr/>
                    <a:lstStyle/>
                    <a:p>
                      <a:pPr algn="ctr">
                        <a:lnSpc>
                          <a:spcPct val="115000"/>
                        </a:lnSpc>
                        <a:spcAft>
                          <a:spcPts val="0"/>
                        </a:spcAft>
                      </a:pPr>
                      <a:r>
                        <a:rPr lang="fr-FR" sz="2800" b="1"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VOTRE AVIS SUR...</a:t>
                      </a:r>
                      <a:endParaRPr lang="fr-FR" sz="2800" b="1"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720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MAGUY</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 maîtresse est très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bonne.</a:t>
                      </a:r>
                      <a:r>
                        <a:rPr lang="fr-FR" sz="2000" baseline="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 appris à aimer Jésus-Christ</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(1)Elle est gentille avec moi.</a:t>
                      </a:r>
                      <a:r>
                        <a:rPr lang="fr-FR" sz="2000" baseline="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(2)C’est Madame Maguy qui commande à Maupiti. </a:t>
                      </a:r>
                    </a:p>
                    <a:p>
                      <a:pPr>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Elle m’a donné du travail et une maison. Comme çà je peux rester ici.</a:t>
                      </a:r>
                      <a:r>
                        <a:rPr lang="fr-FR" sz="2000" baseline="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a:t>
                      </a:r>
                    </a:p>
                    <a:p>
                      <a:pPr>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(3) Il ne faut pas croire tout ce qu’on dit.</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SUE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est gentille avec moi.</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720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ANITA</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trouve que c’est bien sa révolution.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Mais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les communistes ne croient pas en Jésus-Christ.</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BRUCE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ne l’aime pas. Il est méchant avec moi.</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ROY</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 bon marin. Il connaît son métier.</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CHRIS</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n’a pas une tête de marin.</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720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BOB</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est tombé sous le charme de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Marie.</a:t>
                      </a:r>
                      <a:r>
                        <a:rPr lang="fr-FR" sz="2000" baseline="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comme si elle l’avait ensorcelé.</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ANTON</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court tout le temps après les filles.</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JUSTE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suis tout seul. Je n’ai plus personne.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MARIE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le monde l’adorait.</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46208">
                <a:tc>
                  <a:txBody>
                    <a:bodyPr/>
                    <a:lstStyle/>
                    <a:p>
                      <a:pPr algn="l">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LUCIE</a:t>
                      </a:r>
                      <a:endParaRPr lang="fr-FR" sz="2000" b="1" dirty="0" smtClean="0">
                        <a:solidFill>
                          <a:schemeClr val="accent3">
                            <a:lumMod val="60000"/>
                            <a:lumOff val="40000"/>
                          </a:schemeClr>
                        </a:solidFill>
                        <a:effectLst>
                          <a:outerShdw blurRad="38100" dist="38100" dir="2700000" algn="tl">
                            <a:srgbClr val="000000">
                              <a:alpha val="43137"/>
                            </a:srgbClr>
                          </a:outerShdw>
                        </a:effectLst>
                        <a:latin typeface="+mn-lt"/>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le monde l’adorait.</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magu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2808312"/>
                <a:gridCol w="6120680"/>
              </a:tblGrid>
              <a:tr h="648072">
                <a:tc gridSpan="2">
                  <a:txBody>
                    <a:bodyPr/>
                    <a:lstStyle/>
                    <a:p>
                      <a:pPr algn="ctr">
                        <a:lnSpc>
                          <a:spcPct val="100000"/>
                        </a:lnSpc>
                        <a:spcAft>
                          <a:spcPts val="0"/>
                        </a:spcAft>
                      </a:pPr>
                      <a:r>
                        <a:rPr lang="fr-FR" sz="2800" b="1"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VOTRE AVIS SUR...</a:t>
                      </a:r>
                      <a:endParaRPr lang="fr-FR" sz="2800" b="1"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nSpc>
                          <a:spcPct val="100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ENNEMIS DE MARIE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le monde l’adorait</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(1)Anita est jalouse de Marie. Mais on ne peut pas dire qu’elles sont ennemies.</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(2)Il ne faut pas croire tout ce qu’on dit.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(3)J’ai beaucoup pardonné à Marie, parce qu’elle le mérite.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12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MAUPITI</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 gestion d’une île comme Maupiti demande beaucoup de travail</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En période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d’affluence,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n’ai pas assez de toutes mes filles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pour «satisfaire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demande»...</a:t>
                      </a: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12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HABITUDES DE MARIE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a la curieuse habitude de boire une tasse de thé avant de s’endormir.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 lui prépare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moi-même</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48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L’ASSASSIN DE JUSTE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D’après moi, c’est Chris. On ne sait rien sur lui.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Et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depuis qu’il est là, tout va mal</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p>
                    <a:p>
                      <a:pPr>
                        <a:lnSpc>
                          <a:spcPct val="100000"/>
                        </a:lnSpc>
                        <a:spcAft>
                          <a:spcPts val="0"/>
                        </a:spcAft>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(1)S’en prendre à un pauvre gars qui ne s’occupait pas des affaires des autres, ça me dépasse. (2) Chris m’a posé toutes sortes de questions sur Maupiti.</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DEPART DE LUCIE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est allée ou bon lui a semblé.</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STATUE DU BASSIN</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le dieu de Maupiti. J’ai oublié son nom.</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GROTTES</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y a une grotte sous ma chambre.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Malheuresement</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j’ai perdu la clef qui ouvre la trappe.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COUPS DE FEU</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Maupiti était une petite île tranquille, sans histoires...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Alors</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comment en est-on arrivé là?</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MAUPITI ET LA PIRATERIE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Les frères Vargas ont marqué de leur empreinte l’histoire de l’île.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50992">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TRAFFIC DE DROGUE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rowSpan="2">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Dans le temps les Maupiti cultivaient le pavot. Mais c’est de l’histoire ancienne.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60040">
                <a:tc>
                  <a:txBody>
                    <a:bodyPr/>
                    <a:lstStyle/>
                    <a:p>
                      <a:pPr algn="l">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a:p>
                  </a:txBody>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magu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3" y="404664"/>
          <a:ext cx="8928994" cy="6336704"/>
        </p:xfrm>
        <a:graphic>
          <a:graphicData uri="http://schemas.openxmlformats.org/drawingml/2006/table">
            <a:tbl>
              <a:tblPr/>
              <a:tblGrid>
                <a:gridCol w="1512169"/>
                <a:gridCol w="2592289"/>
                <a:gridCol w="4824536"/>
              </a:tblGrid>
              <a:tr h="1152128">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VOTRE AVIS SUR...</a:t>
                      </a:r>
                    </a:p>
                  </a:txBody>
                  <a:tcPr marL="41841" marR="4184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pPr>
                        <a:lnSpc>
                          <a:spcPct val="100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CADAVRE DE LA PLAGE SUD</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ne sais pas. C’est horrible.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PIANO MECANIQUE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le piano de Marie. Un bateau égyptien l’a livré il y a 2 ans.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48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RELATIONS MARIE - BOB</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Bob se damnerait pour elle. Il accepterait de naviguer pour l’éternité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sur</a:t>
                      </a:r>
                      <a:r>
                        <a:rPr lang="fr-FR" sz="2000" baseline="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vaisseau fantôme si c’était avec elle.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RELATIONS SUE - BOB</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Sue s’est amourachée de Bob. Allez savoir pourquoi </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48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DAME EN NOIR</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sais que Bob a été contacté par une dame en noir.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ce que je peux vous dire.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BIBLIOTHEQUE DE MARIE</a:t>
                      </a:r>
                      <a:endParaRPr lang="fr-FR" sz="200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n’y avait que des bouquins, rien que des bouquins</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(1 et 2)Je suis comme vous. Cette bibliothèque m’intrigue.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MORT DE JUSTE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Pauvre Juste ! Quelle triste fin ! Il va nous manquer.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48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CAISSON ETANCHE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ce que je peux vous dire, c’est que Bruce en ce moment,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travaille du caisson.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Et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n’est pas étanche croyez-moi.</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TRAITE DES BLANCHES</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ne faut pas croire tout ce que l’on dit.</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50976">
                <a:tc>
                  <a:txBody>
                    <a:bodyPr/>
                    <a:lstStyle/>
                    <a:p>
                      <a:pPr algn="l">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CHAMBRE FERMEE A CLEF</a:t>
                      </a:r>
                      <a:endParaRPr lang="fr-FR" sz="2000" dirty="0" smtClean="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est inocupée. C’est la chambre de Lucie, une fille qui est partie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y a quelque temps.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magu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5" y="404664"/>
          <a:ext cx="8928992" cy="6336704"/>
        </p:xfrm>
        <a:graphic>
          <a:graphicData uri="http://schemas.openxmlformats.org/drawingml/2006/table">
            <a:tbl>
              <a:tblPr/>
              <a:tblGrid>
                <a:gridCol w="4104455"/>
                <a:gridCol w="4824537"/>
              </a:tblGrid>
              <a:tr h="1296144">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VOTRE AVIS SUR...</a:t>
                      </a:r>
                    </a:p>
                  </a:txBody>
                  <a:tcPr marL="42222" marR="4222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432049">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MAGUY</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encore de beaux restes, mon joli.</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49">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SUE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 beau brin de fille. Et pas fainéante avec ça.</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49">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ANITA</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m’a toujours donné beaucoup de fil a retordre.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49">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BRUCE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a fait les 400 coups tous les deux.</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49">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ROY</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Si j’étais vous , j’irais demander à Bruce.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49">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CHRIS</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un fouineur.</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49">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BOB</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La disparition de Marie lui a fichu un sale coup.</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49">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ANTON</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n’ ya pas grand chose à en dire, vous savez.</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49">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JUSTE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 innocent ! La vie a été cruelle avec lui.</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49">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MARIE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me manque. Elle était comme ma fille.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72007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LUCIE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Une drôle de môme ! Je n’en sais pas beaucoup sur elle.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carte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1471349"/>
                <a:gridCol w="1990441"/>
                <a:gridCol w="3160756"/>
                <a:gridCol w="2306446"/>
              </a:tblGrid>
              <a:tr h="468000">
                <a:tc>
                  <a:txBody>
                    <a:bodyPr/>
                    <a:lstStyle/>
                    <a:p>
                      <a:pPr algn="ctr">
                        <a:spcAft>
                          <a:spcPts val="0"/>
                        </a:spcAft>
                      </a:pPr>
                      <a:r>
                        <a:rPr lang="en-US" sz="2000" b="1" i="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rPr>
                        <a:t>A PARTIR DE</a:t>
                      </a:r>
                      <a:endParaRPr lang="fr-FR" sz="2000" i="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BDB631"/>
                    </a:solidFill>
                  </a:tcPr>
                </a:tc>
                <a:tc>
                  <a:txBody>
                    <a:bodyPr/>
                    <a:lstStyle/>
                    <a:p>
                      <a:pPr algn="ctr">
                        <a:spcAft>
                          <a:spcPts val="0"/>
                        </a:spcAft>
                      </a:pPr>
                      <a:r>
                        <a:rPr lang="en-US" sz="2000" b="1" i="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rPr>
                        <a:t>LIEU</a:t>
                      </a:r>
                      <a:endParaRPr lang="fr-FR" sz="2000" i="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BDB631"/>
                    </a:solidFill>
                  </a:tcPr>
                </a:tc>
                <a:tc>
                  <a:txBody>
                    <a:bodyPr/>
                    <a:lstStyle/>
                    <a:p>
                      <a:pPr algn="ctr">
                        <a:spcAft>
                          <a:spcPts val="0"/>
                        </a:spcAft>
                      </a:pPr>
                      <a:r>
                        <a:rPr lang="en-US" sz="2000" b="1" i="0" dirty="0" smtClean="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rPr>
                        <a:t>EMPLACEMENT</a:t>
                      </a:r>
                      <a:endParaRPr lang="fr-FR" sz="2000" i="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BDB631"/>
                    </a:solidFill>
                  </a:tcPr>
                </a:tc>
                <a:tc>
                  <a:txBody>
                    <a:bodyPr/>
                    <a:lstStyle/>
                    <a:p>
                      <a:pPr algn="ctr">
                        <a:spcAft>
                          <a:spcPts val="0"/>
                        </a:spcAft>
                      </a:pPr>
                      <a:r>
                        <a:rPr lang="en-US" sz="2000" b="1" i="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rPr>
                        <a:t>VALEUR</a:t>
                      </a:r>
                      <a:endParaRPr lang="fr-FR" sz="2000" i="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BDB631"/>
                    </a:solidFill>
                  </a:tcPr>
                </a:tc>
              </a:tr>
              <a:tr h="1656000">
                <a:tc>
                  <a:txBody>
                    <a:bodyPr/>
                    <a:lstStyle/>
                    <a:p>
                      <a:pPr algn="ctr">
                        <a:spcAft>
                          <a:spcPts val="0"/>
                        </a:spcAft>
                      </a:pPr>
                      <a:r>
                        <a:rPr lang="en-US" sz="2400" b="1" dirty="0" smtClean="0">
                          <a:solidFill>
                            <a:schemeClr val="tx1"/>
                          </a:solidFill>
                          <a:latin typeface="Freestyle Script" pitchFamily="66" charset="0"/>
                          <a:ea typeface="Times New Roman"/>
                          <a:cs typeface="Times New Roman"/>
                        </a:rPr>
                        <a:t>10:00</a:t>
                      </a:r>
                      <a:endParaRPr lang="fr-FR" sz="2400" dirty="0">
                        <a:solidFill>
                          <a:schemeClr val="tx1"/>
                        </a:solidFill>
                        <a:latin typeface="Freestyle Script" pitchFamily="66" charset="0"/>
                        <a:ea typeface="Times New Roman"/>
                        <a:cs typeface="Times New Roman"/>
                      </a:endParaRPr>
                    </a:p>
                    <a:p>
                      <a:pPr algn="ctr">
                        <a:spcAft>
                          <a:spcPts val="0"/>
                        </a:spcAft>
                      </a:pPr>
                      <a:endParaRPr lang="fr-FR" sz="2400" dirty="0">
                        <a:solidFill>
                          <a:schemeClr val="tx1"/>
                        </a:solidFill>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solidFill>
                      <a:srgbClr val="EFF19D"/>
                    </a:solidFill>
                  </a:tcPr>
                </a:tc>
                <a:tc>
                  <a:txBody>
                    <a:bodyPr/>
                    <a:lstStyle/>
                    <a:p>
                      <a:pPr algn="ctr">
                        <a:spcAft>
                          <a:spcPts val="0"/>
                        </a:spcAft>
                      </a:pPr>
                      <a:r>
                        <a:rPr lang="en-US" sz="2400" dirty="0">
                          <a:latin typeface="Freestyle Script" pitchFamily="66" charset="0"/>
                          <a:ea typeface="Times New Roman"/>
                          <a:cs typeface="Times New Roman"/>
                        </a:rPr>
                        <a:t>Chambre de Jérôme</a:t>
                      </a:r>
                      <a:endParaRPr lang="fr-FR" sz="2400" dirty="0">
                        <a:latin typeface="Freestyle Script" pitchFamily="66" charset="0"/>
                        <a:ea typeface="Times New Roman"/>
                        <a:cs typeface="Times New Roman"/>
                      </a:endParaRPr>
                    </a:p>
                    <a:p>
                      <a:pPr algn="ctr">
                        <a:spcAft>
                          <a:spcPts val="0"/>
                        </a:spcAft>
                      </a:pPr>
                      <a:r>
                        <a:rPr lang="en-US" sz="2400" dirty="0">
                          <a:latin typeface="Freestyle Script" pitchFamily="66" charset="0"/>
                          <a:ea typeface="Times New Roman"/>
                          <a:cs typeface="Times New Roman"/>
                        </a:rPr>
                        <a:t>Chambre de Juste</a:t>
                      </a:r>
                      <a:endParaRPr lang="fr-FR" sz="2400" dirty="0">
                        <a:latin typeface="Freestyle Script" pitchFamily="66" charset="0"/>
                        <a:ea typeface="Times New Roman"/>
                        <a:cs typeface="Times New Roman"/>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sz="2400" dirty="0" smtClean="0">
                          <a:latin typeface="Freestyle Script" pitchFamily="66" charset="0"/>
                          <a:ea typeface="Times New Roman"/>
                          <a:cs typeface="Times New Roman"/>
                        </a:rPr>
                        <a:t>Chambre de Maguy</a:t>
                      </a:r>
                      <a:endParaRPr lang="fr-FR" sz="2400" dirty="0" smtClean="0">
                        <a:latin typeface="Freestyle Script" pitchFamily="66" charset="0"/>
                        <a:ea typeface="Times New Roman"/>
                        <a:cs typeface="Times New Roman"/>
                      </a:endParaRPr>
                    </a:p>
                    <a:p>
                      <a:pPr algn="ctr">
                        <a:spcAft>
                          <a:spcPts val="0"/>
                        </a:spcAft>
                      </a:pPr>
                      <a:r>
                        <a:rPr lang="en-US" sz="2400" dirty="0" smtClean="0">
                          <a:latin typeface="Freestyle Script" pitchFamily="66" charset="0"/>
                          <a:ea typeface="Times New Roman"/>
                          <a:cs typeface="Times New Roman"/>
                        </a:rPr>
                        <a:t>Jardin</a:t>
                      </a:r>
                      <a:endParaRPr lang="fr-FR" sz="2400" dirty="0">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EFF19D"/>
                    </a:solidFill>
                  </a:tcPr>
                </a:tc>
                <a:tc>
                  <a:txBody>
                    <a:bodyPr/>
                    <a:lstStyle/>
                    <a:p>
                      <a:pPr algn="ctr">
                        <a:spcAft>
                          <a:spcPts val="0"/>
                        </a:spcAft>
                      </a:pPr>
                      <a:r>
                        <a:rPr lang="en-US" sz="2400" dirty="0">
                          <a:latin typeface="Freestyle Script" pitchFamily="66" charset="0"/>
                          <a:ea typeface="Times New Roman"/>
                          <a:cs typeface="Times New Roman"/>
                        </a:rPr>
                        <a:t>Dans le placard</a:t>
                      </a:r>
                      <a:endParaRPr lang="fr-FR" sz="2400" dirty="0">
                        <a:latin typeface="Freestyle Script" pitchFamily="66" charset="0"/>
                        <a:ea typeface="Times New Roman"/>
                        <a:cs typeface="Times New Roman"/>
                      </a:endParaRPr>
                    </a:p>
                    <a:p>
                      <a:pPr algn="ctr">
                        <a:spcAft>
                          <a:spcPts val="0"/>
                        </a:spcAft>
                      </a:pPr>
                      <a:r>
                        <a:rPr lang="en-US" sz="2400" dirty="0">
                          <a:latin typeface="Freestyle Script" pitchFamily="66" charset="0"/>
                          <a:ea typeface="Times New Roman"/>
                          <a:cs typeface="Times New Roman"/>
                        </a:rPr>
                        <a:t>Dans l’oreiller</a:t>
                      </a:r>
                      <a:endParaRPr lang="fr-FR" sz="2400" dirty="0">
                        <a:latin typeface="Freestyle Script" pitchFamily="66" charset="0"/>
                        <a:ea typeface="Times New Roman"/>
                        <a:cs typeface="Times New Roman"/>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sz="2400" dirty="0" smtClean="0">
                          <a:latin typeface="Freestyle Script" pitchFamily="66" charset="0"/>
                          <a:ea typeface="Times New Roman"/>
                          <a:cs typeface="Times New Roman"/>
                        </a:rPr>
                        <a:t>Derrière le tableau</a:t>
                      </a:r>
                      <a:endParaRPr lang="fr-FR" sz="2400" dirty="0" smtClean="0">
                        <a:latin typeface="Freestyle Script" pitchFamily="66" charset="0"/>
                        <a:ea typeface="Times New Roman"/>
                        <a:cs typeface="Times New Roman"/>
                      </a:endParaRPr>
                    </a:p>
                    <a:p>
                      <a:pPr algn="ctr">
                        <a:spcAft>
                          <a:spcPts val="0"/>
                        </a:spcAft>
                      </a:pPr>
                      <a:r>
                        <a:rPr lang="en-US" sz="2400" dirty="0" smtClean="0">
                          <a:latin typeface="Freestyle Script" pitchFamily="66" charset="0"/>
                          <a:ea typeface="Times New Roman"/>
                          <a:cs typeface="Times New Roman"/>
                        </a:rPr>
                        <a:t>Dans </a:t>
                      </a:r>
                      <a:r>
                        <a:rPr lang="en-US" sz="2400" dirty="0">
                          <a:latin typeface="Freestyle Script" pitchFamily="66" charset="0"/>
                          <a:ea typeface="Times New Roman"/>
                          <a:cs typeface="Times New Roman"/>
                        </a:rPr>
                        <a:t>le bosquet à droite </a:t>
                      </a:r>
                      <a:endParaRPr lang="fr-FR" sz="2400" dirty="0">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EFF19D"/>
                    </a:solidFill>
                  </a:tcPr>
                </a:tc>
                <a:tc>
                  <a:txBody>
                    <a:bodyPr/>
                    <a:lstStyle/>
                    <a:p>
                      <a:pPr algn="ctr">
                        <a:spcAft>
                          <a:spcPts val="0"/>
                        </a:spcAft>
                      </a:pPr>
                      <a:r>
                        <a:rPr lang="en-US" sz="2400" b="1" dirty="0">
                          <a:solidFill>
                            <a:srgbClr val="000000"/>
                          </a:solidFill>
                          <a:effectLst/>
                          <a:latin typeface="Freestyle Script" pitchFamily="66" charset="0"/>
                          <a:ea typeface="Times New Roman"/>
                          <a:cs typeface="Times New Roman"/>
                        </a:rPr>
                        <a:t>35 $</a:t>
                      </a:r>
                      <a:endParaRPr lang="fr-FR" sz="2400" dirty="0">
                        <a:effectLst/>
                        <a:latin typeface="Freestyle Script" pitchFamily="66" charset="0"/>
                        <a:ea typeface="Times New Roman"/>
                        <a:cs typeface="Times New Roman"/>
                      </a:endParaRPr>
                    </a:p>
                    <a:p>
                      <a:pPr algn="ctr">
                        <a:spcAft>
                          <a:spcPts val="0"/>
                        </a:spcAft>
                      </a:pPr>
                      <a:r>
                        <a:rPr lang="en-US" sz="2400" b="1" dirty="0">
                          <a:solidFill>
                            <a:srgbClr val="000000"/>
                          </a:solidFill>
                          <a:effectLst/>
                          <a:latin typeface="Freestyle Script" pitchFamily="66" charset="0"/>
                          <a:ea typeface="Times New Roman"/>
                          <a:cs typeface="Times New Roman"/>
                        </a:rPr>
                        <a:t>2 $</a:t>
                      </a:r>
                      <a:endParaRPr lang="fr-FR" sz="2400" dirty="0">
                        <a:effectLst/>
                        <a:latin typeface="Freestyle Script" pitchFamily="66" charset="0"/>
                        <a:ea typeface="Times New Roman"/>
                        <a:cs typeface="Times New Roman"/>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sz="2400" b="1" dirty="0" smtClean="0">
                          <a:solidFill>
                            <a:srgbClr val="000000"/>
                          </a:solidFill>
                          <a:effectLst/>
                          <a:latin typeface="Freestyle Script" pitchFamily="66" charset="0"/>
                          <a:ea typeface="Times New Roman"/>
                          <a:cs typeface="Times New Roman"/>
                        </a:rPr>
                        <a:t>10 $ </a:t>
                      </a:r>
                      <a:endParaRPr lang="fr-FR" sz="2400" dirty="0" smtClean="0">
                        <a:effectLst/>
                        <a:latin typeface="Freestyle Script" pitchFamily="66" charset="0"/>
                        <a:ea typeface="Times New Roman"/>
                        <a:cs typeface="Times New Roman"/>
                      </a:endParaRPr>
                    </a:p>
                    <a:p>
                      <a:pPr algn="ctr">
                        <a:spcAft>
                          <a:spcPts val="0"/>
                        </a:spcAft>
                      </a:pPr>
                      <a:r>
                        <a:rPr lang="en-US" sz="2400" b="1" dirty="0" smtClean="0">
                          <a:solidFill>
                            <a:srgbClr val="000000"/>
                          </a:solidFill>
                          <a:effectLst/>
                          <a:latin typeface="Freestyle Script" pitchFamily="66" charset="0"/>
                          <a:ea typeface="Times New Roman"/>
                          <a:cs typeface="Times New Roman"/>
                        </a:rPr>
                        <a:t>3 $</a:t>
                      </a:r>
                      <a:endParaRPr lang="fr-FR" sz="2400" dirty="0">
                        <a:effectLst/>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EFF19D"/>
                    </a:solidFill>
                  </a:tcPr>
                </a:tc>
              </a:tr>
              <a:tr h="432000">
                <a:tc>
                  <a:txBody>
                    <a:bodyPr/>
                    <a:lstStyle/>
                    <a:p>
                      <a:pPr algn="ctr">
                        <a:spcAft>
                          <a:spcPts val="0"/>
                        </a:spcAft>
                      </a:pPr>
                      <a:r>
                        <a:rPr lang="en-US" sz="2400" b="1" dirty="0">
                          <a:solidFill>
                            <a:schemeClr val="tx1"/>
                          </a:solidFill>
                          <a:latin typeface="Freestyle Script" pitchFamily="66" charset="0"/>
                          <a:ea typeface="Times New Roman"/>
                          <a:cs typeface="Times New Roman"/>
                        </a:rPr>
                        <a:t>10:30</a:t>
                      </a:r>
                      <a:endParaRPr lang="fr-FR" sz="2400" dirty="0">
                        <a:solidFill>
                          <a:schemeClr val="tx1"/>
                        </a:solidFill>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solidFill>
                      <a:srgbClr val="EFF19D"/>
                    </a:solidFill>
                  </a:tcPr>
                </a:tc>
                <a:tc>
                  <a:txBody>
                    <a:bodyPr/>
                    <a:lstStyle/>
                    <a:p>
                      <a:pPr algn="ctr">
                        <a:spcAft>
                          <a:spcPts val="0"/>
                        </a:spcAft>
                      </a:pPr>
                      <a:r>
                        <a:rPr lang="en-US" sz="2400" dirty="0">
                          <a:latin typeface="Freestyle Script" pitchFamily="66" charset="0"/>
                          <a:ea typeface="Times New Roman"/>
                          <a:cs typeface="Times New Roman"/>
                        </a:rPr>
                        <a:t>Chambre d’Anita</a:t>
                      </a:r>
                      <a:endParaRPr lang="fr-FR" sz="2400" dirty="0">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solidFill>
                      <a:srgbClr val="EFF19D"/>
                    </a:solidFill>
                  </a:tcPr>
                </a:tc>
                <a:tc>
                  <a:txBody>
                    <a:bodyPr/>
                    <a:lstStyle/>
                    <a:p>
                      <a:pPr algn="ctr">
                        <a:spcAft>
                          <a:spcPts val="0"/>
                        </a:spcAft>
                      </a:pPr>
                      <a:r>
                        <a:rPr lang="en-US" sz="2400" dirty="0">
                          <a:latin typeface="Freestyle Script" pitchFamily="66" charset="0"/>
                          <a:ea typeface="Times New Roman"/>
                          <a:cs typeface="Times New Roman"/>
                        </a:rPr>
                        <a:t>Dans le placard</a:t>
                      </a:r>
                      <a:endParaRPr lang="fr-FR" sz="2400" dirty="0">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solidFill>
                      <a:srgbClr val="EFF19D"/>
                    </a:solidFill>
                  </a:tcPr>
                </a:tc>
                <a:tc>
                  <a:txBody>
                    <a:bodyPr/>
                    <a:lstStyle/>
                    <a:p>
                      <a:pPr algn="ctr">
                        <a:spcAft>
                          <a:spcPts val="0"/>
                        </a:spcAft>
                      </a:pPr>
                      <a:r>
                        <a:rPr lang="en-US" sz="2400" b="1" dirty="0">
                          <a:solidFill>
                            <a:srgbClr val="000000"/>
                          </a:solidFill>
                          <a:effectLst/>
                          <a:latin typeface="Freestyle Script" pitchFamily="66" charset="0"/>
                          <a:ea typeface="Times New Roman"/>
                          <a:cs typeface="Times New Roman"/>
                        </a:rPr>
                        <a:t>5 $</a:t>
                      </a:r>
                      <a:endParaRPr lang="fr-FR" sz="2400" dirty="0">
                        <a:effectLst/>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solidFill>
                      <a:srgbClr val="EFF19D"/>
                    </a:solidFill>
                  </a:tcPr>
                </a:tc>
              </a:tr>
              <a:tr h="414000">
                <a:tc>
                  <a:txBody>
                    <a:bodyPr/>
                    <a:lstStyle/>
                    <a:p>
                      <a:pPr algn="ctr">
                        <a:spcAft>
                          <a:spcPts val="0"/>
                        </a:spcAft>
                      </a:pPr>
                      <a:r>
                        <a:rPr lang="fr-FR" sz="2400" b="1" dirty="0" smtClean="0">
                          <a:solidFill>
                            <a:schemeClr val="tx1"/>
                          </a:solidFill>
                          <a:latin typeface="Freestyle Script" pitchFamily="66" charset="0"/>
                          <a:ea typeface="Times New Roman"/>
                          <a:cs typeface="Times New Roman"/>
                        </a:rPr>
                        <a:t>11:00</a:t>
                      </a:r>
                      <a:endParaRPr lang="fr-FR" sz="2400" b="1" dirty="0">
                        <a:solidFill>
                          <a:schemeClr val="tx1"/>
                        </a:solidFill>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solidFill>
                      <a:srgbClr val="EFF19D"/>
                    </a:solidFill>
                  </a:tcPr>
                </a:tc>
                <a:tc>
                  <a:txBody>
                    <a:bodyPr/>
                    <a:lstStyle/>
                    <a:p>
                      <a:pPr algn="ctr">
                        <a:spcAft>
                          <a:spcPts val="0"/>
                        </a:spcAft>
                      </a:pPr>
                      <a:r>
                        <a:rPr lang="en-US" sz="2400" dirty="0" smtClean="0">
                          <a:latin typeface="Freestyle Script" pitchFamily="66" charset="0"/>
                          <a:ea typeface="Times New Roman"/>
                          <a:cs typeface="Times New Roman"/>
                        </a:rPr>
                        <a:t>Chambre </a:t>
                      </a:r>
                      <a:r>
                        <a:rPr lang="en-US" sz="2400" dirty="0">
                          <a:latin typeface="Freestyle Script" pitchFamily="66" charset="0"/>
                          <a:ea typeface="Times New Roman"/>
                          <a:cs typeface="Times New Roman"/>
                        </a:rPr>
                        <a:t>de Roy</a:t>
                      </a:r>
                      <a:endParaRPr lang="fr-FR" sz="2400" dirty="0">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EFF19D"/>
                    </a:solidFill>
                  </a:tcPr>
                </a:tc>
                <a:tc>
                  <a:txBody>
                    <a:bodyPr/>
                    <a:lstStyle/>
                    <a:p>
                      <a:pPr algn="ctr">
                        <a:spcAft>
                          <a:spcPts val="0"/>
                        </a:spcAft>
                      </a:pPr>
                      <a:r>
                        <a:rPr lang="en-US" sz="2400" dirty="0" smtClean="0">
                          <a:latin typeface="Freestyle Script" pitchFamily="66" charset="0"/>
                          <a:ea typeface="Times New Roman"/>
                          <a:cs typeface="Times New Roman"/>
                        </a:rPr>
                        <a:t>Derrière </a:t>
                      </a:r>
                      <a:r>
                        <a:rPr lang="en-US" sz="2400" dirty="0">
                          <a:latin typeface="Freestyle Script" pitchFamily="66" charset="0"/>
                          <a:ea typeface="Times New Roman"/>
                          <a:cs typeface="Times New Roman"/>
                        </a:rPr>
                        <a:t>le porte-manteau</a:t>
                      </a:r>
                      <a:endParaRPr lang="fr-FR" sz="2400" dirty="0">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EFF19D"/>
                    </a:solidFill>
                  </a:tcPr>
                </a:tc>
                <a:tc>
                  <a:txBody>
                    <a:bodyPr/>
                    <a:lstStyle/>
                    <a:p>
                      <a:pPr algn="ctr">
                        <a:spcAft>
                          <a:spcPts val="0"/>
                        </a:spcAft>
                      </a:pPr>
                      <a:r>
                        <a:rPr lang="en-US" sz="2400" b="1" dirty="0" smtClean="0">
                          <a:solidFill>
                            <a:srgbClr val="000000"/>
                          </a:solidFill>
                          <a:effectLst/>
                          <a:latin typeface="Freestyle Script" pitchFamily="66" charset="0"/>
                          <a:ea typeface="Times New Roman"/>
                          <a:cs typeface="Times New Roman"/>
                        </a:rPr>
                        <a:t>10 </a:t>
                      </a:r>
                      <a:r>
                        <a:rPr lang="en-US" sz="2400" b="1" dirty="0">
                          <a:solidFill>
                            <a:srgbClr val="000000"/>
                          </a:solidFill>
                          <a:effectLst/>
                          <a:latin typeface="Freestyle Script" pitchFamily="66" charset="0"/>
                          <a:ea typeface="Times New Roman"/>
                          <a:cs typeface="Times New Roman"/>
                        </a:rPr>
                        <a:t>$</a:t>
                      </a:r>
                      <a:endParaRPr lang="fr-FR" sz="2400" dirty="0">
                        <a:effectLst/>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EFF19D"/>
                    </a:solidFill>
                  </a:tcPr>
                </a:tc>
              </a:tr>
              <a:tr h="41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400" b="1" dirty="0" smtClean="0">
                          <a:solidFill>
                            <a:schemeClr val="tx1"/>
                          </a:solidFill>
                          <a:latin typeface="Freestyle Script" pitchFamily="66" charset="0"/>
                          <a:ea typeface="Times New Roman"/>
                          <a:cs typeface="Times New Roman"/>
                        </a:rPr>
                        <a:t>11:30</a:t>
                      </a:r>
                      <a:endParaRPr lang="fr-FR" sz="2400" dirty="0" smtClean="0">
                        <a:solidFill>
                          <a:schemeClr val="tx1"/>
                        </a:solidFill>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solidFill>
                      <a:srgbClr val="EFF19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400" dirty="0" smtClean="0">
                          <a:latin typeface="Freestyle Script" pitchFamily="66" charset="0"/>
                          <a:ea typeface="Times New Roman"/>
                          <a:cs typeface="Times New Roman"/>
                        </a:rPr>
                        <a:t>Chambre d’Anton</a:t>
                      </a:r>
                      <a:endParaRPr lang="fr-FR" sz="2400" dirty="0" smtClean="0">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EFF19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400" dirty="0" smtClean="0">
                          <a:latin typeface="Freestyle Script" pitchFamily="66" charset="0"/>
                          <a:ea typeface="Times New Roman"/>
                          <a:cs typeface="Times New Roman"/>
                        </a:rPr>
                        <a:t>Dans le sac</a:t>
                      </a:r>
                      <a:endParaRPr lang="fr-FR" sz="2400" dirty="0" smtClean="0">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EFF19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400" b="1" dirty="0" smtClean="0">
                          <a:solidFill>
                            <a:srgbClr val="000000"/>
                          </a:solidFill>
                          <a:effectLst/>
                          <a:latin typeface="Freestyle Script" pitchFamily="66" charset="0"/>
                          <a:ea typeface="Times New Roman"/>
                          <a:cs typeface="Times New Roman"/>
                        </a:rPr>
                        <a:t>3 $</a:t>
                      </a:r>
                      <a:endParaRPr lang="fr-FR" sz="2400" dirty="0" smtClean="0">
                        <a:effectLst/>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EFF19D"/>
                    </a:solidFill>
                  </a:tcPr>
                </a:tc>
              </a:tr>
              <a:tr h="432000">
                <a:tc>
                  <a:txBody>
                    <a:bodyPr/>
                    <a:lstStyle/>
                    <a:p>
                      <a:pPr algn="ctr">
                        <a:spcAft>
                          <a:spcPts val="0"/>
                        </a:spcAft>
                      </a:pPr>
                      <a:r>
                        <a:rPr lang="en-US" sz="2400" b="1" dirty="0">
                          <a:solidFill>
                            <a:schemeClr val="tx1"/>
                          </a:solidFill>
                          <a:latin typeface="Freestyle Script" pitchFamily="66" charset="0"/>
                          <a:ea typeface="Times New Roman"/>
                          <a:cs typeface="Times New Roman"/>
                        </a:rPr>
                        <a:t>12:00</a:t>
                      </a:r>
                      <a:endParaRPr lang="fr-FR" sz="2400" dirty="0">
                        <a:solidFill>
                          <a:schemeClr val="tx1"/>
                        </a:solidFill>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solidFill>
                      <a:srgbClr val="EFF19D"/>
                    </a:solidFill>
                  </a:tcPr>
                </a:tc>
                <a:tc>
                  <a:txBody>
                    <a:bodyPr/>
                    <a:lstStyle/>
                    <a:p>
                      <a:pPr algn="ctr">
                        <a:spcAft>
                          <a:spcPts val="0"/>
                        </a:spcAft>
                      </a:pPr>
                      <a:r>
                        <a:rPr lang="en-US" sz="2400" dirty="0">
                          <a:latin typeface="Freestyle Script" pitchFamily="66" charset="0"/>
                          <a:ea typeface="Times New Roman"/>
                          <a:cs typeface="Times New Roman"/>
                        </a:rPr>
                        <a:t>Plage sud</a:t>
                      </a:r>
                      <a:endParaRPr lang="fr-FR" sz="2400" dirty="0">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solidFill>
                      <a:srgbClr val="EFF19D"/>
                    </a:solidFill>
                  </a:tcPr>
                </a:tc>
                <a:tc>
                  <a:txBody>
                    <a:bodyPr/>
                    <a:lstStyle/>
                    <a:p>
                      <a:pPr algn="ctr">
                        <a:spcAft>
                          <a:spcPts val="0"/>
                        </a:spcAft>
                      </a:pPr>
                      <a:r>
                        <a:rPr lang="en-US" sz="2400" dirty="0">
                          <a:latin typeface="Freestyle Script" pitchFamily="66" charset="0"/>
                          <a:ea typeface="Times New Roman"/>
                          <a:cs typeface="Times New Roman"/>
                        </a:rPr>
                        <a:t>Dans le creux de l’arbre</a:t>
                      </a:r>
                      <a:endParaRPr lang="fr-FR" sz="2400" dirty="0">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solidFill>
                      <a:srgbClr val="EFF19D"/>
                    </a:solidFill>
                  </a:tcPr>
                </a:tc>
                <a:tc>
                  <a:txBody>
                    <a:bodyPr/>
                    <a:lstStyle/>
                    <a:p>
                      <a:pPr algn="ctr">
                        <a:spcAft>
                          <a:spcPts val="0"/>
                        </a:spcAft>
                      </a:pPr>
                      <a:r>
                        <a:rPr lang="en-US" sz="2400" b="1" dirty="0">
                          <a:solidFill>
                            <a:srgbClr val="000000"/>
                          </a:solidFill>
                          <a:effectLst/>
                          <a:latin typeface="Freestyle Script" pitchFamily="66" charset="0"/>
                          <a:ea typeface="Times New Roman"/>
                          <a:cs typeface="Times New Roman"/>
                        </a:rPr>
                        <a:t>40 $</a:t>
                      </a:r>
                      <a:endParaRPr lang="fr-FR" sz="2400" dirty="0">
                        <a:effectLst/>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solidFill>
                      <a:srgbClr val="EFF19D"/>
                    </a:solidFill>
                  </a:tcPr>
                </a:tc>
              </a:tr>
              <a:tr h="1656000">
                <a:tc>
                  <a:txBody>
                    <a:bodyPr/>
                    <a:lstStyle/>
                    <a:p>
                      <a:pPr algn="ctr">
                        <a:spcAft>
                          <a:spcPts val="0"/>
                        </a:spcAft>
                      </a:pPr>
                      <a:r>
                        <a:rPr lang="en-US" sz="2400" b="1" dirty="0" smtClean="0">
                          <a:solidFill>
                            <a:schemeClr val="tx1"/>
                          </a:solidFill>
                          <a:latin typeface="Freestyle Script" pitchFamily="66" charset="0"/>
                          <a:ea typeface="Times New Roman"/>
                          <a:cs typeface="Times New Roman"/>
                        </a:rPr>
                        <a:t>10:00</a:t>
                      </a:r>
                      <a:endParaRPr lang="fr-FR" sz="2400" dirty="0">
                        <a:solidFill>
                          <a:schemeClr val="tx1"/>
                        </a:solidFill>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solidFill>
                      <a:srgbClr val="F8F9D7"/>
                    </a:solidFill>
                  </a:tcPr>
                </a:tc>
                <a:tc>
                  <a:txBody>
                    <a:bodyPr/>
                    <a:lstStyle/>
                    <a:p>
                      <a:pPr algn="ctr">
                        <a:spcAft>
                          <a:spcPts val="0"/>
                        </a:spcAft>
                      </a:pPr>
                      <a:r>
                        <a:rPr lang="en-US" sz="2400" dirty="0">
                          <a:latin typeface="Freestyle Script" pitchFamily="66" charset="0"/>
                          <a:ea typeface="Times New Roman"/>
                          <a:cs typeface="Times New Roman"/>
                        </a:rPr>
                        <a:t>Chambre de Marie</a:t>
                      </a:r>
                      <a:endParaRPr lang="fr-FR" sz="2400" dirty="0">
                        <a:latin typeface="Freestyle Script" pitchFamily="66" charset="0"/>
                        <a:ea typeface="Times New Roman"/>
                        <a:cs typeface="Times New Roman"/>
                      </a:endParaRPr>
                    </a:p>
                    <a:p>
                      <a:pPr algn="ctr">
                        <a:spcAft>
                          <a:spcPts val="0"/>
                        </a:spcAft>
                      </a:pPr>
                      <a:r>
                        <a:rPr lang="en-US" sz="2400" dirty="0">
                          <a:latin typeface="Freestyle Script" pitchFamily="66" charset="0"/>
                          <a:ea typeface="Times New Roman"/>
                          <a:cs typeface="Times New Roman"/>
                        </a:rPr>
                        <a:t>Devant chez Maguy</a:t>
                      </a:r>
                      <a:endParaRPr lang="fr-FR" sz="2400" dirty="0">
                        <a:latin typeface="Freestyle Script" pitchFamily="66" charset="0"/>
                        <a:ea typeface="Times New Roman"/>
                        <a:cs typeface="Times New Roman"/>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sz="2400" dirty="0" smtClean="0">
                          <a:solidFill>
                            <a:srgbClr val="000000"/>
                          </a:solidFill>
                          <a:latin typeface="Freestyle Script" pitchFamily="66" charset="0"/>
                          <a:ea typeface="Times New Roman"/>
                          <a:cs typeface="Times New Roman"/>
                        </a:rPr>
                        <a:t>Devant chez Juste</a:t>
                      </a:r>
                      <a:endParaRPr lang="fr-FR" sz="2400" dirty="0" smtClean="0">
                        <a:latin typeface="Freestyle Script" pitchFamily="66" charset="0"/>
                        <a:ea typeface="Times New Roman"/>
                        <a:cs typeface="Times New Roman"/>
                      </a:endParaRPr>
                    </a:p>
                    <a:p>
                      <a:pPr algn="ctr">
                        <a:spcAft>
                          <a:spcPts val="0"/>
                        </a:spcAft>
                      </a:pPr>
                      <a:r>
                        <a:rPr lang="en-US" sz="2400" dirty="0" smtClean="0">
                          <a:latin typeface="Freestyle Script" pitchFamily="66" charset="0"/>
                          <a:ea typeface="Times New Roman"/>
                          <a:cs typeface="Times New Roman"/>
                        </a:rPr>
                        <a:t>Puits</a:t>
                      </a:r>
                      <a:endParaRPr lang="fr-FR" sz="2400" dirty="0">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8F9D7"/>
                    </a:solidFill>
                  </a:tcPr>
                </a:tc>
                <a:tc>
                  <a:txBody>
                    <a:bodyPr/>
                    <a:lstStyle/>
                    <a:p>
                      <a:pPr algn="ctr">
                        <a:spcAft>
                          <a:spcPts val="0"/>
                        </a:spcAft>
                      </a:pPr>
                      <a:r>
                        <a:rPr lang="en-US" sz="2400" dirty="0">
                          <a:latin typeface="Freestyle Script" pitchFamily="66" charset="0"/>
                          <a:ea typeface="Times New Roman"/>
                          <a:cs typeface="Times New Roman"/>
                        </a:rPr>
                        <a:t>Sous la latte du plancher</a:t>
                      </a:r>
                      <a:endParaRPr lang="fr-FR" sz="2400" dirty="0">
                        <a:latin typeface="Freestyle Script" pitchFamily="66" charset="0"/>
                        <a:ea typeface="Times New Roman"/>
                        <a:cs typeface="Times New Roman"/>
                      </a:endParaRPr>
                    </a:p>
                    <a:p>
                      <a:pPr algn="ctr">
                        <a:spcAft>
                          <a:spcPts val="0"/>
                        </a:spcAft>
                      </a:pPr>
                      <a:r>
                        <a:rPr lang="en-US" sz="2400" dirty="0" smtClean="0">
                          <a:latin typeface="Freestyle Script" pitchFamily="66" charset="0"/>
                          <a:ea typeface="Times New Roman"/>
                          <a:cs typeface="Times New Roman"/>
                        </a:rPr>
                        <a:t>Au sol devant la maison</a:t>
                      </a:r>
                      <a:endParaRPr lang="fr-FR" sz="2400" dirty="0">
                        <a:latin typeface="Freestyle Script" pitchFamily="66" charset="0"/>
                        <a:ea typeface="Times New Roman"/>
                        <a:cs typeface="Times New Roman"/>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sz="2400" dirty="0" smtClean="0">
                          <a:solidFill>
                            <a:srgbClr val="000000"/>
                          </a:solidFill>
                          <a:latin typeface="Freestyle Script" pitchFamily="66" charset="0"/>
                          <a:ea typeface="Times New Roman"/>
                          <a:cs typeface="Times New Roman"/>
                        </a:rPr>
                        <a:t>Au sol devant la maison</a:t>
                      </a:r>
                      <a:endParaRPr lang="fr-FR" sz="2400" dirty="0" smtClean="0">
                        <a:latin typeface="Freestyle Script" pitchFamily="66" charset="0"/>
                        <a:ea typeface="Times New Roman"/>
                        <a:cs typeface="Times New Roman"/>
                      </a:endParaRPr>
                    </a:p>
                    <a:p>
                      <a:pPr algn="ctr">
                        <a:spcAft>
                          <a:spcPts val="0"/>
                        </a:spcAft>
                      </a:pPr>
                      <a:r>
                        <a:rPr lang="en-US" sz="2400" dirty="0" smtClean="0">
                          <a:latin typeface="Freestyle Script" pitchFamily="66" charset="0"/>
                          <a:ea typeface="Times New Roman"/>
                          <a:cs typeface="Times New Roman"/>
                        </a:rPr>
                        <a:t>Dans </a:t>
                      </a:r>
                      <a:r>
                        <a:rPr lang="en-US" sz="2400" dirty="0">
                          <a:latin typeface="Freestyle Script" pitchFamily="66" charset="0"/>
                          <a:ea typeface="Times New Roman"/>
                          <a:cs typeface="Times New Roman"/>
                        </a:rPr>
                        <a:t>le creux de </a:t>
                      </a:r>
                      <a:r>
                        <a:rPr lang="en-US" sz="2400" dirty="0" smtClean="0">
                          <a:latin typeface="Freestyle Script" pitchFamily="66" charset="0"/>
                          <a:ea typeface="Times New Roman"/>
                          <a:cs typeface="Times New Roman"/>
                        </a:rPr>
                        <a:t>l’arbre</a:t>
                      </a:r>
                      <a:endParaRPr lang="fr-FR" sz="2400" dirty="0">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8F9D7"/>
                    </a:solidFill>
                  </a:tcPr>
                </a:tc>
                <a:tc rowSpan="3">
                  <a:txBody>
                    <a:bodyPr/>
                    <a:lstStyle/>
                    <a:p>
                      <a:pPr algn="ctr">
                        <a:spcAft>
                          <a:spcPts val="0"/>
                        </a:spcAft>
                      </a:pPr>
                      <a:r>
                        <a:rPr lang="en-US" sz="2400" b="1" dirty="0">
                          <a:solidFill>
                            <a:srgbClr val="000000"/>
                          </a:solidFill>
                          <a:effectLst/>
                          <a:latin typeface="Freestyle Script" pitchFamily="66" charset="0"/>
                          <a:ea typeface="Times New Roman"/>
                          <a:cs typeface="Times New Roman"/>
                        </a:rPr>
                        <a:t>1 </a:t>
                      </a:r>
                      <a:r>
                        <a:rPr lang="en-US" sz="2400" b="1" dirty="0" smtClean="0">
                          <a:solidFill>
                            <a:srgbClr val="000000"/>
                          </a:solidFill>
                          <a:effectLst/>
                          <a:latin typeface="Freestyle Script" pitchFamily="66" charset="0"/>
                          <a:ea typeface="Times New Roman"/>
                          <a:cs typeface="Times New Roman"/>
                        </a:rPr>
                        <a:t>Cent</a:t>
                      </a:r>
                      <a:endParaRPr lang="fr-FR" sz="2400" dirty="0">
                        <a:effectLst/>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8F9D7"/>
                    </a:solidFill>
                  </a:tcPr>
                </a:tc>
              </a:tr>
              <a:tr h="432352">
                <a:tc>
                  <a:txBody>
                    <a:bodyPr/>
                    <a:lstStyle/>
                    <a:p>
                      <a:pPr algn="ctr">
                        <a:spcAft>
                          <a:spcPts val="0"/>
                        </a:spcAft>
                      </a:pPr>
                      <a:r>
                        <a:rPr lang="fr-FR" sz="2400" b="1" dirty="0" smtClean="0">
                          <a:solidFill>
                            <a:schemeClr val="tx1"/>
                          </a:solidFill>
                          <a:latin typeface="Freestyle Script" pitchFamily="66" charset="0"/>
                          <a:ea typeface="Times New Roman"/>
                          <a:cs typeface="Times New Roman"/>
                        </a:rPr>
                        <a:t>11:00</a:t>
                      </a:r>
                      <a:endParaRPr lang="fr-FR" sz="2400" b="1" dirty="0">
                        <a:solidFill>
                          <a:schemeClr val="tx1"/>
                        </a:solidFill>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solidFill>
                      <a:srgbClr val="F8F9D7"/>
                    </a:solidFill>
                  </a:tcPr>
                </a:tc>
                <a:tc>
                  <a:txBody>
                    <a:bodyPr/>
                    <a:lstStyle/>
                    <a:p>
                      <a:pPr algn="ctr">
                        <a:spcAft>
                          <a:spcPts val="0"/>
                        </a:spcAft>
                      </a:pPr>
                      <a:r>
                        <a:rPr lang="en-US" sz="2400" dirty="0" smtClean="0">
                          <a:latin typeface="Freestyle Script" pitchFamily="66" charset="0"/>
                          <a:ea typeface="Times New Roman"/>
                          <a:cs typeface="Times New Roman"/>
                        </a:rPr>
                        <a:t>Chambre </a:t>
                      </a:r>
                      <a:r>
                        <a:rPr lang="en-US" sz="2400" dirty="0">
                          <a:latin typeface="Freestyle Script" pitchFamily="66" charset="0"/>
                          <a:ea typeface="Times New Roman"/>
                          <a:cs typeface="Times New Roman"/>
                        </a:rPr>
                        <a:t>de Roy</a:t>
                      </a:r>
                      <a:endParaRPr lang="fr-FR" sz="2400" dirty="0">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8F9D7"/>
                    </a:solidFill>
                  </a:tcPr>
                </a:tc>
                <a:tc>
                  <a:txBody>
                    <a:bodyPr/>
                    <a:lstStyle/>
                    <a:p>
                      <a:pPr algn="ctr">
                        <a:spcAft>
                          <a:spcPts val="0"/>
                        </a:spcAft>
                      </a:pPr>
                      <a:r>
                        <a:rPr lang="en-US" sz="2400" dirty="0" smtClean="0">
                          <a:latin typeface="Freestyle Script" pitchFamily="66" charset="0"/>
                          <a:ea typeface="Times New Roman"/>
                          <a:cs typeface="Times New Roman"/>
                        </a:rPr>
                        <a:t>Dans </a:t>
                      </a:r>
                      <a:r>
                        <a:rPr lang="en-US" sz="2400" dirty="0">
                          <a:latin typeface="Freestyle Script" pitchFamily="66" charset="0"/>
                          <a:ea typeface="Times New Roman"/>
                          <a:cs typeface="Times New Roman"/>
                        </a:rPr>
                        <a:t>le tiroir</a:t>
                      </a:r>
                      <a:endParaRPr lang="fr-FR" sz="2400" dirty="0">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8F9D7"/>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FR" sz="2400" dirty="0" smtClean="0">
                        <a:effectLst/>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r>
              <a:tr h="43235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400" b="1" dirty="0" smtClean="0">
                          <a:solidFill>
                            <a:schemeClr val="tx1"/>
                          </a:solidFill>
                          <a:latin typeface="Freestyle Script" pitchFamily="66" charset="0"/>
                          <a:ea typeface="Times New Roman"/>
                          <a:cs typeface="Times New Roman"/>
                        </a:rPr>
                        <a:t>11:30</a:t>
                      </a:r>
                      <a:endParaRPr lang="fr-FR" sz="2400" dirty="0" smtClean="0">
                        <a:solidFill>
                          <a:schemeClr val="tx1"/>
                        </a:solidFill>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solidFill>
                      <a:srgbClr val="F8F9D7"/>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400" dirty="0" smtClean="0">
                          <a:latin typeface="Freestyle Script" pitchFamily="66" charset="0"/>
                          <a:ea typeface="Times New Roman"/>
                          <a:cs typeface="Times New Roman"/>
                        </a:rPr>
                        <a:t>Chambre d’Anton</a:t>
                      </a:r>
                      <a:endParaRPr lang="fr-FR" sz="2400" dirty="0" smtClean="0">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8F9D7"/>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400" dirty="0" smtClean="0">
                          <a:latin typeface="Freestyle Script" pitchFamily="66" charset="0"/>
                          <a:ea typeface="Times New Roman"/>
                          <a:cs typeface="Times New Roman"/>
                        </a:rPr>
                        <a:t>Sur le bureau</a:t>
                      </a:r>
                      <a:endParaRPr lang="fr-FR" sz="2400" dirty="0" smtClean="0">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rgbClr val="F8F9D7"/>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FR" sz="2400" dirty="0" smtClean="0">
                        <a:effectLst/>
                        <a:latin typeface="Freestyle Script" pitchFamily="66" charset="0"/>
                        <a:ea typeface="Times New Roman"/>
                        <a:cs typeface="Times New Roman"/>
                      </a:endParaRPr>
                    </a:p>
                  </a:txBody>
                  <a:tcPr marL="58314" marR="58314"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L’ARGENT</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ro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2088232"/>
                <a:gridCol w="2088232"/>
                <a:gridCol w="4752528"/>
              </a:tblGrid>
              <a:tr h="1008112">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92D050"/>
                          </a:solidFill>
                          <a:effectLst>
                            <a:outerShdw blurRad="38100" dist="38100" dir="2700000" algn="tl">
                              <a:srgbClr val="000000">
                                <a:alpha val="43137"/>
                              </a:srgbClr>
                            </a:outerShdw>
                          </a:effectLst>
                          <a:latin typeface="Freestyle Script" pitchFamily="66" charset="0"/>
                          <a:cs typeface="Andalus" pitchFamily="2" charset="-78"/>
                        </a:rPr>
                        <a:t>VOTRE AVIS SUR...</a:t>
                      </a:r>
                    </a:p>
                  </a:txBody>
                  <a:tcPr marL="41841" marR="4184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ENNEMIS DE MARIE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Les filles comme elle n’ont pas d’ennemis.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MAUPITI</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m’ennuie dans ce trou. Je préfère les grands ports.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48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HABITUDES DE MARIE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fumait beaucoup trop. C’était son seul défaut. A part ça, </a:t>
                      </a:r>
                      <a:endPar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était</a:t>
                      </a:r>
                      <a:r>
                        <a:rPr lang="fr-FR" sz="2000" b="0" baseline="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 temps joyeuse. Jamais de mauvaise humeur.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48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L’ASSASSIN DE JUSTE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S’en prendre à un pauvre gars qui ne s’occupait pas des affaires </a:t>
                      </a:r>
                      <a:endPar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des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autres, ça me dépasse.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48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DEPART DE LUCIE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avait la trouille. Elle m’a dit qu’on avait essayé de la refroidir. </a:t>
                      </a:r>
                      <a:endPar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s’est planquée dans ma </a:t>
                      </a: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cabine.</a:t>
                      </a:r>
                      <a:r>
                        <a:rPr lang="fr-FR" sz="2000" b="0" baseline="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 débarquée à l’île Maurice.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STATUE DU BASSIN</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Oualassou était le gardien du bassin.</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GROTTES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un canular. Il n’y a pas de grottes sur l’île.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COUPS DE FEU</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Chris qui était visé. Pourquoi voudrait-on me faire la peau</a:t>
                      </a: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(2)D’après moi, c’est Chris. On ne sait rien sur lui. Et depuis qu’il est là, tout va mal. </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MAUPITI ET LA PIRATERIE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 drapeau noir a flotté près d’un demi-siècle sur Maupiti.</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90192">
                <a:tc>
                  <a:txBody>
                    <a:bodyPr/>
                    <a:lstStyle/>
                    <a:p>
                      <a:pPr algn="l">
                        <a:lnSpc>
                          <a:spcPct val="100000"/>
                        </a:lnSpc>
                        <a:spcAft>
                          <a:spcPts val="0"/>
                        </a:spcAft>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endPar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lnSpc>
                          <a:spcPct val="100000"/>
                        </a:lnSpc>
                        <a:spcAft>
                          <a:spcPts val="0"/>
                        </a:spcAft>
                      </a:pPr>
                      <a:r>
                        <a:rPr lang="fr-FR" sz="2000" b="1" dirty="0" smtClean="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TRAFFIC DE DROGUE</a:t>
                      </a:r>
                      <a:endPar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Personne ne touche à la schnouffe ici.</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ro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5040560"/>
                <a:gridCol w="3888432"/>
              </a:tblGrid>
              <a:tr h="1368152">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dirty="0" smtClean="0">
                          <a:solidFill>
                            <a:srgbClr val="92D050"/>
                          </a:solidFill>
                          <a:effectLst>
                            <a:outerShdw blurRad="38100" dist="38100" dir="2700000" algn="tl">
                              <a:srgbClr val="000000">
                                <a:alpha val="43137"/>
                              </a:srgbClr>
                            </a:outerShdw>
                          </a:effectLst>
                          <a:latin typeface="Freestyle Script" pitchFamily="66" charset="0"/>
                          <a:cs typeface="Andalus" pitchFamily="2" charset="-78"/>
                        </a:rPr>
                        <a:t>VOTRE AVIS SUR...</a:t>
                      </a:r>
                    </a:p>
                  </a:txBody>
                  <a:tcPr marL="41841" marR="4184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nSpc>
                          <a:spcPct val="100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648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CADAVRE DE LA PLAGE SUD</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Maupiti était une petite île tranquille, sans histoires</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Alors</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comment en est-on arrivé là?</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48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PIANO MECANIQUE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Marie devrait le faire accorder.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joue de plus en plus faux son bastringue.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RELATIONS MARIE - BOB</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ne faut pas croire tout ce que l’on dit.</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RELATIONS SUE - BOB</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Sue s’est amourachée de Bob. Allez savoir pourquoi !</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DAME EN NOIR</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une dame qui porte le deuil.</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BIBLIOTHEQUE DE MARIE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ne sais pas, monsieur. Je ne sais pas.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MORT DE JUSTE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Pauvre Juste ! Quelle triste fin ! Il va nous manquer.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CAISSON ETANCHE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quoi un caisson étanche?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TRAITE DES BLANCHES</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Si on parlait d’autre chose?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900552">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CHAMBRE FERMEE A CLEF</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Là je ne peux pas vous renseigner.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ro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3960440"/>
                <a:gridCol w="4968552"/>
              </a:tblGrid>
              <a:tr h="1224136">
                <a:tc gridSpan="2">
                  <a:txBody>
                    <a:bodyPr/>
                    <a:lstStyle/>
                    <a:p>
                      <a:pPr algn="ctr">
                        <a:lnSpc>
                          <a:spcPct val="115000"/>
                        </a:lnSpc>
                        <a:spcAft>
                          <a:spcPts val="0"/>
                        </a:spcAft>
                      </a:pPr>
                      <a:r>
                        <a:rPr lang="fr-FR" sz="2800" b="1" dirty="0" smtClean="0">
                          <a:solidFill>
                            <a:srgbClr val="92D050"/>
                          </a:solidFill>
                          <a:effectLst>
                            <a:outerShdw blurRad="38100" dist="38100" dir="2700000" algn="tl">
                              <a:srgbClr val="000000">
                                <a:alpha val="43137"/>
                              </a:srgbClr>
                            </a:outerShdw>
                          </a:effectLst>
                          <a:latin typeface="Freestyle Script" pitchFamily="66" charset="0"/>
                          <a:cs typeface="Andalus" pitchFamily="2" charset="-78"/>
                        </a:rPr>
                        <a:t>VOTRE AVIS SUR..</a:t>
                      </a:r>
                      <a:endParaRPr lang="fr-FR" sz="2800" b="1"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nSpc>
                          <a:spcPct val="115000"/>
                        </a:lnSpc>
                        <a:spcAft>
                          <a:spcPts val="0"/>
                        </a:spcAft>
                      </a:pPr>
                      <a:endPar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MAGUY</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Si j’étais vous , j’irais demander à Bruce.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SUE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 que je préfère chez elle, c’est son </a:t>
                      </a:r>
                      <a:r>
                        <a:rPr lang="fr-FR" sz="200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rire.</a:t>
                      </a:r>
                      <a:r>
                        <a:rPr lang="fr-FR" sz="2000" u="none" baseline="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a:t>
                      </a: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est complètement fou.</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ANITA</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 n’est pas mon genre.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BRUCE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 patron se fait vieux. Il lui faudrait une compagne pour ses vieux jours.</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ROY</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Si on parlait d’autre chose?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48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CHRIS</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a embarqué il y a deux jours. </a:t>
                      </a:r>
                      <a:endParaRPr lang="fr-FR" sz="200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a:t>
                      </a: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ne savait pas où étaient babord et tribord.</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BOB</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 bon marin. Il connaît son métier.</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ANTON</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 bon marin. Il connaît son métier.</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JUSTE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 malheur des uns fait le bonheur des autres.</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MARIE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Bob en pince salement pour elle.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900568">
                <a:tc>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LUCIE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C’était une chouette fille. Et </a:t>
                      </a:r>
                      <a:r>
                        <a:rPr lang="fr-FR" sz="2000" u="none"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distinguée, </a:t>
                      </a:r>
                      <a:r>
                        <a:rPr lang="fr-FR" sz="2000" u="none"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avec ça !</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su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3960440"/>
                <a:gridCol w="4968552"/>
              </a:tblGrid>
              <a:tr h="1066792">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92D050"/>
                          </a:solidFill>
                          <a:effectLst>
                            <a:outerShdw blurRad="38100" dist="38100" dir="2700000" algn="tl">
                              <a:srgbClr val="000000">
                                <a:alpha val="43137"/>
                              </a:srgbClr>
                            </a:outerShdw>
                          </a:effectLst>
                          <a:latin typeface="Freestyle Script" pitchFamily="66" charset="0"/>
                          <a:cs typeface="Andalus" pitchFamily="2" charset="-78"/>
                        </a:rPr>
                        <a:t>VOTRE AVIS SUR...</a:t>
                      </a:r>
                    </a:p>
                  </a:txBody>
                  <a:tcPr marL="41841" marR="4184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ENNEMIS DE MARIE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ne vois pas qui pouvait lui en vouloir au point de la faire disparaître.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48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MAUPITI</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Avant que les blancs n’arrivent sur l’île, les Maupitis vivaient heureux.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Maintenant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ils sont tous partis.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HABITUDES DE MARIE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fait beaucoup de plongée.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 explorée tous les fonds autour de l’île.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00000"/>
                        </a:lnSpc>
                        <a:spcAft>
                          <a:spcPts val="0"/>
                        </a:spcAft>
                      </a:pPr>
                      <a:r>
                        <a:rPr lang="fr-FR" sz="2000" b="1">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L’ASSASSIN DE JUSTE</a:t>
                      </a:r>
                      <a:endParaRPr lang="fr-FR" sz="200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ne sais pas. C’est horrible.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DEPART DE LUCIE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drôle qu’elle soit partie sans rien dire. Je lui devais de l’oseille.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STATUE DU BASSIN</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Moi, elle me donne des frissons.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GROTTES</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Moi, j’y crois à cette histoire de grottes.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Les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légendes ne naissent pas par hasard.</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48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COUPS DE FEU</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Après les détonations, on est tous sorti devant chez Maguy.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Roy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est arrivé en criant qu’on lui avait tiré dessus.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MAUPITI ET LA PIRATERIE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Là je ne peux pas vous renseigner.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774712">
                <a:tc>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TRAFFIC DE DROGUE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n’y a pas de traficants à Maupiti.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n’y a que des marins et des filles.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su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2160240"/>
                <a:gridCol w="2664296"/>
                <a:gridCol w="4104456"/>
              </a:tblGrid>
              <a:tr h="1368152">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92D050"/>
                          </a:solidFill>
                          <a:effectLst>
                            <a:outerShdw blurRad="38100" dist="38100" dir="2700000" algn="tl">
                              <a:srgbClr val="000000">
                                <a:alpha val="43137"/>
                              </a:srgbClr>
                            </a:outerShdw>
                          </a:effectLst>
                          <a:latin typeface="Freestyle Script" pitchFamily="66" charset="0"/>
                          <a:cs typeface="Andalus" pitchFamily="2" charset="-78"/>
                        </a:rPr>
                        <a:t>VOTRE AVIS SUR...</a:t>
                      </a:r>
                    </a:p>
                  </a:txBody>
                  <a:tcPr marL="41841" marR="41841"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CADAVRE DE LA PLAGE SUD</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Bruce a dit qu’on allait tous y passer.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48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PIANO MECANIQUE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Marie devrait le faire accorder</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joue de plus en plus faux son bastringue.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RELATIONS MARIE - BOB</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Si on parlait d’autre chose?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RELATIONS SUE - BOB</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J’en suis mordue. Mais il a quelqu’un d’autre dans sa vie.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DAME EN NOIR</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 ne sais pas qui c’est.</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BIBLIOTHEQUE DE MARIE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Maguy vous dira ce qui a été volé</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Si j’apprends quelque chose là-dessus,</a:t>
                      </a:r>
                      <a:r>
                        <a:rPr lang="fr-FR" sz="2000" baseline="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je vous préviendrai.</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MORT DE JUSTE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peur.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 CAISSON ETANCHE</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quoi un caisson étanche?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00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TRAITE DES BLANCHES</a:t>
                      </a: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J’ai peur.</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938952">
                <a:tc>
                  <a:txBody>
                    <a:bodyPr/>
                    <a:lstStyle/>
                    <a:p>
                      <a:pPr algn="l">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LA CHAMBRE FERMEE A CLEF</a:t>
                      </a:r>
                      <a:endParaRPr lang="fr-FR" sz="2000" dirty="0" smtClean="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00000"/>
                        </a:lnSpc>
                        <a:spcAft>
                          <a:spcPts val="0"/>
                        </a:spcAft>
                      </a:pPr>
                      <a:endParaRPr lang="fr-FR" sz="2000" dirty="0">
                        <a:solidFill>
                          <a:schemeClr val="accent3">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est inocupée. C’est la chambre de Lucie, une fille qui </a:t>
                      </a:r>
                      <a:endPar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est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partie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y a quelque temps.</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su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264344"/>
        </p:xfrm>
        <a:graphic>
          <a:graphicData uri="http://schemas.openxmlformats.org/drawingml/2006/table">
            <a:tbl>
              <a:tblPr/>
              <a:tblGrid>
                <a:gridCol w="2016224"/>
                <a:gridCol w="2016224"/>
                <a:gridCol w="4896544"/>
              </a:tblGrid>
              <a:tr h="720080">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92D050"/>
                          </a:solidFill>
                          <a:effectLst>
                            <a:outerShdw blurRad="38100" dist="38100" dir="2700000" algn="tl">
                              <a:srgbClr val="000000">
                                <a:alpha val="43137"/>
                              </a:srgbClr>
                            </a:outerShdw>
                          </a:effectLst>
                          <a:latin typeface="Freestyle Script" pitchFamily="66" charset="0"/>
                          <a:cs typeface="Andalus" pitchFamily="2" charset="-78"/>
                        </a:rPr>
                        <a:t>VOTRE AVIS SUR...</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pPr>
                        <a:lnSpc>
                          <a:spcPct val="115000"/>
                        </a:lnSpc>
                        <a:spcAft>
                          <a:spcPts val="0"/>
                        </a:spcAft>
                      </a:pPr>
                      <a:endPar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684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MAGUY</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une femme très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pieuse.</a:t>
                      </a:r>
                      <a:r>
                        <a:rPr lang="fr-FR" sz="2000" baseline="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Une </a:t>
                      </a: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vraie mère poule pour nous tous</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Il ne faut pas croire tout ce qu’on dit.</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SUE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Si on parlait d’autre chose?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1296264">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ANITA</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Anita est communiste parce qu’elle a eu une enfance difficile</a:t>
                      </a:r>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t>
                      </a:r>
                    </a:p>
                    <a:p>
                      <a:pPr>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(1)Les filles comme elle n’ont pas d’ennemis. </a:t>
                      </a:r>
                    </a:p>
                    <a:p>
                      <a:pPr>
                        <a:lnSpc>
                          <a:spcPct val="100000"/>
                        </a:lnSpc>
                        <a:spcAft>
                          <a:spcPts val="0"/>
                        </a:spcAft>
                      </a:pPr>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(2)Bob</a:t>
                      </a:r>
                      <a:r>
                        <a:rPr lang="fr-FR" sz="2000" baseline="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 est persuadé qu’Anita a enlevé Marie parce qu’ elle a besoin de son bateau pour transporter Dieu sait quoi!</a:t>
                      </a:r>
                      <a:endParaRPr lang="fr-FR" sz="200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BRUCE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 sacré marin ! Mais il se fait vieux : il perd la boule.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ROY</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Lui, quand il veut rigoler, il ne regarde pas à la dépense.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CHRIS</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Il est plutôt beau gosse.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BOB</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J’en suis mordue. Mais il a quelqu’un d’autre dans sa vie.</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ANTON</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Demandez à Anita ! C’est son meilleur client.</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JUSTE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 l’appellera : « le dernier des Maupitis ».</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gridSpan="2">
                  <a:txBody>
                    <a:bodyPr/>
                    <a:lstStyle/>
                    <a:p>
                      <a:pPr algn="r">
                        <a:lnSpc>
                          <a:spcPct val="115000"/>
                        </a:lnSpc>
                        <a:spcAft>
                          <a:spcPts val="0"/>
                        </a:spcAft>
                      </a:pPr>
                      <a:r>
                        <a:rPr lang="fr-FR" sz="2000" b="1" dirty="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MARIE</a:t>
                      </a:r>
                      <a:endParaRPr lang="fr-FR" sz="2000" b="1" dirty="0">
                        <a:solidFill>
                          <a:schemeClr val="accent3">
                            <a:lumMod val="60000"/>
                            <a:lumOff val="40000"/>
                          </a:schemeClr>
                        </a:solidFill>
                        <a:effectLst>
                          <a:outerShdw blurRad="38100" dist="38100" dir="2700000" algn="tl">
                            <a:srgbClr val="000000">
                              <a:alpha val="43137"/>
                            </a:srgbClr>
                          </a:outerShdw>
                        </a:effectLst>
                        <a:latin typeface="Calibri"/>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Tout le monde l’adorait.</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l">
                        <a:lnSpc>
                          <a:spcPct val="115000"/>
                        </a:lnSpc>
                        <a:spcAft>
                          <a:spcPts val="0"/>
                        </a:spcAft>
                      </a:pPr>
                      <a:r>
                        <a:rPr lang="fr-FR" sz="2000" b="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Donner/Soudoyer</a:t>
                      </a:r>
                      <a:endParaRPr lang="fr-FR" sz="2000" b="0" dirty="0">
                        <a:solidFill>
                          <a:srgbClr val="92D050"/>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marL="0" marR="0" indent="0" algn="r" defTabSz="914400" rtl="0" eaLnBrk="1" fontAlgn="auto" latinLnBrk="0" hangingPunct="1">
                        <a:lnSpc>
                          <a:spcPct val="115000"/>
                        </a:lnSpc>
                        <a:spcBef>
                          <a:spcPts val="0"/>
                        </a:spcBef>
                        <a:spcAft>
                          <a:spcPts val="0"/>
                        </a:spcAft>
                        <a:buClrTx/>
                        <a:buSzTx/>
                        <a:buFontTx/>
                        <a:buNone/>
                        <a:tabLst/>
                        <a:defRPr/>
                      </a:pPr>
                      <a:r>
                        <a:rPr lang="fr-FR" sz="2000" b="1" dirty="0" smtClean="0">
                          <a:solidFill>
                            <a:schemeClr val="accent3">
                              <a:lumMod val="60000"/>
                              <a:lumOff val="40000"/>
                            </a:schemeClr>
                          </a:solidFill>
                          <a:effectLst>
                            <a:outerShdw blurRad="38100" dist="38100" dir="2700000" algn="tl">
                              <a:srgbClr val="000000">
                                <a:alpha val="43137"/>
                              </a:srgbClr>
                            </a:outerShdw>
                          </a:effectLst>
                          <a:latin typeface="Freestyle Script"/>
                          <a:ea typeface="Calibri"/>
                          <a:cs typeface="Times New Roman"/>
                        </a:rPr>
                        <a:t>LUCIE</a:t>
                      </a:r>
                      <a:endParaRPr lang="fr-FR" sz="2000" b="1" dirty="0" smtClean="0">
                        <a:solidFill>
                          <a:schemeClr val="accent3">
                            <a:lumMod val="60000"/>
                            <a:lumOff val="40000"/>
                          </a:schemeClr>
                        </a:solidFill>
                        <a:effectLst>
                          <a:outerShdw blurRad="38100" dist="38100" dir="2700000" algn="tl">
                            <a:srgbClr val="000000">
                              <a:alpha val="43137"/>
                            </a:srgbClr>
                          </a:outerShdw>
                        </a:effectLst>
                        <a:latin typeface="+mn-lt"/>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15000"/>
                        </a:lnSpc>
                        <a:spcAft>
                          <a:spcPts val="0"/>
                        </a:spcAft>
                      </a:pPr>
                      <a:r>
                        <a:rPr lang="fr-FR" sz="200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Elle faisait beaucoup de plongée, comme Marie. Elle adorait çà.</a:t>
                      </a:r>
                    </a:p>
                  </a:txBody>
                  <a:tcPr marL="42222" marR="4222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interrogatoir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72664"/>
        </p:xfrm>
        <a:graphic>
          <a:graphicData uri="http://schemas.openxmlformats.org/drawingml/2006/table">
            <a:tbl>
              <a:tblPr/>
              <a:tblGrid>
                <a:gridCol w="3024336"/>
                <a:gridCol w="5904656"/>
              </a:tblGrid>
              <a:tr h="864096">
                <a:tc gridSpan="2">
                  <a:txBody>
                    <a:bodyPr/>
                    <a:lstStyle/>
                    <a:p>
                      <a:pPr algn="ctr">
                        <a:lnSpc>
                          <a:spcPct val="115000"/>
                        </a:lnSpc>
                        <a:spcAft>
                          <a:spcPts val="0"/>
                        </a:spcAft>
                      </a:pPr>
                      <a:r>
                        <a:rPr lang="fr-FR" sz="2400" b="1" dirty="0" smtClean="0">
                          <a:solidFill>
                            <a:schemeClr val="accent6"/>
                          </a:solidFill>
                          <a:effectLst>
                            <a:outerShdw blurRad="38100" dist="38100" dir="2700000" algn="tl">
                              <a:srgbClr val="000000">
                                <a:alpha val="43137"/>
                              </a:srgbClr>
                            </a:outerShdw>
                          </a:effectLst>
                          <a:latin typeface="Freestyle Script" pitchFamily="66" charset="0"/>
                          <a:ea typeface="Calibri"/>
                          <a:cs typeface="Times New Roman"/>
                        </a:rPr>
                        <a:t>COMMENT OBTENIR LES THEMES « VOTRE AVIS SUR... »</a:t>
                      </a:r>
                      <a:endParaRPr lang="fr-FR" sz="2400" b="1" dirty="0">
                        <a:solidFill>
                          <a:schemeClr val="accent6"/>
                        </a:solidFill>
                        <a:effectLst>
                          <a:outerShdw blurRad="38100" dist="38100" dir="2700000" algn="tl">
                            <a:srgbClr val="000000">
                              <a:alpha val="43137"/>
                            </a:srgbClr>
                          </a:outerShdw>
                        </a:effectLst>
                        <a:latin typeface="Freestyle Script" pitchFamily="66" charset="0"/>
                        <a:ea typeface="Calibri"/>
                        <a:cs typeface="Times New Roman"/>
                      </a:endParaRPr>
                    </a:p>
                  </a:txBody>
                  <a:tcPr marL="38412" marR="3841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nSpc>
                          <a:spcPct val="115000"/>
                        </a:lnSpc>
                        <a:spcAft>
                          <a:spcPts val="0"/>
                        </a:spcAft>
                      </a:pPr>
                      <a:endParaRPr lang="fr-FR" sz="2000" dirty="0">
                        <a:solidFill>
                          <a:schemeClr val="bg1"/>
                        </a:solidFill>
                        <a:effectLst/>
                        <a:latin typeface="Freestyle Script" pitchFamily="66" charset="0"/>
                        <a:ea typeface="Calibri"/>
                        <a:cs typeface="Times New Roman"/>
                      </a:endParaRP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30000"/>
                      </a:schemeClr>
                    </a:solidFill>
                  </a:tcPr>
                </a:tc>
              </a:tr>
              <a:tr h="432000">
                <a:tc>
                  <a:txBody>
                    <a:bodyPr/>
                    <a:lstStyle/>
                    <a:p>
                      <a:pPr algn="r">
                        <a:lnSpc>
                          <a:spcPct val="100000"/>
                        </a:lnSpc>
                        <a:spcAft>
                          <a:spcPts val="0"/>
                        </a:spcAft>
                      </a:pPr>
                      <a:r>
                        <a:rPr lang="fr-FR" sz="2000" b="1" dirty="0">
                          <a:solidFill>
                            <a:schemeClr val="accent6">
                              <a:lumMod val="60000"/>
                              <a:lumOff val="40000"/>
                            </a:schemeClr>
                          </a:solidFill>
                          <a:effectLst/>
                          <a:latin typeface="Freestyle Script" pitchFamily="66" charset="0"/>
                          <a:ea typeface="Calibri"/>
                          <a:cs typeface="Times New Roman"/>
                        </a:rPr>
                        <a:t>LES ENNEMIS DE MARIE</a:t>
                      </a:r>
                      <a:endParaRPr lang="fr-FR" sz="2000" dirty="0">
                        <a:solidFill>
                          <a:schemeClr val="accent6">
                            <a:lumMod val="60000"/>
                            <a:lumOff val="40000"/>
                          </a:schemeClr>
                        </a:solidFill>
                        <a:effectLst/>
                        <a:latin typeface="Freestyle Script" pitchFamily="66" charset="0"/>
                        <a:ea typeface="Calibri"/>
                        <a:cs typeface="Times New Roman"/>
                      </a:endParaRP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accent6">
                              <a:lumMod val="60000"/>
                              <a:lumOff val="40000"/>
                            </a:schemeClr>
                          </a:solidFill>
                          <a:effectLst/>
                          <a:latin typeface="Freestyle Script" pitchFamily="66" charset="0"/>
                          <a:ea typeface="Calibri"/>
                          <a:cs typeface="Times New Roman"/>
                        </a:rPr>
                        <a:t>Dès le début.</a:t>
                      </a: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00000"/>
                        </a:lnSpc>
                        <a:spcAft>
                          <a:spcPts val="0"/>
                        </a:spcAft>
                      </a:pPr>
                      <a:r>
                        <a:rPr lang="fr-FR" sz="2000" b="1" dirty="0">
                          <a:solidFill>
                            <a:schemeClr val="bg1"/>
                          </a:solidFill>
                          <a:effectLst/>
                          <a:latin typeface="Freestyle Script" pitchFamily="66" charset="0"/>
                          <a:ea typeface="Calibri"/>
                          <a:cs typeface="Times New Roman"/>
                        </a:rPr>
                        <a:t>MAUPITI</a:t>
                      </a:r>
                      <a:endParaRPr lang="fr-FR" sz="2000" dirty="0">
                        <a:solidFill>
                          <a:schemeClr val="bg1"/>
                        </a:solidFill>
                        <a:effectLst/>
                        <a:latin typeface="Freestyle Script" pitchFamily="66" charset="0"/>
                        <a:ea typeface="Calibri"/>
                        <a:cs typeface="Times New Roman"/>
                      </a:endParaRP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latin typeface="Freestyle Script" pitchFamily="66" charset="0"/>
                          <a:ea typeface="Calibri"/>
                          <a:cs typeface="Times New Roman"/>
                        </a:rPr>
                        <a:t>Dès le début.</a:t>
                      </a: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00000"/>
                        </a:lnSpc>
                        <a:spcAft>
                          <a:spcPts val="0"/>
                        </a:spcAft>
                      </a:pPr>
                      <a:r>
                        <a:rPr lang="fr-FR" sz="2000" b="1" dirty="0">
                          <a:solidFill>
                            <a:schemeClr val="accent6">
                              <a:lumMod val="60000"/>
                              <a:lumOff val="40000"/>
                            </a:schemeClr>
                          </a:solidFill>
                          <a:effectLst/>
                          <a:latin typeface="Freestyle Script" pitchFamily="66" charset="0"/>
                          <a:ea typeface="Calibri"/>
                          <a:cs typeface="Times New Roman"/>
                        </a:rPr>
                        <a:t>LES HABITUDES DE MARIE</a:t>
                      </a:r>
                      <a:endParaRPr lang="fr-FR" sz="2000" dirty="0">
                        <a:solidFill>
                          <a:schemeClr val="accent6">
                            <a:lumMod val="60000"/>
                            <a:lumOff val="40000"/>
                          </a:schemeClr>
                        </a:solidFill>
                        <a:effectLst/>
                        <a:latin typeface="Freestyle Script" pitchFamily="66" charset="0"/>
                        <a:ea typeface="Calibri"/>
                        <a:cs typeface="Times New Roman"/>
                      </a:endParaRP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accent6">
                              <a:lumMod val="60000"/>
                              <a:lumOff val="40000"/>
                            </a:schemeClr>
                          </a:solidFill>
                          <a:effectLst/>
                          <a:latin typeface="Freestyle Script" pitchFamily="66" charset="0"/>
                          <a:ea typeface="Calibri"/>
                          <a:cs typeface="Times New Roman"/>
                        </a:rPr>
                        <a:t>Dès le début.</a:t>
                      </a: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1080000">
                <a:tc>
                  <a:txBody>
                    <a:bodyPr/>
                    <a:lstStyle/>
                    <a:p>
                      <a:pPr algn="r">
                        <a:lnSpc>
                          <a:spcPct val="100000"/>
                        </a:lnSpc>
                        <a:spcAft>
                          <a:spcPts val="0"/>
                        </a:spcAft>
                      </a:pPr>
                      <a:r>
                        <a:rPr lang="fr-FR" sz="2000" b="1" dirty="0">
                          <a:solidFill>
                            <a:schemeClr val="bg1"/>
                          </a:solidFill>
                          <a:effectLst/>
                          <a:latin typeface="Freestyle Script" pitchFamily="66" charset="0"/>
                          <a:ea typeface="Calibri"/>
                          <a:cs typeface="Times New Roman"/>
                        </a:rPr>
                        <a:t>L’ASSASSIN DE JUSTE</a:t>
                      </a:r>
                      <a:endParaRPr lang="fr-FR" sz="2000" dirty="0">
                        <a:solidFill>
                          <a:schemeClr val="bg1"/>
                        </a:solidFill>
                        <a:effectLst/>
                        <a:latin typeface="Freestyle Script" pitchFamily="66" charset="0"/>
                        <a:ea typeface="Calibri"/>
                        <a:cs typeface="Times New Roman"/>
                      </a:endParaRP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smtClean="0">
                          <a:solidFill>
                            <a:schemeClr val="bg1"/>
                          </a:solidFill>
                          <a:effectLst/>
                          <a:latin typeface="Freestyle Script" pitchFamily="66" charset="0"/>
                          <a:ea typeface="Calibri"/>
                          <a:cs typeface="Times New Roman"/>
                        </a:rPr>
                        <a:t>Que </a:t>
                      </a:r>
                      <a:r>
                        <a:rPr lang="fr-FR" sz="2000" baseline="0" dirty="0" smtClean="0">
                          <a:solidFill>
                            <a:schemeClr val="bg1"/>
                          </a:solidFill>
                          <a:effectLst/>
                          <a:latin typeface="Freestyle Script" pitchFamily="66" charset="0"/>
                          <a:ea typeface="Calibri"/>
                          <a:cs typeface="Times New Roman"/>
                        </a:rPr>
                        <a:t>faites vous là?</a:t>
                      </a:r>
                      <a:r>
                        <a:rPr lang="fr-FR" sz="2000" dirty="0" smtClean="0">
                          <a:solidFill>
                            <a:schemeClr val="bg1"/>
                          </a:solidFill>
                          <a:effectLst/>
                          <a:latin typeface="Freestyle Script" pitchFamily="66" charset="0"/>
                          <a:ea typeface="Calibri"/>
                          <a:cs typeface="Times New Roman"/>
                        </a:rPr>
                        <a:t> (Chris</a:t>
                      </a:r>
                      <a:r>
                        <a:rPr lang="fr-FR" sz="2000" baseline="0" dirty="0" smtClean="0">
                          <a:solidFill>
                            <a:schemeClr val="bg1"/>
                          </a:solidFill>
                          <a:effectLst/>
                          <a:latin typeface="Freestyle Script" pitchFamily="66" charset="0"/>
                          <a:ea typeface="Calibri"/>
                          <a:cs typeface="Times New Roman"/>
                        </a:rPr>
                        <a:t> à 7h30 am le 01/02)</a:t>
                      </a:r>
                      <a:r>
                        <a:rPr lang="fr-FR" sz="2000" dirty="0" smtClean="0">
                          <a:solidFill>
                            <a:schemeClr val="bg1"/>
                          </a:solidFill>
                          <a:effectLst/>
                          <a:latin typeface="Freestyle Script" pitchFamily="66" charset="0"/>
                          <a:ea typeface="Calibri"/>
                          <a:cs typeface="Times New Roman"/>
                        </a:rPr>
                        <a:t>.</a:t>
                      </a:r>
                      <a:endParaRPr lang="fr-FR" sz="2000" dirty="0">
                        <a:solidFill>
                          <a:schemeClr val="bg1"/>
                        </a:solidFill>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latin typeface="Freestyle Script" pitchFamily="66" charset="0"/>
                          <a:ea typeface="Calibri"/>
                          <a:cs typeface="Times New Roman"/>
                        </a:rPr>
                        <a:t>Votre avis sur la </a:t>
                      </a:r>
                      <a:r>
                        <a:rPr lang="fr-FR" sz="2000" dirty="0">
                          <a:solidFill>
                            <a:schemeClr val="bg1"/>
                          </a:solidFill>
                          <a:effectLst/>
                          <a:latin typeface="Freestyle Script" pitchFamily="66" charset="0"/>
                          <a:ea typeface="Calibri"/>
                          <a:cs typeface="Times New Roman"/>
                        </a:rPr>
                        <a:t>mort de Juste</a:t>
                      </a:r>
                      <a:r>
                        <a:rPr lang="fr-FR" sz="2000" dirty="0" smtClean="0">
                          <a:solidFill>
                            <a:schemeClr val="bg1"/>
                          </a:solidFill>
                          <a:effectLst/>
                          <a:latin typeface="Freestyle Script" pitchFamily="66" charset="0"/>
                          <a:ea typeface="Calibri"/>
                          <a:cs typeface="Times New Roman"/>
                        </a:rPr>
                        <a:t>. (Anton)</a:t>
                      </a:r>
                      <a:endParaRPr lang="fr-FR" sz="2000" dirty="0">
                        <a:solidFill>
                          <a:schemeClr val="bg1"/>
                        </a:solidFill>
                        <a:effectLst/>
                        <a:latin typeface="Freestyle Script" pitchFamily="66" charset="0"/>
                        <a:ea typeface="Calibri"/>
                        <a:cs typeface="Times New Roman"/>
                      </a:endParaRPr>
                    </a:p>
                    <a:p>
                      <a:pPr>
                        <a:lnSpc>
                          <a:spcPct val="100000"/>
                        </a:lnSpc>
                        <a:spcAft>
                          <a:spcPts val="0"/>
                        </a:spcAft>
                      </a:pPr>
                      <a:r>
                        <a:rPr lang="fr-FR" sz="2000" dirty="0" smtClean="0">
                          <a:solidFill>
                            <a:schemeClr val="bg1"/>
                          </a:solidFill>
                          <a:effectLst/>
                          <a:latin typeface="Freestyle Script" pitchFamily="66" charset="0"/>
                          <a:ea typeface="Calibri"/>
                          <a:cs typeface="Times New Roman"/>
                        </a:rPr>
                        <a:t>Qu’avez </a:t>
                      </a:r>
                      <a:r>
                        <a:rPr lang="fr-FR" sz="2000" dirty="0">
                          <a:solidFill>
                            <a:schemeClr val="bg1"/>
                          </a:solidFill>
                          <a:effectLst/>
                          <a:latin typeface="Freestyle Script" pitchFamily="66" charset="0"/>
                          <a:ea typeface="Calibri"/>
                          <a:cs typeface="Times New Roman"/>
                        </a:rPr>
                        <a:t>vous remarqué entre </a:t>
                      </a:r>
                      <a:r>
                        <a:rPr lang="fr-FR" sz="1400" dirty="0" smtClean="0">
                          <a:solidFill>
                            <a:schemeClr val="bg1"/>
                          </a:solidFill>
                          <a:effectLst/>
                          <a:latin typeface="Lucida Handwriting" pitchFamily="66" charset="0"/>
                          <a:ea typeface="Calibri"/>
                          <a:cs typeface="Times New Roman"/>
                        </a:rPr>
                        <a:t>7</a:t>
                      </a:r>
                      <a:r>
                        <a:rPr lang="fr-FR" sz="2000" dirty="0" smtClean="0">
                          <a:solidFill>
                            <a:schemeClr val="bg1"/>
                          </a:solidFill>
                          <a:effectLst/>
                          <a:latin typeface="Freestyle Script" pitchFamily="66" charset="0"/>
                          <a:ea typeface="Calibri"/>
                          <a:cs typeface="Times New Roman"/>
                        </a:rPr>
                        <a:t>h </a:t>
                      </a:r>
                      <a:r>
                        <a:rPr lang="fr-FR" sz="2000" dirty="0">
                          <a:solidFill>
                            <a:schemeClr val="bg1"/>
                          </a:solidFill>
                          <a:effectLst/>
                          <a:latin typeface="Freestyle Script" pitchFamily="66" charset="0"/>
                          <a:ea typeface="Calibri"/>
                          <a:cs typeface="Times New Roman"/>
                        </a:rPr>
                        <a:t>et 8h </a:t>
                      </a:r>
                      <a:r>
                        <a:rPr lang="fr-FR" sz="2000" dirty="0" smtClean="0">
                          <a:solidFill>
                            <a:schemeClr val="bg1"/>
                          </a:solidFill>
                          <a:effectLst/>
                          <a:latin typeface="Freestyle Script" pitchFamily="66" charset="0"/>
                          <a:ea typeface="Calibri"/>
                          <a:cs typeface="Times New Roman"/>
                        </a:rPr>
                        <a:t>am le 01/02? (Anton,Bruce </a:t>
                      </a:r>
                      <a:r>
                        <a:rPr lang="fr-FR" sz="2000" dirty="0">
                          <a:solidFill>
                            <a:schemeClr val="bg1"/>
                          </a:solidFill>
                          <a:effectLst/>
                          <a:latin typeface="Freestyle Script" pitchFamily="66" charset="0"/>
                          <a:ea typeface="Calibri"/>
                          <a:cs typeface="Times New Roman"/>
                        </a:rPr>
                        <a:t>et Chris).</a:t>
                      </a: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00000"/>
                        </a:lnSpc>
                        <a:spcAft>
                          <a:spcPts val="0"/>
                        </a:spcAft>
                      </a:pPr>
                      <a:r>
                        <a:rPr lang="fr-FR" sz="2000" b="1" dirty="0">
                          <a:solidFill>
                            <a:schemeClr val="accent6">
                              <a:lumMod val="60000"/>
                              <a:lumOff val="40000"/>
                            </a:schemeClr>
                          </a:solidFill>
                          <a:effectLst/>
                          <a:latin typeface="Freestyle Script" pitchFamily="66" charset="0"/>
                          <a:ea typeface="Calibri"/>
                          <a:cs typeface="Times New Roman"/>
                        </a:rPr>
                        <a:t>LE DEPART DE LUCIE</a:t>
                      </a:r>
                      <a:endParaRPr lang="fr-FR" sz="2000" dirty="0">
                        <a:solidFill>
                          <a:schemeClr val="accent6">
                            <a:lumMod val="60000"/>
                            <a:lumOff val="40000"/>
                          </a:schemeClr>
                        </a:solidFill>
                        <a:effectLst/>
                        <a:latin typeface="Freestyle Script" pitchFamily="66" charset="0"/>
                        <a:ea typeface="Calibri"/>
                        <a:cs typeface="Times New Roman"/>
                      </a:endParaRP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accent6">
                              <a:lumMod val="60000"/>
                              <a:lumOff val="40000"/>
                            </a:schemeClr>
                          </a:solidFill>
                          <a:effectLst/>
                          <a:latin typeface="Freestyle Script" pitchFamily="66" charset="0"/>
                          <a:ea typeface="Calibri"/>
                          <a:cs typeface="Times New Roman"/>
                        </a:rPr>
                        <a:t>Interroger Sue ou Maguy sur la chambre fermée à clef.</a:t>
                      </a: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00000"/>
                        </a:lnSpc>
                        <a:spcAft>
                          <a:spcPts val="0"/>
                        </a:spcAft>
                      </a:pPr>
                      <a:r>
                        <a:rPr lang="fr-FR" sz="2000" b="1" dirty="0">
                          <a:solidFill>
                            <a:schemeClr val="bg1"/>
                          </a:solidFill>
                          <a:effectLst/>
                          <a:latin typeface="Freestyle Script" pitchFamily="66" charset="0"/>
                          <a:ea typeface="Calibri"/>
                          <a:cs typeface="Times New Roman"/>
                        </a:rPr>
                        <a:t>LA STATUE DU BASSIN</a:t>
                      </a:r>
                      <a:endParaRPr lang="fr-FR" sz="2000" dirty="0">
                        <a:solidFill>
                          <a:schemeClr val="bg1"/>
                        </a:solidFill>
                        <a:effectLst/>
                        <a:latin typeface="Freestyle Script" pitchFamily="66" charset="0"/>
                        <a:ea typeface="Calibri"/>
                        <a:cs typeface="Times New Roman"/>
                      </a:endParaRP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latin typeface="Freestyle Script" pitchFamily="66" charset="0"/>
                          <a:ea typeface="Calibri"/>
                          <a:cs typeface="Times New Roman"/>
                        </a:rPr>
                        <a:t>Regarder la statue dans le bassin à la loupe.</a:t>
                      </a: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00000"/>
                        </a:lnSpc>
                        <a:spcAft>
                          <a:spcPts val="0"/>
                        </a:spcAft>
                      </a:pPr>
                      <a:r>
                        <a:rPr lang="fr-FR" sz="2000" b="1" dirty="0">
                          <a:solidFill>
                            <a:schemeClr val="accent6">
                              <a:lumMod val="60000"/>
                              <a:lumOff val="40000"/>
                            </a:schemeClr>
                          </a:solidFill>
                          <a:effectLst/>
                          <a:latin typeface="Freestyle Script" pitchFamily="66" charset="0"/>
                          <a:ea typeface="Calibri"/>
                          <a:cs typeface="Times New Roman"/>
                        </a:rPr>
                        <a:t>LES GROTTES</a:t>
                      </a:r>
                      <a:endParaRPr lang="fr-FR" sz="2000" dirty="0">
                        <a:solidFill>
                          <a:schemeClr val="accent6">
                            <a:lumMod val="60000"/>
                            <a:lumOff val="40000"/>
                          </a:schemeClr>
                        </a:solidFill>
                        <a:effectLst/>
                        <a:latin typeface="Freestyle Script" pitchFamily="66" charset="0"/>
                        <a:ea typeface="Calibri"/>
                        <a:cs typeface="Times New Roman"/>
                      </a:endParaRP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accent6">
                              <a:lumMod val="60000"/>
                              <a:lumOff val="40000"/>
                            </a:schemeClr>
                          </a:solidFill>
                          <a:effectLst/>
                          <a:latin typeface="Freestyle Script" pitchFamily="66" charset="0"/>
                          <a:ea typeface="Calibri"/>
                          <a:cs typeface="Times New Roman"/>
                        </a:rPr>
                        <a:t>Se rendre sous la chambre de Maguy.</a:t>
                      </a: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00000"/>
                        </a:lnSpc>
                        <a:spcAft>
                          <a:spcPts val="0"/>
                        </a:spcAft>
                      </a:pPr>
                      <a:r>
                        <a:rPr lang="fr-FR" sz="2000" b="1" dirty="0">
                          <a:solidFill>
                            <a:schemeClr val="bg1"/>
                          </a:solidFill>
                          <a:effectLst/>
                          <a:latin typeface="Freestyle Script" pitchFamily="66" charset="0"/>
                          <a:ea typeface="Calibri"/>
                          <a:cs typeface="Times New Roman"/>
                        </a:rPr>
                        <a:t>LES COUPS DE FEU</a:t>
                      </a:r>
                      <a:endParaRPr lang="fr-FR" sz="2000" dirty="0">
                        <a:solidFill>
                          <a:schemeClr val="bg1"/>
                        </a:solidFill>
                        <a:effectLst/>
                        <a:latin typeface="Freestyle Script" pitchFamily="66" charset="0"/>
                        <a:ea typeface="Calibri"/>
                        <a:cs typeface="Times New Roman"/>
                      </a:endParaRP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smtClean="0">
                          <a:solidFill>
                            <a:schemeClr val="bg1"/>
                          </a:solidFill>
                          <a:effectLst/>
                          <a:latin typeface="Freestyle Script" pitchFamily="66" charset="0"/>
                          <a:ea typeface="Calibri"/>
                          <a:cs typeface="Times New Roman"/>
                        </a:rPr>
                        <a:t>Que faites vous là?</a:t>
                      </a:r>
                      <a:r>
                        <a:rPr lang="fr-FR" sz="2000" baseline="0" dirty="0" smtClean="0">
                          <a:solidFill>
                            <a:schemeClr val="bg1"/>
                          </a:solidFill>
                          <a:effectLst/>
                          <a:latin typeface="Freestyle Script" pitchFamily="66" charset="0"/>
                          <a:ea typeface="Calibri"/>
                          <a:cs typeface="Times New Roman"/>
                        </a:rPr>
                        <a:t> Maguy, Roy à 10h30; Bob,Bruce,Roy et Sue à 11h am le 01/02.</a:t>
                      </a:r>
                      <a:endParaRPr lang="fr-FR" sz="2000" dirty="0">
                        <a:solidFill>
                          <a:schemeClr val="bg1"/>
                        </a:solidFill>
                        <a:effectLst/>
                        <a:latin typeface="Freestyle Script" pitchFamily="66" charset="0"/>
                        <a:ea typeface="Calibri"/>
                        <a:cs typeface="Times New Roman"/>
                      </a:endParaRP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00000"/>
                        </a:lnSpc>
                        <a:spcAft>
                          <a:spcPts val="0"/>
                        </a:spcAft>
                      </a:pPr>
                      <a:r>
                        <a:rPr lang="fr-FR" sz="2000" b="1" dirty="0">
                          <a:solidFill>
                            <a:schemeClr val="accent6">
                              <a:lumMod val="60000"/>
                              <a:lumOff val="40000"/>
                            </a:schemeClr>
                          </a:solidFill>
                          <a:effectLst/>
                          <a:latin typeface="Freestyle Script" pitchFamily="66" charset="0"/>
                          <a:ea typeface="Calibri"/>
                          <a:cs typeface="Times New Roman"/>
                        </a:rPr>
                        <a:t>MAUPITI ET LA PIRATERIE</a:t>
                      </a:r>
                      <a:endParaRPr lang="fr-FR" sz="2000" dirty="0">
                        <a:solidFill>
                          <a:schemeClr val="accent6">
                            <a:lumMod val="60000"/>
                            <a:lumOff val="40000"/>
                          </a:schemeClr>
                        </a:solidFill>
                        <a:effectLst/>
                        <a:latin typeface="Freestyle Script" pitchFamily="66" charset="0"/>
                        <a:ea typeface="Calibri"/>
                        <a:cs typeface="Times New Roman"/>
                      </a:endParaRP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accent6">
                              <a:lumMod val="60000"/>
                              <a:lumOff val="40000"/>
                            </a:schemeClr>
                          </a:solidFill>
                          <a:effectLst/>
                          <a:latin typeface="Freestyle Script" pitchFamily="66" charset="0"/>
                          <a:ea typeface="Calibri"/>
                          <a:cs typeface="Times New Roman"/>
                        </a:rPr>
                        <a:t>Lire le livre </a:t>
                      </a:r>
                      <a:r>
                        <a:rPr lang="fr-FR" sz="2000" dirty="0" smtClean="0">
                          <a:solidFill>
                            <a:schemeClr val="accent6">
                              <a:lumMod val="60000"/>
                              <a:lumOff val="40000"/>
                            </a:schemeClr>
                          </a:solidFill>
                          <a:effectLst/>
                          <a:latin typeface="Freestyle Script" pitchFamily="66" charset="0"/>
                          <a:ea typeface="Calibri"/>
                          <a:cs typeface="Times New Roman"/>
                        </a:rPr>
                        <a:t>«Les Forbans» </a:t>
                      </a:r>
                      <a:r>
                        <a:rPr lang="fr-FR" sz="2000" dirty="0">
                          <a:solidFill>
                            <a:schemeClr val="accent6">
                              <a:lumMod val="60000"/>
                              <a:lumOff val="40000"/>
                            </a:schemeClr>
                          </a:solidFill>
                          <a:effectLst/>
                          <a:latin typeface="Freestyle Script" pitchFamily="66" charset="0"/>
                          <a:ea typeface="Calibri"/>
                          <a:cs typeface="Times New Roman"/>
                        </a:rPr>
                        <a:t>dans la bibliothèque de Marie après son </a:t>
                      </a:r>
                      <a:r>
                        <a:rPr lang="fr-FR" sz="2000" dirty="0" smtClean="0">
                          <a:solidFill>
                            <a:schemeClr val="accent6">
                              <a:lumMod val="60000"/>
                              <a:lumOff val="40000"/>
                            </a:schemeClr>
                          </a:solidFill>
                          <a:effectLst/>
                          <a:latin typeface="Freestyle Script" pitchFamily="66" charset="0"/>
                          <a:ea typeface="Calibri"/>
                          <a:cs typeface="Times New Roman"/>
                        </a:rPr>
                        <a:t>effraction.</a:t>
                      </a: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00000"/>
                        </a:lnSpc>
                        <a:spcAft>
                          <a:spcPts val="0"/>
                        </a:spcAft>
                      </a:pPr>
                      <a:r>
                        <a:rPr lang="fr-FR" sz="2000" b="1" dirty="0">
                          <a:solidFill>
                            <a:schemeClr val="bg1"/>
                          </a:solidFill>
                          <a:effectLst/>
                          <a:latin typeface="Freestyle Script" pitchFamily="66" charset="0"/>
                          <a:ea typeface="Calibri"/>
                          <a:cs typeface="Times New Roman"/>
                        </a:rPr>
                        <a:t>LE TRAFFIC DE DROGUE</a:t>
                      </a:r>
                      <a:endParaRPr lang="fr-FR" sz="2000" dirty="0">
                        <a:solidFill>
                          <a:schemeClr val="bg1"/>
                        </a:solidFill>
                        <a:effectLst/>
                        <a:latin typeface="Freestyle Script" pitchFamily="66" charset="0"/>
                        <a:ea typeface="Calibri"/>
                        <a:cs typeface="Times New Roman"/>
                      </a:endParaRP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latin typeface="Freestyle Script" pitchFamily="66" charset="0"/>
                          <a:ea typeface="Calibri"/>
                          <a:cs typeface="Times New Roman"/>
                        </a:rPr>
                        <a:t>Soulever la dalle dans le jardin </a:t>
                      </a:r>
                      <a:r>
                        <a:rPr lang="fr-FR" sz="2000" dirty="0" smtClean="0">
                          <a:solidFill>
                            <a:schemeClr val="bg1"/>
                          </a:solidFill>
                          <a:effectLst/>
                          <a:latin typeface="Freestyle Script" pitchFamily="66" charset="0"/>
                          <a:ea typeface="Calibri"/>
                          <a:cs typeface="Times New Roman"/>
                        </a:rPr>
                        <a:t>et lire la feuille.</a:t>
                      </a:r>
                      <a:endParaRPr lang="fr-FR" sz="2000" dirty="0">
                        <a:solidFill>
                          <a:schemeClr val="bg1"/>
                        </a:solidFill>
                        <a:effectLst/>
                        <a:latin typeface="Freestyle Script" pitchFamily="66" charset="0"/>
                        <a:ea typeface="Calibri"/>
                        <a:cs typeface="Times New Roman"/>
                      </a:endParaRP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540568">
                <a:tc>
                  <a:txBody>
                    <a:bodyPr/>
                    <a:lstStyle/>
                    <a:p>
                      <a:pPr algn="r">
                        <a:lnSpc>
                          <a:spcPct val="100000"/>
                        </a:lnSpc>
                        <a:spcAft>
                          <a:spcPts val="0"/>
                        </a:spcAft>
                      </a:pPr>
                      <a:r>
                        <a:rPr lang="fr-FR" sz="2000" b="1" dirty="0">
                          <a:solidFill>
                            <a:schemeClr val="accent6">
                              <a:lumMod val="60000"/>
                              <a:lumOff val="40000"/>
                            </a:schemeClr>
                          </a:solidFill>
                          <a:effectLst/>
                          <a:latin typeface="Freestyle Script" pitchFamily="66" charset="0"/>
                          <a:ea typeface="Calibri"/>
                          <a:cs typeface="Times New Roman"/>
                        </a:rPr>
                        <a:t>LE CADAVRE DE LA PLAGE SUD</a:t>
                      </a:r>
                      <a:endParaRPr lang="fr-FR" sz="2000" dirty="0">
                        <a:solidFill>
                          <a:schemeClr val="accent6">
                            <a:lumMod val="60000"/>
                            <a:lumOff val="40000"/>
                          </a:schemeClr>
                        </a:solidFill>
                        <a:effectLst/>
                        <a:latin typeface="Freestyle Script" pitchFamily="66" charset="0"/>
                        <a:ea typeface="Calibri"/>
                        <a:cs typeface="Times New Roman"/>
                      </a:endParaRP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accent6">
                              <a:lumMod val="60000"/>
                              <a:lumOff val="40000"/>
                            </a:schemeClr>
                          </a:solidFill>
                          <a:effectLst/>
                          <a:latin typeface="Freestyle Script" pitchFamily="66" charset="0"/>
                          <a:ea typeface="Calibri"/>
                          <a:cs typeface="Times New Roman"/>
                        </a:rPr>
                        <a:t>Etre à la Plage Sud à </a:t>
                      </a:r>
                      <a:r>
                        <a:rPr lang="fr-FR" sz="2000" dirty="0" smtClean="0">
                          <a:solidFill>
                            <a:schemeClr val="accent6">
                              <a:lumMod val="60000"/>
                              <a:lumOff val="40000"/>
                            </a:schemeClr>
                          </a:solidFill>
                          <a:effectLst/>
                          <a:latin typeface="Freestyle Script" pitchFamily="66" charset="0"/>
                          <a:ea typeface="Calibri"/>
                          <a:cs typeface="Times New Roman"/>
                        </a:rPr>
                        <a:t>6h30 </a:t>
                      </a:r>
                      <a:r>
                        <a:rPr lang="fr-FR" sz="2000" dirty="0">
                          <a:solidFill>
                            <a:schemeClr val="accent6">
                              <a:lumMod val="60000"/>
                              <a:lumOff val="40000"/>
                            </a:schemeClr>
                          </a:solidFill>
                          <a:effectLst/>
                          <a:latin typeface="Freestyle Script" pitchFamily="66" charset="0"/>
                          <a:ea typeface="Calibri"/>
                          <a:cs typeface="Times New Roman"/>
                        </a:rPr>
                        <a:t>ou à </a:t>
                      </a:r>
                      <a:r>
                        <a:rPr lang="fr-FR" sz="2000" dirty="0" smtClean="0">
                          <a:solidFill>
                            <a:schemeClr val="accent6">
                              <a:lumMod val="60000"/>
                              <a:lumOff val="40000"/>
                            </a:schemeClr>
                          </a:solidFill>
                          <a:effectLst/>
                          <a:latin typeface="Freestyle Script" pitchFamily="66" charset="0"/>
                          <a:ea typeface="Calibri"/>
                          <a:cs typeface="Times New Roman"/>
                        </a:rPr>
                        <a:t>8h30 pm partout ailleurs le 01/02 .</a:t>
                      </a:r>
                      <a:endParaRPr lang="fr-FR" sz="2000" dirty="0">
                        <a:solidFill>
                          <a:schemeClr val="accent6">
                            <a:lumMod val="60000"/>
                            <a:lumOff val="40000"/>
                          </a:schemeClr>
                        </a:solidFill>
                        <a:effectLst/>
                        <a:latin typeface="Freestyle Script" pitchFamily="66" charset="0"/>
                        <a:ea typeface="Calibri"/>
                        <a:cs typeface="Times New Roman"/>
                      </a:endParaRP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interrogatoire.jpg"/>
          <p:cNvPicPr>
            <a:picLocks noChangeAspect="1"/>
          </p:cNvPicPr>
          <p:nvPr/>
        </p:nvPicPr>
        <p:blipFill>
          <a:blip r:embed="rId3" cstate="print"/>
          <a:stretch>
            <a:fillRect/>
          </a:stretch>
        </p:blipFill>
        <p:spPr>
          <a:xfrm>
            <a:off x="0" y="0"/>
            <a:ext cx="9144000" cy="6858000"/>
          </a:xfrm>
          <a:prstGeom prst="rect">
            <a:avLst/>
          </a:prstGeom>
        </p:spPr>
      </p:pic>
      <p:graphicFrame>
        <p:nvGraphicFramePr>
          <p:cNvPr id="3" name="Tableau 2"/>
          <p:cNvGraphicFramePr>
            <a:graphicFrameLocks noGrp="1"/>
          </p:cNvGraphicFramePr>
          <p:nvPr/>
        </p:nvGraphicFramePr>
        <p:xfrm>
          <a:off x="107504" y="404664"/>
          <a:ext cx="8928992" cy="6372080"/>
        </p:xfrm>
        <a:graphic>
          <a:graphicData uri="http://schemas.openxmlformats.org/drawingml/2006/table">
            <a:tbl>
              <a:tblPr/>
              <a:tblGrid>
                <a:gridCol w="2736304"/>
                <a:gridCol w="6192688"/>
              </a:tblGrid>
              <a:tr h="720080">
                <a:tc gridSpan="2">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400" b="1" dirty="0" smtClean="0">
                          <a:solidFill>
                            <a:schemeClr val="accent6"/>
                          </a:solidFill>
                          <a:effectLst>
                            <a:outerShdw blurRad="38100" dist="38100" dir="2700000" algn="tl">
                              <a:srgbClr val="000000">
                                <a:alpha val="43137"/>
                              </a:srgbClr>
                            </a:outerShdw>
                          </a:effectLst>
                          <a:latin typeface="Freestyle Script" pitchFamily="66" charset="0"/>
                          <a:ea typeface="Calibri"/>
                          <a:cs typeface="Times New Roman"/>
                        </a:rPr>
                        <a:t>COMMENT OBTENIR LES THEMES « VOTRE AVIS SUR... »</a:t>
                      </a:r>
                    </a:p>
                  </a:txBody>
                  <a:tcPr marL="38412" marR="38412"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nSpc>
                          <a:spcPct val="115000"/>
                        </a:lnSpc>
                        <a:spcAft>
                          <a:spcPts val="0"/>
                        </a:spcAft>
                      </a:pPr>
                      <a:endParaRPr lang="fr-FR" sz="2000" dirty="0">
                        <a:solidFill>
                          <a:srgbClr val="F18877"/>
                        </a:solidFill>
                        <a:effectLst/>
                        <a:latin typeface="Freestyle Script" pitchFamily="66" charset="0"/>
                        <a:ea typeface="Calibri"/>
                        <a:cs typeface="Times New Roman"/>
                      </a:endParaRP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468000">
                <a:tc>
                  <a:txBody>
                    <a:bodyPr/>
                    <a:lstStyle/>
                    <a:p>
                      <a:pPr algn="r">
                        <a:lnSpc>
                          <a:spcPct val="100000"/>
                        </a:lnSpc>
                        <a:spcAft>
                          <a:spcPts val="0"/>
                        </a:spcAft>
                      </a:pPr>
                      <a:r>
                        <a:rPr lang="fr-FR" sz="2000" b="1" dirty="0">
                          <a:solidFill>
                            <a:schemeClr val="accent6">
                              <a:lumMod val="60000"/>
                              <a:lumOff val="40000"/>
                            </a:schemeClr>
                          </a:solidFill>
                          <a:effectLst/>
                          <a:latin typeface="Freestyle Script" pitchFamily="66" charset="0"/>
                          <a:ea typeface="Calibri"/>
                          <a:cs typeface="Times New Roman"/>
                        </a:rPr>
                        <a:t>LE PIANO MECANIQUE</a:t>
                      </a:r>
                      <a:endParaRPr lang="fr-FR" sz="2000" dirty="0">
                        <a:solidFill>
                          <a:schemeClr val="accent6">
                            <a:lumMod val="60000"/>
                            <a:lumOff val="40000"/>
                          </a:schemeClr>
                        </a:solidFill>
                        <a:effectLst/>
                        <a:latin typeface="Freestyle Script" pitchFamily="66" charset="0"/>
                        <a:ea typeface="Calibri"/>
                        <a:cs typeface="Times New Roman"/>
                      </a:endParaRP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accent6">
                              <a:lumMod val="60000"/>
                              <a:lumOff val="40000"/>
                            </a:schemeClr>
                          </a:solidFill>
                          <a:effectLst/>
                          <a:latin typeface="Freestyle Script" pitchFamily="66" charset="0"/>
                          <a:ea typeface="Calibri"/>
                          <a:cs typeface="Times New Roman"/>
                        </a:rPr>
                        <a:t>Insérer le cendrier dans le trou gauche du piano.</a:t>
                      </a:r>
                    </a:p>
                  </a:txBody>
                  <a:tcPr marL="38412" marR="38412"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792000">
                <a:tc>
                  <a:txBody>
                    <a:bodyPr/>
                    <a:lstStyle/>
                    <a:p>
                      <a:pPr algn="r">
                        <a:lnSpc>
                          <a:spcPct val="100000"/>
                        </a:lnSpc>
                        <a:spcAft>
                          <a:spcPts val="0"/>
                        </a:spcAft>
                      </a:pPr>
                      <a:r>
                        <a:rPr lang="fr-FR" sz="2000" b="1" dirty="0">
                          <a:solidFill>
                            <a:schemeClr val="bg1"/>
                          </a:solidFill>
                          <a:effectLst/>
                          <a:latin typeface="Freestyle Script" pitchFamily="66" charset="0"/>
                          <a:ea typeface="Calibri"/>
                          <a:cs typeface="Times New Roman"/>
                        </a:rPr>
                        <a:t>LES RELATIONS MARIE - BOB</a:t>
                      </a:r>
                      <a:endParaRPr lang="fr-FR" sz="2000" dirty="0">
                        <a:solidFill>
                          <a:schemeClr val="bg1"/>
                        </a:solidFill>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smtClean="0">
                          <a:solidFill>
                            <a:schemeClr val="bg1"/>
                          </a:solidFill>
                          <a:effectLst/>
                          <a:latin typeface="Freestyle Script" pitchFamily="66" charset="0"/>
                          <a:ea typeface="Calibri"/>
                          <a:cs typeface="Times New Roman"/>
                        </a:rPr>
                        <a:t>Lire </a:t>
                      </a:r>
                      <a:r>
                        <a:rPr lang="fr-FR" sz="2000" dirty="0">
                          <a:solidFill>
                            <a:schemeClr val="bg1"/>
                          </a:solidFill>
                          <a:effectLst/>
                          <a:latin typeface="Freestyle Script" pitchFamily="66" charset="0"/>
                          <a:ea typeface="Calibri"/>
                          <a:cs typeface="Times New Roman"/>
                        </a:rPr>
                        <a:t>la lettre de Bob derrière l’aquarium dans la chambre de Marie.</a:t>
                      </a:r>
                    </a:p>
                    <a:p>
                      <a:pPr>
                        <a:lnSpc>
                          <a:spcPct val="100000"/>
                        </a:lnSpc>
                        <a:spcAft>
                          <a:spcPts val="0"/>
                        </a:spcAft>
                      </a:pPr>
                      <a:r>
                        <a:rPr lang="fr-FR" sz="2000" dirty="0" smtClean="0">
                          <a:solidFill>
                            <a:schemeClr val="bg1"/>
                          </a:solidFill>
                          <a:effectLst/>
                          <a:latin typeface="Freestyle Script" pitchFamily="66" charset="0"/>
                          <a:ea typeface="Calibri"/>
                          <a:cs typeface="Times New Roman"/>
                        </a:rPr>
                        <a:t>Interroger </a:t>
                      </a:r>
                      <a:r>
                        <a:rPr lang="fr-FR" sz="2000" dirty="0">
                          <a:solidFill>
                            <a:schemeClr val="bg1"/>
                          </a:solidFill>
                          <a:effectLst/>
                          <a:latin typeface="Freestyle Script" pitchFamily="66" charset="0"/>
                          <a:ea typeface="Calibri"/>
                          <a:cs typeface="Times New Roman"/>
                        </a:rPr>
                        <a:t>Anton, Juste ou Maguy sur Bob ; Roy ou Anton sur Marie.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68000">
                <a:tc>
                  <a:txBody>
                    <a:bodyPr/>
                    <a:lstStyle/>
                    <a:p>
                      <a:pPr algn="r">
                        <a:lnSpc>
                          <a:spcPct val="100000"/>
                        </a:lnSpc>
                        <a:spcAft>
                          <a:spcPts val="0"/>
                        </a:spcAft>
                      </a:pPr>
                      <a:r>
                        <a:rPr lang="fr-FR" sz="2000" b="1" dirty="0">
                          <a:solidFill>
                            <a:schemeClr val="accent6">
                              <a:lumMod val="60000"/>
                              <a:lumOff val="40000"/>
                            </a:schemeClr>
                          </a:solidFill>
                          <a:effectLst/>
                          <a:latin typeface="Freestyle Script" pitchFamily="66" charset="0"/>
                          <a:ea typeface="Calibri"/>
                          <a:cs typeface="Times New Roman"/>
                        </a:rPr>
                        <a:t>LES RELATIONS SUE - BOB</a:t>
                      </a:r>
                      <a:endParaRPr lang="fr-FR" sz="2000" dirty="0">
                        <a:solidFill>
                          <a:schemeClr val="accent6">
                            <a:lumMod val="60000"/>
                            <a:lumOff val="40000"/>
                          </a:schemeClr>
                        </a:solidFill>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accent6">
                              <a:lumMod val="60000"/>
                              <a:lumOff val="40000"/>
                            </a:schemeClr>
                          </a:solidFill>
                          <a:effectLst/>
                          <a:latin typeface="Freestyle Script" pitchFamily="66" charset="0"/>
                          <a:ea typeface="Calibri"/>
                          <a:cs typeface="Times New Roman"/>
                        </a:rPr>
                        <a:t>Interroger Anita ou Sue sur Bob.</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68000">
                <a:tc>
                  <a:txBody>
                    <a:bodyPr/>
                    <a:lstStyle/>
                    <a:p>
                      <a:pPr algn="r">
                        <a:lnSpc>
                          <a:spcPct val="100000"/>
                        </a:lnSpc>
                        <a:spcAft>
                          <a:spcPts val="0"/>
                        </a:spcAft>
                      </a:pPr>
                      <a:r>
                        <a:rPr lang="fr-FR" sz="2000" b="1" dirty="0">
                          <a:solidFill>
                            <a:schemeClr val="bg1"/>
                          </a:solidFill>
                          <a:effectLst/>
                          <a:latin typeface="Freestyle Script" pitchFamily="66" charset="0"/>
                          <a:ea typeface="Calibri"/>
                          <a:cs typeface="Times New Roman"/>
                        </a:rPr>
                        <a:t>LA DAME EN NOIR</a:t>
                      </a:r>
                      <a:endParaRPr lang="fr-FR" sz="2000" dirty="0">
                        <a:solidFill>
                          <a:schemeClr val="bg1"/>
                        </a:solidFill>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bg1"/>
                          </a:solidFill>
                          <a:effectLst/>
                          <a:latin typeface="Freestyle Script" pitchFamily="66" charset="0"/>
                          <a:ea typeface="Calibri"/>
                          <a:cs typeface="Times New Roman"/>
                        </a:rPr>
                        <a:t>Lire au moins une des 3 lettres se trouvant dans la cabine de Bob.</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68000">
                <a:tc>
                  <a:txBody>
                    <a:bodyPr/>
                    <a:lstStyle/>
                    <a:p>
                      <a:pPr algn="r">
                        <a:lnSpc>
                          <a:spcPct val="100000"/>
                        </a:lnSpc>
                        <a:spcAft>
                          <a:spcPts val="0"/>
                        </a:spcAft>
                      </a:pPr>
                      <a:r>
                        <a:rPr lang="fr-FR" sz="2000" b="1" dirty="0">
                          <a:solidFill>
                            <a:schemeClr val="accent6">
                              <a:lumMod val="60000"/>
                              <a:lumOff val="40000"/>
                            </a:schemeClr>
                          </a:solidFill>
                          <a:effectLst/>
                          <a:latin typeface="Freestyle Script" pitchFamily="66" charset="0"/>
                          <a:ea typeface="Calibri"/>
                          <a:cs typeface="Times New Roman"/>
                        </a:rPr>
                        <a:t>LA BIBLIOTHEQUE DE MARIE</a:t>
                      </a:r>
                      <a:endParaRPr lang="fr-FR" sz="2000" dirty="0">
                        <a:solidFill>
                          <a:schemeClr val="accent6">
                            <a:lumMod val="60000"/>
                            <a:lumOff val="40000"/>
                          </a:schemeClr>
                        </a:solidFill>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accent6">
                              <a:lumMod val="60000"/>
                              <a:lumOff val="40000"/>
                            </a:schemeClr>
                          </a:solidFill>
                          <a:effectLst/>
                          <a:latin typeface="Freestyle Script" pitchFamily="66" charset="0"/>
                          <a:ea typeface="Calibri"/>
                          <a:cs typeface="Times New Roman"/>
                        </a:rPr>
                        <a:t>Regarder la bibliothèque une fois celle-ci fracturée. (Après </a:t>
                      </a:r>
                      <a:r>
                        <a:rPr lang="fr-FR" sz="2000" dirty="0" smtClean="0">
                          <a:solidFill>
                            <a:schemeClr val="accent6">
                              <a:lumMod val="60000"/>
                              <a:lumOff val="40000"/>
                            </a:schemeClr>
                          </a:solidFill>
                          <a:effectLst/>
                          <a:latin typeface="Freestyle Script" pitchFamily="66" charset="0"/>
                          <a:ea typeface="Calibri"/>
                          <a:cs typeface="Times New Roman"/>
                        </a:rPr>
                        <a:t>7h pm</a:t>
                      </a:r>
                      <a:r>
                        <a:rPr lang="fr-FR" sz="2000" baseline="0" dirty="0" smtClean="0">
                          <a:solidFill>
                            <a:schemeClr val="accent6">
                              <a:lumMod val="60000"/>
                              <a:lumOff val="40000"/>
                            </a:schemeClr>
                          </a:solidFill>
                          <a:effectLst/>
                          <a:latin typeface="Freestyle Script" pitchFamily="66" charset="0"/>
                          <a:ea typeface="Calibri"/>
                          <a:cs typeface="Times New Roman"/>
                        </a:rPr>
                        <a:t> le 31/01</a:t>
                      </a:r>
                      <a:r>
                        <a:rPr lang="fr-FR" sz="2000" dirty="0" smtClean="0">
                          <a:solidFill>
                            <a:schemeClr val="accent6">
                              <a:lumMod val="60000"/>
                              <a:lumOff val="40000"/>
                            </a:schemeClr>
                          </a:solidFill>
                          <a:effectLst/>
                          <a:latin typeface="Freestyle Script" pitchFamily="66" charset="0"/>
                          <a:ea typeface="Calibri"/>
                          <a:cs typeface="Times New Roman"/>
                        </a:rPr>
                        <a:t>).</a:t>
                      </a:r>
                      <a:endParaRPr lang="fr-FR" sz="2000" dirty="0">
                        <a:solidFill>
                          <a:schemeClr val="accent6">
                            <a:lumMod val="60000"/>
                            <a:lumOff val="40000"/>
                          </a:schemeClr>
                        </a:solidFill>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32000">
                <a:tc>
                  <a:txBody>
                    <a:bodyPr/>
                    <a:lstStyle/>
                    <a:p>
                      <a:pPr algn="r">
                        <a:lnSpc>
                          <a:spcPct val="100000"/>
                        </a:lnSpc>
                        <a:spcAft>
                          <a:spcPts val="0"/>
                        </a:spcAft>
                      </a:pPr>
                      <a:r>
                        <a:rPr lang="fr-FR" sz="2000" b="1" dirty="0">
                          <a:solidFill>
                            <a:schemeClr val="bg1"/>
                          </a:solidFill>
                          <a:effectLst/>
                          <a:latin typeface="Freestyle Script" pitchFamily="66" charset="0"/>
                          <a:ea typeface="Calibri"/>
                          <a:cs typeface="Times New Roman"/>
                        </a:rPr>
                        <a:t>LA MORT DE JUSTE</a:t>
                      </a:r>
                      <a:endParaRPr lang="fr-FR" sz="2000" dirty="0">
                        <a:solidFill>
                          <a:schemeClr val="bg1"/>
                        </a:solidFill>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baseline="0" dirty="0" smtClean="0">
                          <a:solidFill>
                            <a:schemeClr val="bg1"/>
                          </a:solidFill>
                          <a:effectLst/>
                          <a:latin typeface="Freestyle Script" pitchFamily="66" charset="0"/>
                          <a:ea typeface="Calibri"/>
                          <a:cs typeface="Times New Roman"/>
                        </a:rPr>
                        <a:t>Le 01/02  à</a:t>
                      </a:r>
                      <a:r>
                        <a:rPr lang="fr-FR" sz="2000" dirty="0" smtClean="0">
                          <a:solidFill>
                            <a:schemeClr val="bg1"/>
                          </a:solidFill>
                          <a:effectLst/>
                          <a:latin typeface="Freestyle Script" pitchFamily="66" charset="0"/>
                          <a:ea typeface="Calibri"/>
                          <a:cs typeface="Times New Roman"/>
                        </a:rPr>
                        <a:t> 7h am</a:t>
                      </a:r>
                      <a:r>
                        <a:rPr lang="fr-FR" sz="2000" baseline="0" dirty="0" smtClean="0">
                          <a:solidFill>
                            <a:schemeClr val="bg1"/>
                          </a:solidFill>
                          <a:effectLst/>
                          <a:latin typeface="Freestyle Script" pitchFamily="66" charset="0"/>
                          <a:ea typeface="Calibri"/>
                          <a:cs typeface="Times New Roman"/>
                        </a:rPr>
                        <a:t> </a:t>
                      </a:r>
                      <a:r>
                        <a:rPr lang="fr-FR" sz="2000" dirty="0" smtClean="0">
                          <a:solidFill>
                            <a:schemeClr val="bg1"/>
                          </a:solidFill>
                          <a:effectLst/>
                          <a:latin typeface="Freestyle Script" pitchFamily="66" charset="0"/>
                          <a:ea typeface="Calibri"/>
                          <a:cs typeface="Times New Roman"/>
                        </a:rPr>
                        <a:t>partout </a:t>
                      </a:r>
                      <a:r>
                        <a:rPr lang="fr-FR" sz="2000" dirty="0">
                          <a:solidFill>
                            <a:schemeClr val="bg1"/>
                          </a:solidFill>
                          <a:effectLst/>
                          <a:latin typeface="Freestyle Script" pitchFamily="66" charset="0"/>
                          <a:ea typeface="Calibri"/>
                          <a:cs typeface="Times New Roman"/>
                        </a:rPr>
                        <a:t>sur </a:t>
                      </a:r>
                      <a:r>
                        <a:rPr lang="fr-FR" sz="2000" dirty="0" smtClean="0">
                          <a:solidFill>
                            <a:schemeClr val="bg1"/>
                          </a:solidFill>
                          <a:effectLst/>
                          <a:latin typeface="Freestyle Script" pitchFamily="66" charset="0"/>
                          <a:ea typeface="Calibri"/>
                          <a:cs typeface="Times New Roman"/>
                        </a:rPr>
                        <a:t>l’île,</a:t>
                      </a:r>
                      <a:r>
                        <a:rPr lang="fr-FR" sz="2000" baseline="0" dirty="0" smtClean="0">
                          <a:solidFill>
                            <a:schemeClr val="bg1"/>
                          </a:solidFill>
                          <a:effectLst/>
                          <a:latin typeface="Freestyle Script" pitchFamily="66" charset="0"/>
                          <a:ea typeface="Calibri"/>
                          <a:cs typeface="Times New Roman"/>
                        </a:rPr>
                        <a:t> à 6h am à l’embarcadère.</a:t>
                      </a:r>
                      <a:endParaRPr lang="fr-FR" sz="2000" dirty="0">
                        <a:solidFill>
                          <a:schemeClr val="bg1"/>
                        </a:solidFill>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1692000">
                <a:tc>
                  <a:txBody>
                    <a:bodyPr/>
                    <a:lstStyle/>
                    <a:p>
                      <a:pPr algn="r">
                        <a:lnSpc>
                          <a:spcPct val="100000"/>
                        </a:lnSpc>
                        <a:spcAft>
                          <a:spcPts val="0"/>
                        </a:spcAft>
                      </a:pPr>
                      <a:r>
                        <a:rPr lang="fr-FR" sz="2000" b="1" dirty="0">
                          <a:solidFill>
                            <a:schemeClr val="accent6">
                              <a:lumMod val="60000"/>
                              <a:lumOff val="40000"/>
                            </a:schemeClr>
                          </a:solidFill>
                          <a:effectLst/>
                          <a:latin typeface="Freestyle Script" pitchFamily="66" charset="0"/>
                          <a:ea typeface="Calibri"/>
                          <a:cs typeface="Times New Roman"/>
                        </a:rPr>
                        <a:t>LE CAISSON ETANCHE</a:t>
                      </a:r>
                      <a:endParaRPr lang="fr-FR" sz="2000" dirty="0">
                        <a:solidFill>
                          <a:schemeClr val="accent6">
                            <a:lumMod val="60000"/>
                            <a:lumOff val="40000"/>
                          </a:schemeClr>
                        </a:solidFill>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smtClean="0">
                          <a:solidFill>
                            <a:schemeClr val="accent6">
                              <a:lumMod val="60000"/>
                              <a:lumOff val="40000"/>
                            </a:schemeClr>
                          </a:solidFill>
                          <a:effectLst/>
                          <a:latin typeface="Freestyle Script" pitchFamily="66" charset="0"/>
                          <a:ea typeface="Calibri"/>
                          <a:cs typeface="Times New Roman"/>
                        </a:rPr>
                        <a:t>Observer le 01/02 au bassin à 5h am., à l’embarcadère entre 5h30 et 6h am.</a:t>
                      </a:r>
                    </a:p>
                    <a:p>
                      <a:pPr>
                        <a:lnSpc>
                          <a:spcPct val="100000"/>
                        </a:lnSpc>
                        <a:spcAft>
                          <a:spcPts val="0"/>
                        </a:spcAft>
                      </a:pPr>
                      <a:r>
                        <a:rPr lang="fr-FR" sz="2000" dirty="0" smtClean="0">
                          <a:solidFill>
                            <a:schemeClr val="accent6">
                              <a:lumMod val="60000"/>
                              <a:lumOff val="40000"/>
                            </a:schemeClr>
                          </a:solidFill>
                          <a:effectLst/>
                          <a:latin typeface="Freestyle Script" pitchFamily="66" charset="0"/>
                          <a:ea typeface="Calibri"/>
                          <a:cs typeface="Times New Roman"/>
                        </a:rPr>
                        <a:t>Regarder</a:t>
                      </a:r>
                      <a:r>
                        <a:rPr lang="fr-FR" sz="2000" baseline="0" dirty="0" smtClean="0">
                          <a:solidFill>
                            <a:schemeClr val="accent6">
                              <a:lumMod val="60000"/>
                              <a:lumOff val="40000"/>
                            </a:schemeClr>
                          </a:solidFill>
                          <a:effectLst/>
                          <a:latin typeface="Freestyle Script" pitchFamily="66" charset="0"/>
                          <a:ea typeface="Calibri"/>
                          <a:cs typeface="Times New Roman"/>
                        </a:rPr>
                        <a:t> le caisson au bassin entre 5h et 7h am le 01/02.</a:t>
                      </a:r>
                    </a:p>
                    <a:p>
                      <a:pPr>
                        <a:lnSpc>
                          <a:spcPct val="100000"/>
                        </a:lnSpc>
                        <a:spcAft>
                          <a:spcPts val="0"/>
                        </a:spcAft>
                      </a:pPr>
                      <a:r>
                        <a:rPr lang="fr-FR" sz="2000" baseline="0" dirty="0" smtClean="0">
                          <a:solidFill>
                            <a:schemeClr val="accent6">
                              <a:lumMod val="60000"/>
                              <a:lumOff val="40000"/>
                            </a:schemeClr>
                          </a:solidFill>
                          <a:effectLst/>
                          <a:latin typeface="Freestyle Script" pitchFamily="66" charset="0"/>
                          <a:ea typeface="Calibri"/>
                          <a:cs typeface="Times New Roman"/>
                        </a:rPr>
                        <a:t>Votre emploi du temps, que faites-vous là, qu’avez vous remarqué? Anton à 5h am le 01/02.</a:t>
                      </a:r>
                      <a:endParaRPr lang="fr-FR" sz="2000" dirty="0">
                        <a:solidFill>
                          <a:schemeClr val="accent6">
                            <a:lumMod val="60000"/>
                            <a:lumOff val="40000"/>
                          </a:schemeClr>
                        </a:solidFill>
                        <a:effectLst/>
                        <a:latin typeface="Freestyle Script" pitchFamily="66" charset="0"/>
                        <a:ea typeface="Calibri"/>
                        <a:cs typeface="Times New Roman"/>
                      </a:endParaRPr>
                    </a:p>
                    <a:p>
                      <a:pPr>
                        <a:lnSpc>
                          <a:spcPct val="100000"/>
                        </a:lnSpc>
                        <a:spcAft>
                          <a:spcPts val="0"/>
                        </a:spcAft>
                      </a:pPr>
                      <a:r>
                        <a:rPr lang="fr-FR" sz="2000" baseline="0" dirty="0" smtClean="0">
                          <a:solidFill>
                            <a:schemeClr val="accent6">
                              <a:lumMod val="60000"/>
                              <a:lumOff val="40000"/>
                            </a:schemeClr>
                          </a:solidFill>
                          <a:effectLst/>
                          <a:latin typeface="Freestyle Script" pitchFamily="66" charset="0"/>
                          <a:ea typeface="Calibri"/>
                          <a:cs typeface="Times New Roman"/>
                        </a:rPr>
                        <a:t>Votre emploi du temps, que faites-vous là, qu’avez vous remarqué? Bob à 6h am le 01/02.</a:t>
                      </a:r>
                      <a:endParaRPr lang="fr-FR" sz="2000" dirty="0" smtClean="0">
                        <a:solidFill>
                          <a:schemeClr val="accent6">
                            <a:lumMod val="60000"/>
                            <a:lumOff val="40000"/>
                          </a:schemeClr>
                        </a:solidFill>
                        <a:effectLst/>
                        <a:latin typeface="Freestyle Script" pitchFamily="66" charset="0"/>
                        <a:ea typeface="Calibri"/>
                        <a:cs typeface="Times New Roman"/>
                      </a:endParaRPr>
                    </a:p>
                    <a:p>
                      <a:pPr>
                        <a:lnSpc>
                          <a:spcPct val="100000"/>
                        </a:lnSpc>
                        <a:spcAft>
                          <a:spcPts val="0"/>
                        </a:spcAft>
                      </a:pPr>
                      <a:r>
                        <a:rPr lang="fr-FR" sz="2000" dirty="0" smtClean="0">
                          <a:solidFill>
                            <a:schemeClr val="accent6">
                              <a:lumMod val="60000"/>
                              <a:lumOff val="40000"/>
                            </a:schemeClr>
                          </a:solidFill>
                          <a:effectLst/>
                          <a:latin typeface="Freestyle Script" pitchFamily="66" charset="0"/>
                          <a:ea typeface="Calibri"/>
                          <a:cs typeface="Times New Roman"/>
                        </a:rPr>
                        <a:t>Qu’avez-vous remarqué? à </a:t>
                      </a:r>
                      <a:r>
                        <a:rPr lang="fr-FR" sz="2000" baseline="0" dirty="0" smtClean="0">
                          <a:solidFill>
                            <a:schemeClr val="accent6">
                              <a:lumMod val="60000"/>
                              <a:lumOff val="40000"/>
                            </a:schemeClr>
                          </a:solidFill>
                          <a:effectLst/>
                          <a:latin typeface="Freestyle Script" pitchFamily="66" charset="0"/>
                          <a:ea typeface="Calibri"/>
                          <a:cs typeface="Times New Roman"/>
                        </a:rPr>
                        <a:t>midi le 01/02(Anton et Bob).</a:t>
                      </a:r>
                      <a:endParaRPr lang="fr-FR" sz="2000" dirty="0">
                        <a:solidFill>
                          <a:schemeClr val="accent6">
                            <a:lumMod val="60000"/>
                            <a:lumOff val="40000"/>
                          </a:schemeClr>
                        </a:solidFill>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468000">
                <a:tc>
                  <a:txBody>
                    <a:bodyPr/>
                    <a:lstStyle/>
                    <a:p>
                      <a:pPr algn="r">
                        <a:lnSpc>
                          <a:spcPct val="100000"/>
                        </a:lnSpc>
                        <a:spcAft>
                          <a:spcPts val="0"/>
                        </a:spcAft>
                      </a:pPr>
                      <a:r>
                        <a:rPr lang="fr-FR" sz="2000" b="1" dirty="0">
                          <a:solidFill>
                            <a:schemeClr val="bg1"/>
                          </a:solidFill>
                          <a:effectLst/>
                          <a:latin typeface="Freestyle Script" pitchFamily="66" charset="0"/>
                          <a:ea typeface="Calibri"/>
                          <a:cs typeface="Times New Roman"/>
                        </a:rPr>
                        <a:t>LA TRAITE DES BLANCHES</a:t>
                      </a:r>
                      <a:endParaRPr lang="fr-FR" sz="2000" dirty="0">
                        <a:solidFill>
                          <a:schemeClr val="bg1"/>
                        </a:solidFill>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smtClean="0">
                          <a:solidFill>
                            <a:schemeClr val="bg1"/>
                          </a:solidFill>
                          <a:effectLst/>
                          <a:latin typeface="Freestyle Script" pitchFamily="66" charset="0"/>
                          <a:ea typeface="Calibri"/>
                          <a:cs typeface="Times New Roman"/>
                        </a:rPr>
                        <a:t>Lire </a:t>
                      </a:r>
                      <a:r>
                        <a:rPr lang="fr-FR" sz="2000" dirty="0">
                          <a:solidFill>
                            <a:schemeClr val="bg1"/>
                          </a:solidFill>
                          <a:effectLst/>
                          <a:latin typeface="Freestyle Script" pitchFamily="66" charset="0"/>
                          <a:ea typeface="Calibri"/>
                          <a:cs typeface="Times New Roman"/>
                        </a:rPr>
                        <a:t>le journal dans la commode dans la chambre d’Anita</a:t>
                      </a:r>
                      <a:r>
                        <a:rPr lang="fr-FR" sz="2000" dirty="0" smtClean="0">
                          <a:solidFill>
                            <a:schemeClr val="bg1"/>
                          </a:solidFill>
                          <a:effectLst/>
                          <a:latin typeface="Freestyle Script" pitchFamily="66" charset="0"/>
                          <a:ea typeface="Calibri"/>
                          <a:cs typeface="Times New Roman"/>
                        </a:rPr>
                        <a:t>.</a:t>
                      </a:r>
                      <a:endParaRPr lang="fr-FR" sz="2000" dirty="0">
                        <a:solidFill>
                          <a:schemeClr val="bg1"/>
                        </a:solidFill>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96000">
                <a:tc>
                  <a:txBody>
                    <a:bodyPr/>
                    <a:lstStyle/>
                    <a:p>
                      <a:pPr algn="r">
                        <a:lnSpc>
                          <a:spcPct val="100000"/>
                        </a:lnSpc>
                        <a:spcAft>
                          <a:spcPts val="0"/>
                        </a:spcAft>
                      </a:pPr>
                      <a:r>
                        <a:rPr lang="fr-FR" sz="2000" b="1" dirty="0">
                          <a:solidFill>
                            <a:schemeClr val="accent6">
                              <a:lumMod val="60000"/>
                              <a:lumOff val="40000"/>
                            </a:schemeClr>
                          </a:solidFill>
                          <a:effectLst/>
                          <a:latin typeface="Freestyle Script" pitchFamily="66" charset="0"/>
                          <a:ea typeface="Calibri"/>
                          <a:cs typeface="Times New Roman"/>
                        </a:rPr>
                        <a:t>LA CHAMBRE FERMEE A CLEF</a:t>
                      </a:r>
                      <a:endParaRPr lang="fr-FR" sz="2000" dirty="0">
                        <a:solidFill>
                          <a:schemeClr val="accent6">
                            <a:lumMod val="60000"/>
                            <a:lumOff val="40000"/>
                          </a:schemeClr>
                        </a:solidFill>
                        <a:effectLst/>
                        <a:latin typeface="Freestyle Script" pitchFamily="66" charset="0"/>
                        <a:ea typeface="Calibri"/>
                        <a:cs typeface="Times New Roman"/>
                      </a:endParaRP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nSpc>
                          <a:spcPct val="100000"/>
                        </a:lnSpc>
                        <a:spcAft>
                          <a:spcPts val="0"/>
                        </a:spcAft>
                      </a:pPr>
                      <a:r>
                        <a:rPr lang="fr-FR" sz="2000" dirty="0">
                          <a:solidFill>
                            <a:schemeClr val="accent6">
                              <a:lumMod val="60000"/>
                              <a:lumOff val="40000"/>
                            </a:schemeClr>
                          </a:solidFill>
                          <a:effectLst/>
                          <a:latin typeface="Freestyle Script" pitchFamily="66" charset="0"/>
                          <a:ea typeface="Calibri"/>
                          <a:cs typeface="Times New Roman"/>
                        </a:rPr>
                        <a:t>Choix sur écran , porte tout à gauche </a:t>
                      </a:r>
                      <a:r>
                        <a:rPr lang="fr-FR" sz="2000" dirty="0" smtClean="0">
                          <a:solidFill>
                            <a:schemeClr val="accent6">
                              <a:lumMod val="60000"/>
                              <a:lumOff val="40000"/>
                            </a:schemeClr>
                          </a:solidFill>
                          <a:effectLst/>
                          <a:latin typeface="Freestyle Script" pitchFamily="66" charset="0"/>
                          <a:ea typeface="Calibri"/>
                          <a:cs typeface="Times New Roman"/>
                        </a:rPr>
                        <a:t>de la maison au </a:t>
                      </a:r>
                      <a:r>
                        <a:rPr lang="fr-FR" sz="2000" dirty="0">
                          <a:solidFill>
                            <a:schemeClr val="accent6">
                              <a:lumMod val="60000"/>
                              <a:lumOff val="40000"/>
                            </a:schemeClr>
                          </a:solidFill>
                          <a:effectLst/>
                          <a:latin typeface="Freestyle Script" pitchFamily="66" charset="0"/>
                          <a:ea typeface="Calibri"/>
                          <a:cs typeface="Times New Roman"/>
                        </a:rPr>
                        <a:t>premier étage.</a:t>
                      </a:r>
                    </a:p>
                  </a:txBody>
                  <a:tcPr marL="41841" marR="41841"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8" name="Ellipse 7">
            <a:hlinkClick r:id="rId4" action="ppaction://hlinksldjump"/>
          </p:cNvPr>
          <p:cNvSpPr/>
          <p:nvPr/>
        </p:nvSpPr>
        <p:spPr>
          <a:xfrm>
            <a:off x="0" y="-27384"/>
            <a:ext cx="539552" cy="404664"/>
          </a:xfrm>
          <a:prstGeom prst="ellipse">
            <a:avLst/>
          </a:prstGeom>
          <a:blipFill dpi="0" rotWithShape="1">
            <a:blip r:embed="rId5"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QUESTIONNER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interrogatoire.jpg"/>
          <p:cNvPicPr>
            <a:picLocks noChangeAspect="1"/>
          </p:cNvPicPr>
          <p:nvPr/>
        </p:nvPicPr>
        <p:blipFill>
          <a:blip r:embed="rId3" cstate="print"/>
          <a:stretch>
            <a:fillRect/>
          </a:stretch>
        </p:blipFill>
        <p:spPr>
          <a:xfrm>
            <a:off x="0" y="0"/>
            <a:ext cx="9144000" cy="6858000"/>
          </a:xfrm>
          <a:prstGeom prst="rect">
            <a:avLst/>
          </a:prstGeom>
        </p:spPr>
      </p:pic>
      <p:graphicFrame>
        <p:nvGraphicFramePr>
          <p:cNvPr id="6" name="Tableau 5"/>
          <p:cNvGraphicFramePr>
            <a:graphicFrameLocks noGrp="1"/>
          </p:cNvGraphicFramePr>
          <p:nvPr/>
        </p:nvGraphicFramePr>
        <p:xfrm>
          <a:off x="107504" y="404664"/>
          <a:ext cx="8928992" cy="6300344"/>
        </p:xfrm>
        <a:graphic>
          <a:graphicData uri="http://schemas.openxmlformats.org/drawingml/2006/table">
            <a:tbl>
              <a:tblPr firstRow="1" bandRow="1">
                <a:tableStyleId>{5C22544A-7EE6-4342-B048-85BDC9FD1C3A}</a:tableStyleId>
              </a:tblPr>
              <a:tblGrid>
                <a:gridCol w="1764196"/>
                <a:gridCol w="1764196"/>
                <a:gridCol w="864096"/>
                <a:gridCol w="4536504"/>
              </a:tblGrid>
              <a:tr h="1152128">
                <a:tc gridSpan="4">
                  <a:txBody>
                    <a:bodyPr/>
                    <a:lstStyle/>
                    <a:p>
                      <a:pPr algn="ctr"/>
                      <a:r>
                        <a:rPr lang="fr-FR" sz="2800" dirty="0" smtClean="0">
                          <a:solidFill>
                            <a:srgbClr val="2EB4B1"/>
                          </a:solidFill>
                          <a:latin typeface="Freestyle Script" pitchFamily="66" charset="0"/>
                        </a:rPr>
                        <a:t>MEMORISER  /  OPPOSER</a:t>
                      </a:r>
                      <a:endParaRPr lang="fr-FR" sz="2800" dirty="0">
                        <a:solidFill>
                          <a:srgbClr val="2EB4B1"/>
                        </a:solidFill>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r>
              <a:tr h="720080">
                <a:tc gridSpan="2">
                  <a:txBody>
                    <a:bodyPr/>
                    <a:lstStyle/>
                    <a:p>
                      <a:pPr algn="ctr"/>
                      <a:endParaRPr lang="fr-FR" sz="2000" dirty="0">
                        <a:solidFill>
                          <a:schemeClr val="bg1"/>
                        </a:solidFill>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tc>
                <a:tc>
                  <a:txBody>
                    <a:bodyPr/>
                    <a:lstStyle/>
                    <a:p>
                      <a:endParaRPr lang="fr-FR"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r h="1224136">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ANITA</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CHRIS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aseline="0" dirty="0" smtClean="0">
                          <a:solidFill>
                            <a:schemeClr val="bg1"/>
                          </a:solidFill>
                          <a:effectLst>
                            <a:outerShdw blurRad="38100" dist="38100" dir="2700000" algn="tl">
                              <a:srgbClr val="000000">
                                <a:alpha val="43137"/>
                              </a:srgbClr>
                            </a:outerShdw>
                          </a:effectLst>
                          <a:latin typeface="Freestyle Script" pitchFamily="66" charset="0"/>
                        </a:rPr>
                        <a:t>« </a:t>
                      </a:r>
                      <a:r>
                        <a:rPr lang="fr-FR" sz="2000" dirty="0" smtClean="0">
                          <a:solidFill>
                            <a:schemeClr val="bg1"/>
                          </a:solidFill>
                          <a:effectLst>
                            <a:outerShdw blurRad="38100" dist="38100" dir="2700000" algn="tl">
                              <a:srgbClr val="000000">
                                <a:alpha val="43137"/>
                              </a:srgbClr>
                            </a:outerShdw>
                          </a:effectLst>
                          <a:latin typeface="Freestyle Script" pitchFamily="66" charset="0"/>
                        </a:rPr>
                        <a:t>Votre emploi du temps</a:t>
                      </a:r>
                      <a:r>
                        <a:rPr lang="fr-FR" sz="2000" baseline="0" dirty="0" smtClean="0">
                          <a:solidFill>
                            <a:schemeClr val="bg1"/>
                          </a:solidFill>
                          <a:effectLst>
                            <a:outerShdw blurRad="38100" dist="38100" dir="2700000" algn="tl">
                              <a:srgbClr val="000000">
                                <a:alpha val="43137"/>
                              </a:srgbClr>
                            </a:outerShdw>
                          </a:effectLst>
                          <a:latin typeface="Freestyle Script" pitchFamily="66" charset="0"/>
                        </a:rPr>
                        <a:t> </a:t>
                      </a:r>
                      <a:r>
                        <a:rPr lang="fr-FR" sz="2000" dirty="0" smtClean="0">
                          <a:solidFill>
                            <a:schemeClr val="bg1"/>
                          </a:solidFill>
                          <a:effectLst>
                            <a:outerShdw blurRad="38100" dist="38100" dir="2700000" algn="tl">
                              <a:srgbClr val="000000">
                                <a:alpha val="43137"/>
                              </a:srgbClr>
                            </a:outerShdw>
                          </a:effectLst>
                          <a:latin typeface="Freestyle Script" pitchFamily="66" charset="0"/>
                        </a:rPr>
                        <a:t>le 31</a:t>
                      </a:r>
                      <a:r>
                        <a:rPr lang="fr-FR" sz="2000" baseline="0" dirty="0" smtClean="0">
                          <a:solidFill>
                            <a:schemeClr val="bg1"/>
                          </a:solidFill>
                          <a:effectLst>
                            <a:outerShdw blurRad="38100" dist="38100" dir="2700000" algn="tl">
                              <a:srgbClr val="000000">
                                <a:alpha val="43137"/>
                              </a:srgbClr>
                            </a:outerShdw>
                          </a:effectLst>
                          <a:latin typeface="Freestyle Script" pitchFamily="66" charset="0"/>
                        </a:rPr>
                        <a:t> entre 6 et 7 pm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effectLst>
                            <a:outerShdw blurRad="38100" dist="38100" dir="2700000" algn="tl">
                              <a:srgbClr val="000000">
                                <a:alpha val="43137"/>
                              </a:srgbClr>
                            </a:outerShdw>
                          </a:effectLst>
                          <a:latin typeface="Freestyle Script" pitchFamily="66" charset="0"/>
                        </a:rPr>
                        <a:t> « Q’avez vous remarqué le 31</a:t>
                      </a:r>
                      <a:r>
                        <a:rPr lang="fr-FR" sz="2000" baseline="0" dirty="0" smtClean="0">
                          <a:solidFill>
                            <a:schemeClr val="bg1"/>
                          </a:solidFill>
                          <a:effectLst>
                            <a:outerShdw blurRad="38100" dist="38100" dir="2700000" algn="tl">
                              <a:srgbClr val="000000">
                                <a:alpha val="43137"/>
                              </a:srgbClr>
                            </a:outerShdw>
                          </a:effectLst>
                          <a:latin typeface="Freestyle Script" pitchFamily="66" charset="0"/>
                        </a:rPr>
                        <a:t> entre 6 et 7 pm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1"/>
                          </a:solidFill>
                          <a:effectLst>
                            <a:outerShdw blurRad="38100" dist="38100" dir="2700000" algn="tl">
                              <a:srgbClr val="000000">
                                <a:alpha val="43137"/>
                              </a:srgbClr>
                            </a:outerShdw>
                          </a:effectLst>
                          <a:latin typeface="Freestyle Script" pitchFamily="66" charset="0"/>
                          <a:ea typeface="+mn-ea"/>
                          <a:cs typeface="+mn-cs"/>
                        </a:rPr>
                        <a:t> Bob m’est tombé sur le poil. Il croit que je sais où est Marie.</a:t>
                      </a:r>
                      <a:endParaRPr lang="fr-FR" sz="2000" dirty="0" smtClean="0">
                        <a:solidFill>
                          <a:schemeClr val="bg1"/>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r h="1404000">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ANITA</a:t>
                      </a:r>
                    </a:p>
                    <a:p>
                      <a:pPr algn="l"/>
                      <a:r>
                        <a:rPr lang="fr-FR" sz="2000" b="1" kern="1200"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MAGUY</a:t>
                      </a:r>
                      <a:endParaRPr lang="fr-FR" sz="2000" b="1" dirty="0" smtClean="0">
                        <a:solidFill>
                          <a:schemeClr val="accent5">
                            <a:lumMod val="60000"/>
                            <a:lumOff val="40000"/>
                          </a:schemeClr>
                        </a:solidFill>
                        <a:effectLst>
                          <a:outerShdw blurRad="38100" dist="38100" dir="2700000" algn="tl">
                            <a:srgbClr val="000000">
                              <a:alpha val="43137"/>
                            </a:srgbClr>
                          </a:outerShdw>
                        </a:effectLst>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1"/>
                          </a:solidFill>
                          <a:effectLst>
                            <a:outerShdw blurRad="38100" dist="38100" dir="2700000" algn="tl">
                              <a:srgbClr val="000000">
                                <a:alpha val="43137"/>
                              </a:srgbClr>
                            </a:outerShdw>
                          </a:effectLst>
                          <a:latin typeface="Freestyle Script" pitchFamily="66" charset="0"/>
                        </a:rPr>
                        <a:t>« Votre avis sur les ennemis de Marie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1"/>
                          </a:solidFill>
                          <a:effectLst>
                            <a:outerShdw blurRad="38100" dist="38100" dir="2700000" algn="tl">
                              <a:srgbClr val="000000">
                                <a:alpha val="43137"/>
                              </a:srgbClr>
                            </a:outerShdw>
                          </a:effectLst>
                          <a:latin typeface="Freestyle Script" pitchFamily="66" charset="0"/>
                        </a:rPr>
                        <a:t>« Votre avis sur les ennemis de Marie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1"/>
                          </a:solidFill>
                          <a:effectLst>
                            <a:outerShdw blurRad="38100" dist="38100" dir="2700000" algn="tl">
                              <a:srgbClr val="000000">
                                <a:alpha val="43137"/>
                              </a:srgbClr>
                            </a:outerShdw>
                          </a:effectLst>
                          <a:latin typeface="Freestyle Script" pitchFamily="66" charset="0"/>
                        </a:rPr>
                        <a:t>Maguy est jalouse de Marie, dans le fond. C’est pour ça qu’elle la chouchoutte.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r h="1800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solidFill>
                          <a:effectLst>
                            <a:outerShdw blurRad="38100" dist="38100" dir="2700000" algn="tl">
                              <a:srgbClr val="000000">
                                <a:alpha val="43137"/>
                              </a:srgbClr>
                            </a:outerShdw>
                          </a:effectLst>
                          <a:latin typeface="Freestyle Script" pitchFamily="66" charset="0"/>
                        </a:rPr>
                        <a:t>Questionner</a:t>
                      </a:r>
                      <a:endParaRPr lang="fr-FR" sz="2000" b="1" baseline="0"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solidFill>
                          <a:effectLst>
                            <a:outerShdw blurRad="38100" dist="38100" dir="2700000" algn="tl">
                              <a:srgbClr val="000000">
                                <a:alpha val="43137"/>
                              </a:srgbClr>
                            </a:outerShdw>
                          </a:effectLst>
                          <a:latin typeface="Freestyle Script" pitchFamily="66" charset="0"/>
                        </a:rPr>
                        <a:t>Mémoriser/ Opposer</a:t>
                      </a:r>
                      <a:endParaRPr lang="fr-FR" sz="2000" b="1" baseline="0"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Réponse</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ANITA</a:t>
                      </a:r>
                    </a:p>
                    <a:p>
                      <a:pPr algn="l"/>
                      <a:r>
                        <a:rPr lang="fr-FR" sz="2000" b="1" kern="1200"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BOB</a:t>
                      </a:r>
                      <a:endParaRPr lang="fr-FR" sz="2000" b="1" dirty="0" smtClean="0">
                        <a:solidFill>
                          <a:schemeClr val="accent5">
                            <a:lumMod val="60000"/>
                            <a:lumOff val="40000"/>
                          </a:schemeClr>
                        </a:solidFill>
                        <a:effectLst>
                          <a:outerShdw blurRad="38100" dist="38100" dir="2700000" algn="tl">
                            <a:srgbClr val="000000">
                              <a:alpha val="43137"/>
                            </a:srgbClr>
                          </a:outerShdw>
                        </a:effectLst>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algn="l"/>
                      <a:r>
                        <a:rPr lang="fr-FR" sz="2000" kern="1200" baseline="0" smtClean="0">
                          <a:solidFill>
                            <a:schemeClr val="bg1"/>
                          </a:solidFill>
                          <a:effectLst>
                            <a:outerShdw blurRad="38100" dist="38100" dir="2700000" algn="tl">
                              <a:srgbClr val="000000">
                                <a:alpha val="43137"/>
                              </a:srgbClr>
                            </a:outerShdw>
                          </a:effectLst>
                          <a:latin typeface="Freestyle Script" pitchFamily="66" charset="0"/>
                          <a:ea typeface="+mn-ea"/>
                          <a:cs typeface="+mn-cs"/>
                        </a:rPr>
                        <a:t>« Votre avis sur la dame en noir »</a:t>
                      </a:r>
                    </a:p>
                    <a:p>
                      <a:pPr algn="l"/>
                      <a:r>
                        <a:rPr lang="fr-FR" sz="2000" kern="1200" baseline="0" smtClean="0">
                          <a:solidFill>
                            <a:schemeClr val="bg1"/>
                          </a:solidFill>
                          <a:effectLst>
                            <a:outerShdw blurRad="38100" dist="38100" dir="2700000" algn="tl">
                              <a:srgbClr val="000000">
                                <a:alpha val="43137"/>
                              </a:srgbClr>
                            </a:outerShdw>
                          </a:effectLst>
                          <a:latin typeface="Freestyle Script" pitchFamily="66" charset="0"/>
                          <a:ea typeface="+mn-ea"/>
                          <a:cs typeface="+mn-cs"/>
                        </a:rPr>
                        <a:t>« Votre avis sur la dame en noir »</a:t>
                      </a:r>
                    </a:p>
                    <a:p>
                      <a:pPr algn="l"/>
                      <a:r>
                        <a:rPr lang="fr-FR" sz="2000" kern="1200" smtClean="0">
                          <a:solidFill>
                            <a:schemeClr val="bg1"/>
                          </a:solidFill>
                          <a:effectLst>
                            <a:outerShdw blurRad="38100" dist="38100" dir="2700000" algn="tl">
                              <a:srgbClr val="000000">
                                <a:alpha val="43137"/>
                              </a:srgbClr>
                            </a:outerShdw>
                          </a:effectLst>
                          <a:latin typeface="Freestyle Script" pitchFamily="66" charset="0"/>
                          <a:ea typeface="+mn-ea"/>
                          <a:cs typeface="+mn-cs"/>
                        </a:rPr>
                        <a:t>Bob croit que je suis l’auteur des lettres qu’il a reçues.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bl>
          </a:graphicData>
        </a:graphic>
      </p:graphicFrame>
      <p:sp>
        <p:nvSpPr>
          <p:cNvPr id="7" name="Ellipse 6">
            <a:hlinkClick r:id="rId4" action="ppaction://hlinksldjump"/>
          </p:cNvPr>
          <p:cNvSpPr/>
          <p:nvPr/>
        </p:nvSpPr>
        <p:spPr>
          <a:xfrm>
            <a:off x="0" y="-27384"/>
            <a:ext cx="539552" cy="404664"/>
          </a:xfrm>
          <a:prstGeom prst="ellipse">
            <a:avLst/>
          </a:prstGeom>
          <a:blipFill dpi="0" rotWithShape="1">
            <a:blip r:embed="rId5"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interrogatoire.jpg"/>
          <p:cNvPicPr>
            <a:picLocks noChangeAspect="1"/>
          </p:cNvPicPr>
          <p:nvPr/>
        </p:nvPicPr>
        <p:blipFill>
          <a:blip r:embed="rId3" cstate="print"/>
          <a:stretch>
            <a:fillRect/>
          </a:stretch>
        </p:blipFill>
        <p:spPr>
          <a:xfrm>
            <a:off x="0" y="0"/>
            <a:ext cx="9144000" cy="6858000"/>
          </a:xfrm>
          <a:prstGeom prst="rect">
            <a:avLst/>
          </a:prstGeom>
          <a:blipFill>
            <a:blip r:embed="rId4" cstate="print"/>
            <a:stretch>
              <a:fillRect/>
            </a:stretch>
          </a:blipFill>
        </p:spPr>
      </p:pic>
      <p:graphicFrame>
        <p:nvGraphicFramePr>
          <p:cNvPr id="6" name="Tableau 5"/>
          <p:cNvGraphicFramePr>
            <a:graphicFrameLocks noGrp="1"/>
          </p:cNvGraphicFramePr>
          <p:nvPr/>
        </p:nvGraphicFramePr>
        <p:xfrm>
          <a:off x="107504" y="404664"/>
          <a:ext cx="8928992" cy="6262424"/>
        </p:xfrm>
        <a:graphic>
          <a:graphicData uri="http://schemas.openxmlformats.org/drawingml/2006/table">
            <a:tbl>
              <a:tblPr firstRow="1" bandRow="1">
                <a:tableStyleId>{5C22544A-7EE6-4342-B048-85BDC9FD1C3A}</a:tableStyleId>
              </a:tblPr>
              <a:tblGrid>
                <a:gridCol w="3168352"/>
                <a:gridCol w="792088"/>
                <a:gridCol w="4968552"/>
              </a:tblGrid>
              <a:tr h="1296144">
                <a:tc gridSpan="3">
                  <a:txBody>
                    <a:bodyPr/>
                    <a:lstStyle/>
                    <a:p>
                      <a:pPr algn="ctr"/>
                      <a:r>
                        <a:rPr lang="fr-FR" sz="2800" dirty="0" smtClean="0">
                          <a:solidFill>
                            <a:srgbClr val="2EB4B1"/>
                          </a:solidFill>
                          <a:latin typeface="Freestyle Script" pitchFamily="66" charset="0"/>
                        </a:rPr>
                        <a:t>MEMORISER  /  OPPOSER</a:t>
                      </a:r>
                      <a:endParaRPr lang="fr-FR" sz="2800" dirty="0">
                        <a:solidFill>
                          <a:srgbClr val="2EB4B1"/>
                        </a:solidFill>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endParaRPr lang="fr-FR"/>
                    </a:p>
                  </a:txBody>
                  <a:tcPr/>
                </a:tc>
              </a:tr>
              <a:tr h="2376264">
                <a:tc gridSpan="3">
                  <a:txBody>
                    <a:bodyPr/>
                    <a:lstStyle/>
                    <a:p>
                      <a:pPr algn="ctr"/>
                      <a:endParaRPr lang="fr-FR" sz="2000" dirty="0">
                        <a:solidFill>
                          <a:schemeClr val="bg1"/>
                        </a:solidFill>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endParaRPr lang="fr-FR"/>
                    </a:p>
                  </a:txBody>
                  <a:tcPr/>
                </a:tc>
              </a:tr>
              <a:tr h="1584176">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ANTON</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SUE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ea typeface="Calibri"/>
                          <a:cs typeface="Times New Roman"/>
                        </a:rPr>
                        <a:t>« Votre emploi du temps le 1</a:t>
                      </a:r>
                      <a:r>
                        <a:rPr lang="fr-FR" sz="2000" baseline="30000" dirty="0" smtClean="0">
                          <a:solidFill>
                            <a:schemeClr val="bg1"/>
                          </a:solidFill>
                          <a:latin typeface="Freestyle Script" pitchFamily="66" charset="0"/>
                          <a:ea typeface="Calibri"/>
                          <a:cs typeface="Times New Roman"/>
                        </a:rPr>
                        <a:t>er</a:t>
                      </a:r>
                      <a:r>
                        <a:rPr lang="fr-FR" sz="2000" dirty="0" smtClean="0">
                          <a:solidFill>
                            <a:schemeClr val="bg1"/>
                          </a:solidFill>
                          <a:latin typeface="Freestyle Script" pitchFamily="66" charset="0"/>
                          <a:ea typeface="Calibri"/>
                          <a:cs typeface="Times New Roman"/>
                        </a:rPr>
                        <a:t> de 2 à 3h am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ea typeface="Calibri"/>
                          <a:cs typeface="Times New Roman"/>
                        </a:rPr>
                        <a:t>« Votre emploi du temps/Qu’avez-vous remarqué  le 1</a:t>
                      </a:r>
                      <a:r>
                        <a:rPr lang="fr-FR" sz="2000" baseline="30000" dirty="0" smtClean="0">
                          <a:solidFill>
                            <a:schemeClr val="bg1"/>
                          </a:solidFill>
                          <a:latin typeface="Freestyle Script" pitchFamily="66" charset="0"/>
                          <a:ea typeface="Calibri"/>
                          <a:cs typeface="Times New Roman"/>
                        </a:rPr>
                        <a:t>er</a:t>
                      </a:r>
                      <a:r>
                        <a:rPr lang="fr-FR" sz="2000" dirty="0" smtClean="0">
                          <a:solidFill>
                            <a:schemeClr val="bg1"/>
                          </a:solidFill>
                          <a:latin typeface="Freestyle Script" pitchFamily="66" charset="0"/>
                          <a:ea typeface="Calibri"/>
                          <a:cs typeface="Times New Roman"/>
                        </a:rPr>
                        <a:t> de 2 à 3h am »</a:t>
                      </a:r>
                      <a:endParaRPr lang="fr-FR" sz="2000" dirty="0" smtClean="0">
                        <a:solidFill>
                          <a:schemeClr val="bg1"/>
                        </a:solidFill>
                        <a:latin typeface="Freestyle Script" pitchFamily="66" charset="0"/>
                        <a:cs typeface="Times New Roman"/>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cs typeface="Times New Roman"/>
                        </a:rPr>
                        <a:t>J’étais avec Sue.</a:t>
                      </a:r>
                      <a:endParaRPr lang="fr-FR" sz="2000" dirty="0" smtClean="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r h="79208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solidFill>
                          <a:effectLst>
                            <a:outerShdw blurRad="38100" dist="38100" dir="2700000" algn="tl">
                              <a:srgbClr val="000000">
                                <a:alpha val="43137"/>
                              </a:srgbClr>
                            </a:outerShdw>
                          </a:effectLst>
                          <a:latin typeface="Freestyle Script" pitchFamily="66" charset="0"/>
                        </a:rPr>
                        <a:t>Questionner</a:t>
                      </a:r>
                      <a:endParaRPr lang="fr-FR" sz="2000" b="1" baseline="0"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solidFill>
                          <a:effectLst>
                            <a:outerShdw blurRad="38100" dist="38100" dir="2700000" algn="tl">
                              <a:srgbClr val="000000">
                                <a:alpha val="43137"/>
                              </a:srgbClr>
                            </a:outerShdw>
                          </a:effectLst>
                          <a:latin typeface="Freestyle Script" pitchFamily="66" charset="0"/>
                        </a:rPr>
                        <a:t>Mémoriser/ Opposer</a:t>
                      </a:r>
                      <a:endParaRPr lang="fr-FR" sz="2000" b="1" baseline="0"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Réponse</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endParaRPr lang="fr-FR" b="1" dirty="0">
                        <a:effectLst>
                          <a:outerShdw blurRad="38100" dist="38100" dir="2700000" algn="tl">
                            <a:srgbClr val="000000">
                              <a:alpha val="43137"/>
                            </a:srgbClr>
                          </a:outerShdw>
                        </a:effectLst>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bl>
          </a:graphicData>
        </a:graphic>
      </p:graphicFrame>
      <p:sp>
        <p:nvSpPr>
          <p:cNvPr id="7" name="Ellipse 6">
            <a:hlinkClick r:id="rId5" action="ppaction://hlinksldjump"/>
          </p:cNvPr>
          <p:cNvSpPr/>
          <p:nvPr/>
        </p:nvSpPr>
        <p:spPr>
          <a:xfrm>
            <a:off x="0" y="-27384"/>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cadre.jpg"/>
          <p:cNvPicPr>
            <a:picLocks noChangeAspect="1"/>
          </p:cNvPicPr>
          <p:nvPr/>
        </p:nvPicPr>
        <p:blipFill>
          <a:blip r:embed="rId2" cstate="print"/>
          <a:stretch>
            <a:fillRect/>
          </a:stretch>
        </p:blipFill>
        <p:spPr>
          <a:xfrm>
            <a:off x="1" y="0"/>
            <a:ext cx="9144000" cy="6858000"/>
          </a:xfrm>
          <a:prstGeom prst="rect">
            <a:avLst/>
          </a:prstGeom>
        </p:spPr>
      </p:pic>
      <p:graphicFrame>
        <p:nvGraphicFramePr>
          <p:cNvPr id="5" name="Tableau 4"/>
          <p:cNvGraphicFramePr>
            <a:graphicFrameLocks noGrp="1"/>
          </p:cNvGraphicFramePr>
          <p:nvPr/>
        </p:nvGraphicFramePr>
        <p:xfrm>
          <a:off x="107504" y="404664"/>
          <a:ext cx="8928992" cy="5637279"/>
        </p:xfrm>
        <a:graphic>
          <a:graphicData uri="http://schemas.openxmlformats.org/drawingml/2006/table">
            <a:tbl>
              <a:tblPr firstRow="1" bandRow="1">
                <a:tableStyleId>{7DF18680-E054-41AD-8BC1-D1AEF772440D}</a:tableStyleId>
              </a:tblPr>
              <a:tblGrid>
                <a:gridCol w="864096"/>
                <a:gridCol w="1080120"/>
                <a:gridCol w="1872208"/>
                <a:gridCol w="3384376"/>
                <a:gridCol w="1728192"/>
              </a:tblGrid>
              <a:tr h="637361">
                <a:tc>
                  <a:txBody>
                    <a:bodyPr/>
                    <a:lstStyle/>
                    <a:p>
                      <a:pPr algn="ctr">
                        <a:spcAft>
                          <a:spcPts val="0"/>
                        </a:spcAft>
                      </a:pPr>
                      <a:r>
                        <a:rPr lang="en-US" sz="2000" dirty="0">
                          <a:solidFill>
                            <a:schemeClr val="bg1"/>
                          </a:solidFill>
                          <a:effectLst>
                            <a:outerShdw blurRad="38100" dist="38100" dir="2700000" algn="tl">
                              <a:srgbClr val="000000">
                                <a:alpha val="43137"/>
                              </a:srgbClr>
                            </a:outerShdw>
                          </a:effectLst>
                          <a:latin typeface="Freestyle Script" pitchFamily="66" charset="0"/>
                          <a:cs typeface="Andalus" pitchFamily="2" charset="-78"/>
                        </a:rPr>
                        <a:t>HEURE</a:t>
                      </a:r>
                      <a:endParaRPr lang="fr-FR" sz="200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75000"/>
                      </a:schemeClr>
                    </a:solidFill>
                  </a:tcPr>
                </a:tc>
                <a:tc>
                  <a:txBody>
                    <a:bodyPr/>
                    <a:lstStyle/>
                    <a:p>
                      <a:pPr algn="ctr">
                        <a:spcAft>
                          <a:spcPts val="0"/>
                        </a:spcAft>
                      </a:pPr>
                      <a:r>
                        <a:rPr lang="en-US" sz="2000" dirty="0">
                          <a:solidFill>
                            <a:schemeClr val="bg1"/>
                          </a:solidFill>
                          <a:effectLst>
                            <a:outerShdw blurRad="38100" dist="38100" dir="2700000" algn="tl">
                              <a:srgbClr val="000000">
                                <a:alpha val="43137"/>
                              </a:srgbClr>
                            </a:outerShdw>
                          </a:effectLst>
                          <a:latin typeface="Freestyle Script" pitchFamily="66" charset="0"/>
                          <a:cs typeface="Andalus" pitchFamily="2" charset="-78"/>
                        </a:rPr>
                        <a:t>LIEU</a:t>
                      </a:r>
                      <a:endParaRPr lang="fr-FR" sz="200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75000"/>
                      </a:schemeClr>
                    </a:solidFill>
                  </a:tcPr>
                </a:tc>
                <a:tc>
                  <a:txBody>
                    <a:bodyPr/>
                    <a:lstStyle/>
                    <a:p>
                      <a:pPr algn="ctr">
                        <a:spcAft>
                          <a:spcPts val="0"/>
                        </a:spcAft>
                      </a:pPr>
                      <a:r>
                        <a:rPr lang="en-US" sz="2000" dirty="0">
                          <a:solidFill>
                            <a:schemeClr val="bg1"/>
                          </a:solidFill>
                          <a:effectLst>
                            <a:outerShdw blurRad="38100" dist="38100" dir="2700000" algn="tl">
                              <a:srgbClr val="000000">
                                <a:alpha val="43137"/>
                              </a:srgbClr>
                            </a:outerShdw>
                          </a:effectLst>
                          <a:latin typeface="Freestyle Script" pitchFamily="66" charset="0"/>
                          <a:cs typeface="Andalus" pitchFamily="2" charset="-78"/>
                        </a:rPr>
                        <a:t>CONDITION</a:t>
                      </a:r>
                      <a:endParaRPr lang="fr-FR" sz="200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75000"/>
                      </a:schemeClr>
                    </a:solidFill>
                  </a:tcPr>
                </a:tc>
                <a:tc>
                  <a:txBody>
                    <a:bodyPr/>
                    <a:lstStyle/>
                    <a:p>
                      <a:pPr algn="ctr">
                        <a:spcAft>
                          <a:spcPts val="0"/>
                        </a:spcAft>
                      </a:pPr>
                      <a:r>
                        <a:rPr lang="en-US" sz="2000" dirty="0">
                          <a:solidFill>
                            <a:schemeClr val="bg1"/>
                          </a:solidFill>
                          <a:effectLst>
                            <a:outerShdw blurRad="38100" dist="38100" dir="2700000" algn="tl">
                              <a:srgbClr val="000000">
                                <a:alpha val="43137"/>
                              </a:srgbClr>
                            </a:outerShdw>
                          </a:effectLst>
                          <a:latin typeface="Freestyle Script" pitchFamily="66" charset="0"/>
                          <a:cs typeface="Andalus" pitchFamily="2" charset="-78"/>
                        </a:rPr>
                        <a:t>CAUSE</a:t>
                      </a:r>
                      <a:endParaRPr lang="fr-FR" sz="200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75000"/>
                      </a:schemeClr>
                    </a:solidFill>
                  </a:tcPr>
                </a:tc>
                <a:tc>
                  <a:txBody>
                    <a:bodyPr/>
                    <a:lstStyle/>
                    <a:p>
                      <a:pPr algn="ctr">
                        <a:spcAft>
                          <a:spcPts val="0"/>
                        </a:spcAft>
                      </a:pPr>
                      <a:r>
                        <a:rPr lang="en-US" sz="2000" dirty="0" smtClean="0">
                          <a:solidFill>
                            <a:schemeClr val="bg1"/>
                          </a:solidFill>
                          <a:effectLst>
                            <a:outerShdw blurRad="38100" dist="38100" dir="2700000" algn="tl">
                              <a:srgbClr val="000000">
                                <a:alpha val="43137"/>
                              </a:srgbClr>
                            </a:outerShdw>
                          </a:effectLst>
                          <a:latin typeface="Freestyle Script" pitchFamily="66" charset="0"/>
                          <a:cs typeface="Andalus" pitchFamily="2" charset="-78"/>
                        </a:rPr>
                        <a:t>REVEIL</a:t>
                      </a:r>
                      <a:endParaRPr lang="fr-FR" sz="200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75000"/>
                      </a:schemeClr>
                    </a:solidFill>
                  </a:tcPr>
                </a:tc>
              </a:tr>
              <a:tr h="588945">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14:00</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spcAft>
                          <a:spcPts val="0"/>
                        </a:spcAft>
                      </a:pPr>
                      <a:r>
                        <a:rPr lang="en-US" sz="2000" dirty="0" smtClean="0">
                          <a:solidFill>
                            <a:schemeClr val="bg2">
                              <a:lumMod val="10000"/>
                            </a:schemeClr>
                          </a:solidFill>
                          <a:latin typeface="Freestyle Script" pitchFamily="66" charset="0"/>
                          <a:cs typeface="Andalus" pitchFamily="2" charset="-78"/>
                        </a:rPr>
                        <a:t>Chez</a:t>
                      </a:r>
                      <a:r>
                        <a:rPr lang="en-US" sz="2000" baseline="0" dirty="0" smtClean="0">
                          <a:solidFill>
                            <a:schemeClr val="bg2">
                              <a:lumMod val="10000"/>
                            </a:schemeClr>
                          </a:solidFill>
                          <a:latin typeface="Freestyle Script" pitchFamily="66" charset="0"/>
                          <a:cs typeface="Andalus" pitchFamily="2" charset="-78"/>
                        </a:rPr>
                        <a:t> </a:t>
                      </a:r>
                      <a:r>
                        <a:rPr lang="en-US" sz="2000" dirty="0" smtClean="0">
                          <a:solidFill>
                            <a:schemeClr val="bg2">
                              <a:lumMod val="10000"/>
                            </a:schemeClr>
                          </a:solidFill>
                          <a:latin typeface="Freestyle Script" pitchFamily="66" charset="0"/>
                          <a:cs typeface="Andalus" pitchFamily="2" charset="-78"/>
                        </a:rPr>
                        <a:t>Lucie</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spcAft>
                          <a:spcPts val="0"/>
                        </a:spcAft>
                      </a:pPr>
                      <a:r>
                        <a:rPr lang="en-US" sz="2000" dirty="0" smtClean="0">
                          <a:solidFill>
                            <a:schemeClr val="bg2">
                              <a:lumMod val="10000"/>
                            </a:schemeClr>
                          </a:solidFill>
                          <a:latin typeface="Freestyle Script" pitchFamily="66" charset="0"/>
                          <a:cs typeface="Andalus" pitchFamily="2" charset="-78"/>
                        </a:rPr>
                        <a:t>S’y trouver</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Chris fouille la chambre</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spcAft>
                          <a:spcPts val="0"/>
                        </a:spcAft>
                      </a:pPr>
                      <a:r>
                        <a:rPr lang="en-US" sz="2000" b="0" u="none" dirty="0" smtClean="0">
                          <a:solidFill>
                            <a:schemeClr val="bg2">
                              <a:lumMod val="10000"/>
                            </a:schemeClr>
                          </a:solidFill>
                          <a:effectLst>
                            <a:outerShdw blurRad="38100" dist="38100" dir="2700000" algn="tl">
                              <a:srgbClr val="000000">
                                <a:alpha val="43137"/>
                              </a:srgbClr>
                            </a:outerShdw>
                          </a:effectLst>
                          <a:latin typeface="Freestyle Script" pitchFamily="66" charset="0"/>
                          <a:cs typeface="Andalus" pitchFamily="2" charset="-78"/>
                        </a:rPr>
                        <a:t>Devant chez Maguy</a:t>
                      </a: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r>
              <a:tr h="1606214">
                <a:tc>
                  <a:txBody>
                    <a:bodyPr/>
                    <a:lstStyle/>
                    <a:p>
                      <a:pPr algn="ctr">
                        <a:spcAft>
                          <a:spcPts val="0"/>
                        </a:spcAft>
                      </a:pPr>
                      <a:r>
                        <a:rPr lang="en-US" sz="2000" dirty="0" smtClean="0">
                          <a:solidFill>
                            <a:schemeClr val="bg2">
                              <a:lumMod val="10000"/>
                            </a:schemeClr>
                          </a:solidFill>
                          <a:latin typeface="Freestyle Script" pitchFamily="66" charset="0"/>
                          <a:cs typeface="Andalus" pitchFamily="2" charset="-78"/>
                        </a:rPr>
                        <a:t>23:00</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Bar</a:t>
                      </a:r>
                      <a:endParaRPr lang="fr-FR" sz="2000" dirty="0">
                        <a:solidFill>
                          <a:schemeClr val="bg2">
                            <a:lumMod val="10000"/>
                          </a:schemeClr>
                        </a:solidFill>
                        <a:latin typeface="Freestyle Script" pitchFamily="66" charset="0"/>
                        <a:ea typeface="Times New Roman"/>
                        <a:cs typeface="Andalus" pitchFamily="2" charset="-78"/>
                      </a:endParaRPr>
                    </a:p>
                    <a:p>
                      <a:pPr algn="ctr">
                        <a:spcAft>
                          <a:spcPts val="0"/>
                        </a:spcAft>
                      </a:pPr>
                      <a:r>
                        <a:rPr lang="en-US" sz="2000" dirty="0" smtClean="0">
                          <a:solidFill>
                            <a:schemeClr val="bg2">
                              <a:lumMod val="10000"/>
                            </a:schemeClr>
                          </a:solidFill>
                          <a:latin typeface="Freestyle Script" pitchFamily="66" charset="0"/>
                          <a:cs typeface="Andalus" pitchFamily="2" charset="-78"/>
                        </a:rPr>
                        <a:t>Salon</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S’y trouver ou s’y rendre</a:t>
                      </a:r>
                      <a:endParaRPr lang="fr-FR" sz="2000" dirty="0">
                        <a:solidFill>
                          <a:schemeClr val="bg2">
                            <a:lumMod val="10000"/>
                          </a:schemeClr>
                        </a:solidFill>
                        <a:latin typeface="Freestyle Script" pitchFamily="66" charset="0"/>
                        <a:ea typeface="Times New Roman"/>
                        <a:cs typeface="Andalus" pitchFamily="2" charset="-78"/>
                      </a:endParaRPr>
                    </a:p>
                    <a:p>
                      <a:pPr algn="ctr">
                        <a:spcAft>
                          <a:spcPts val="0"/>
                        </a:spcAft>
                      </a:pPr>
                      <a:r>
                        <a:rPr lang="en-US" sz="2000" dirty="0">
                          <a:solidFill>
                            <a:schemeClr val="bg2">
                              <a:lumMod val="10000"/>
                            </a:schemeClr>
                          </a:solidFill>
                          <a:latin typeface="Freestyle Script" pitchFamily="66" charset="0"/>
                          <a:cs typeface="Andalus" pitchFamily="2" charset="-78"/>
                        </a:rPr>
                        <a:t>S’y </a:t>
                      </a:r>
                      <a:r>
                        <a:rPr lang="en-US" sz="2000" dirty="0" smtClean="0">
                          <a:solidFill>
                            <a:schemeClr val="bg2">
                              <a:lumMod val="10000"/>
                            </a:schemeClr>
                          </a:solidFill>
                          <a:latin typeface="Freestyle Script" pitchFamily="66" charset="0"/>
                          <a:cs typeface="Andalus" pitchFamily="2" charset="-78"/>
                        </a:rPr>
                        <a:t>trouver</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Roy prend le cendrier pour ouvrir le piano</a:t>
                      </a:r>
                      <a:endParaRPr lang="fr-FR" sz="2000" dirty="0">
                        <a:solidFill>
                          <a:schemeClr val="bg2">
                            <a:lumMod val="10000"/>
                          </a:schemeClr>
                        </a:solidFill>
                        <a:latin typeface="Freestyle Script" pitchFamily="66" charset="0"/>
                        <a:ea typeface="Times New Roman"/>
                        <a:cs typeface="Andalus" pitchFamily="2" charset="-78"/>
                      </a:endParaRPr>
                    </a:p>
                    <a:p>
                      <a:pPr algn="ctr">
                        <a:spcAft>
                          <a:spcPts val="0"/>
                        </a:spcAft>
                      </a:pPr>
                      <a:r>
                        <a:rPr lang="en-US" sz="2000" dirty="0">
                          <a:solidFill>
                            <a:schemeClr val="bg2">
                              <a:lumMod val="10000"/>
                            </a:schemeClr>
                          </a:solidFill>
                          <a:latin typeface="Freestyle Script" pitchFamily="66" charset="0"/>
                          <a:cs typeface="Andalus" pitchFamily="2" charset="-78"/>
                        </a:rPr>
                        <a:t>Roy ouvre le piano pour prendre le </a:t>
                      </a:r>
                      <a:r>
                        <a:rPr lang="en-US" sz="2000" dirty="0" smtClean="0">
                          <a:solidFill>
                            <a:schemeClr val="bg2">
                              <a:lumMod val="10000"/>
                            </a:schemeClr>
                          </a:solidFill>
                          <a:latin typeface="Freestyle Script" pitchFamily="66" charset="0"/>
                          <a:cs typeface="Andalus" pitchFamily="2" charset="-78"/>
                        </a:rPr>
                        <a:t>message</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p>
                      <a:pPr algn="ctr">
                        <a:spcAft>
                          <a:spcPts val="0"/>
                        </a:spcAft>
                      </a:pPr>
                      <a:r>
                        <a:rPr lang="en-US" sz="2000" b="0" u="none" dirty="0" smtClean="0">
                          <a:solidFill>
                            <a:schemeClr val="bg2">
                              <a:lumMod val="10000"/>
                            </a:schemeClr>
                          </a:solidFill>
                          <a:effectLst>
                            <a:outerShdw blurRad="38100" dist="38100" dir="2700000" algn="tl">
                              <a:srgbClr val="000000">
                                <a:alpha val="43137"/>
                              </a:srgbClr>
                            </a:outerShdw>
                          </a:effectLst>
                          <a:latin typeface="Freestyle Script" pitchFamily="66" charset="0"/>
                          <a:cs typeface="Andalus" pitchFamily="2" charset="-78"/>
                        </a:rPr>
                        <a:t>Bar-Cuisine</a:t>
                      </a:r>
                    </a:p>
                    <a:p>
                      <a:pPr algn="ctr">
                        <a:spcAft>
                          <a:spcPts val="0"/>
                        </a:spcAft>
                      </a:pPr>
                      <a:r>
                        <a:rPr lang="en-US" sz="2000" b="0" u="none" dirty="0" smtClean="0">
                          <a:solidFill>
                            <a:schemeClr val="bg2">
                              <a:lumMod val="10000"/>
                            </a:schemeClr>
                          </a:solidFill>
                          <a:effectLst>
                            <a:outerShdw blurRad="38100" dist="38100" dir="2700000" algn="tl">
                              <a:srgbClr val="000000">
                                <a:alpha val="43137"/>
                              </a:srgbClr>
                            </a:outerShdw>
                          </a:effectLst>
                          <a:latin typeface="Freestyle Script" pitchFamily="66" charset="0"/>
                          <a:cs typeface="Andalus" pitchFamily="2" charset="-78"/>
                        </a:rPr>
                        <a:t>Jardin</a:t>
                      </a: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r>
              <a:tr h="588945">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00:00</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spcAft>
                          <a:spcPts val="0"/>
                        </a:spcAft>
                      </a:pPr>
                      <a:r>
                        <a:rPr lang="en-US" sz="2000" dirty="0" smtClean="0">
                          <a:solidFill>
                            <a:schemeClr val="bg2">
                              <a:lumMod val="10000"/>
                            </a:schemeClr>
                          </a:solidFill>
                          <a:latin typeface="Freestyle Script" pitchFamily="66" charset="0"/>
                          <a:cs typeface="Andalus" pitchFamily="2" charset="-78"/>
                        </a:rPr>
                        <a:t>Chez </a:t>
                      </a:r>
                      <a:r>
                        <a:rPr lang="en-US" sz="2000" dirty="0">
                          <a:solidFill>
                            <a:schemeClr val="bg2">
                              <a:lumMod val="10000"/>
                            </a:schemeClr>
                          </a:solidFill>
                          <a:latin typeface="Freestyle Script" pitchFamily="66" charset="0"/>
                          <a:cs typeface="Andalus" pitchFamily="2" charset="-78"/>
                        </a:rPr>
                        <a:t>Roy</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S’y trouver </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Roy déchiffre le message et range le livre d’échecs</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spcAft>
                          <a:spcPts val="0"/>
                        </a:spcAft>
                      </a:pPr>
                      <a:r>
                        <a:rPr lang="en-US" sz="2000" b="0" u="none" dirty="0" smtClean="0">
                          <a:solidFill>
                            <a:schemeClr val="bg2">
                              <a:lumMod val="10000"/>
                            </a:schemeClr>
                          </a:solidFill>
                          <a:effectLst>
                            <a:outerShdw blurRad="38100" dist="38100" dir="2700000" algn="tl">
                              <a:srgbClr val="000000">
                                <a:alpha val="43137"/>
                              </a:srgbClr>
                            </a:outerShdw>
                          </a:effectLst>
                          <a:latin typeface="Freestyle Script" pitchFamily="66" charset="0"/>
                          <a:cs typeface="Andalus" pitchFamily="2" charset="-78"/>
                        </a:rPr>
                        <a:t>Embarcadère</a:t>
                      </a: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r>
              <a:tr h="1606214">
                <a:tc>
                  <a:txBody>
                    <a:bodyPr/>
                    <a:lstStyle/>
                    <a:p>
                      <a:pPr algn="ctr">
                        <a:spcAft>
                          <a:spcPts val="0"/>
                        </a:spcAft>
                      </a:pPr>
                      <a:r>
                        <a:rPr lang="en-US" sz="2000" dirty="0" smtClean="0">
                          <a:solidFill>
                            <a:schemeClr val="bg2">
                              <a:lumMod val="10000"/>
                            </a:schemeClr>
                          </a:solidFill>
                          <a:latin typeface="Freestyle Script" pitchFamily="66" charset="0"/>
                          <a:cs typeface="Andalus" pitchFamily="2" charset="-78"/>
                        </a:rPr>
                        <a:t>02:00</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ctr">
                        <a:spcAft>
                          <a:spcPts val="0"/>
                        </a:spcAft>
                      </a:pPr>
                      <a:r>
                        <a:rPr lang="en-US" sz="2000" dirty="0" smtClean="0">
                          <a:solidFill>
                            <a:schemeClr val="bg2">
                              <a:lumMod val="10000"/>
                            </a:schemeClr>
                          </a:solidFill>
                          <a:latin typeface="Freestyle Script" pitchFamily="66" charset="0"/>
                          <a:cs typeface="Andalus" pitchFamily="2" charset="-78"/>
                        </a:rPr>
                        <a:t>Embarcadère</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p>
                      <a:pPr algn="ctr">
                        <a:spcAft>
                          <a:spcPts val="0"/>
                        </a:spcAft>
                      </a:pPr>
                      <a:r>
                        <a:rPr lang="en-US" sz="2000" dirty="0" smtClean="0">
                          <a:solidFill>
                            <a:schemeClr val="bg2">
                              <a:lumMod val="10000"/>
                            </a:schemeClr>
                          </a:solidFill>
                          <a:latin typeface="Freestyle Script" pitchFamily="66" charset="0"/>
                          <a:cs typeface="Andalus" pitchFamily="2" charset="-78"/>
                        </a:rPr>
                        <a:t>S’y trouver</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p>
                      <a:pPr algn="ctr">
                        <a:spcAft>
                          <a:spcPts val="0"/>
                        </a:spcAft>
                      </a:pPr>
                      <a:r>
                        <a:rPr lang="en-US" sz="2000" dirty="0" smtClean="0">
                          <a:solidFill>
                            <a:schemeClr val="bg2">
                              <a:lumMod val="10000"/>
                            </a:schemeClr>
                          </a:solidFill>
                          <a:latin typeface="Freestyle Script" pitchFamily="66" charset="0"/>
                          <a:cs typeface="Andalus" pitchFamily="2" charset="-78"/>
                        </a:rPr>
                        <a:t>Roy </a:t>
                      </a:r>
                      <a:r>
                        <a:rPr lang="en-US" sz="2000" dirty="0">
                          <a:solidFill>
                            <a:schemeClr val="bg2">
                              <a:lumMod val="10000"/>
                            </a:schemeClr>
                          </a:solidFill>
                          <a:latin typeface="Freestyle Script" pitchFamily="66" charset="0"/>
                          <a:cs typeface="Andalus" pitchFamily="2" charset="-78"/>
                        </a:rPr>
                        <a:t>retourne dans sa </a:t>
                      </a:r>
                      <a:r>
                        <a:rPr lang="en-US" sz="2000" dirty="0" smtClean="0">
                          <a:solidFill>
                            <a:schemeClr val="bg2">
                              <a:lumMod val="10000"/>
                            </a:schemeClr>
                          </a:solidFill>
                          <a:latin typeface="Freestyle Script" pitchFamily="66" charset="0"/>
                          <a:cs typeface="Andalus" pitchFamily="2" charset="-78"/>
                        </a:rPr>
                        <a:t>chambre et perd la clé </a:t>
                      </a:r>
                    </a:p>
                    <a:p>
                      <a:pPr algn="ctr">
                        <a:spcAft>
                          <a:spcPts val="0"/>
                        </a:spcAft>
                      </a:pPr>
                      <a:r>
                        <a:rPr lang="en-US" sz="2000" dirty="0" smtClean="0">
                          <a:solidFill>
                            <a:schemeClr val="bg2">
                              <a:lumMod val="10000"/>
                            </a:schemeClr>
                          </a:solidFill>
                          <a:latin typeface="Freestyle Script" pitchFamily="66" charset="0"/>
                          <a:cs typeface="Andalus" pitchFamily="2" charset="-78"/>
                        </a:rPr>
                        <a:t>de chez Juste sur le ponton</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p>
                      <a:pPr algn="ctr">
                        <a:spcAft>
                          <a:spcPts val="0"/>
                        </a:spcAft>
                      </a:pPr>
                      <a:r>
                        <a:rPr lang="en-US" sz="2000" b="0" u="none" dirty="0" smtClean="0">
                          <a:solidFill>
                            <a:schemeClr val="bg2">
                              <a:lumMod val="10000"/>
                            </a:schemeClr>
                          </a:solidFill>
                          <a:effectLst>
                            <a:outerShdw blurRad="38100" dist="38100" dir="2700000" algn="tl">
                              <a:srgbClr val="000000">
                                <a:alpha val="43137"/>
                              </a:srgbClr>
                            </a:outerShdw>
                          </a:effectLst>
                          <a:latin typeface="Freestyle Script" pitchFamily="66" charset="0"/>
                          <a:cs typeface="Andalus" pitchFamily="2" charset="-78"/>
                        </a:rPr>
                        <a:t>Coursive</a:t>
                      </a: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r>
              <a:tr h="588945">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07:00</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Bassin</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S’y trouver ou s’y rendre</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Roy récupère le </a:t>
                      </a:r>
                      <a:r>
                        <a:rPr lang="en-US" sz="2000" dirty="0" smtClean="0">
                          <a:solidFill>
                            <a:schemeClr val="bg2">
                              <a:lumMod val="10000"/>
                            </a:schemeClr>
                          </a:solidFill>
                          <a:latin typeface="Freestyle Script" pitchFamily="66" charset="0"/>
                          <a:cs typeface="Andalus" pitchFamily="2" charset="-78"/>
                        </a:rPr>
                        <a:t>caisson étanche</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spcAft>
                          <a:spcPts val="0"/>
                        </a:spcAft>
                      </a:pPr>
                      <a:r>
                        <a:rPr lang="en-US" sz="2000" b="0" u="none" dirty="0" smtClean="0">
                          <a:solidFill>
                            <a:schemeClr val="bg2">
                              <a:lumMod val="10000"/>
                            </a:schemeClr>
                          </a:solidFill>
                          <a:effectLst>
                            <a:outerShdw blurRad="38100" dist="38100" dir="2700000" algn="tl">
                              <a:srgbClr val="000000">
                                <a:alpha val="43137"/>
                              </a:srgbClr>
                            </a:outerShdw>
                          </a:effectLst>
                          <a:latin typeface="Freestyle Script" pitchFamily="66" charset="0"/>
                          <a:cs typeface="Andalus" pitchFamily="2" charset="-78"/>
                        </a:rPr>
                        <a:t>Bassin</a:t>
                      </a: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r>
            </a:tbl>
          </a:graphicData>
        </a:graphic>
      </p:graphicFrame>
      <p:sp>
        <p:nvSpPr>
          <p:cNvPr id="9" name="ZoneTexte 8"/>
          <p:cNvSpPr txBox="1"/>
          <p:nvPr/>
        </p:nvSpPr>
        <p:spPr>
          <a:xfrm>
            <a:off x="107504" y="6178760"/>
            <a:ext cx="8928992" cy="584775"/>
          </a:xfrm>
          <a:prstGeom prst="rect">
            <a:avLst/>
          </a:prstGeom>
          <a:noFill/>
        </p:spPr>
        <p:txBody>
          <a:bodyPr wrap="square" rtlCol="0" anchor="ctr">
            <a:spAutoFit/>
          </a:bodyPr>
          <a:lstStyle/>
          <a:p>
            <a:pPr algn="ctr"/>
            <a:r>
              <a:rPr lang="fr-FR" sz="2400" b="1" dirty="0" smtClean="0">
                <a:solidFill>
                  <a:schemeClr val="bg1"/>
                </a:solidFill>
                <a:latin typeface="Freestyle Script" pitchFamily="66" charset="0"/>
              </a:rPr>
              <a:t>SE FAIRE ASSOMMER FAIT PERDRE  </a:t>
            </a:r>
            <a:r>
              <a:rPr lang="fr-FR" sz="3200" b="1" dirty="0" smtClean="0">
                <a:solidFill>
                  <a:schemeClr val="bg1"/>
                </a:solidFill>
                <a:latin typeface="Freestyle Script" pitchFamily="66" charset="0"/>
              </a:rPr>
              <a:t>30</a:t>
            </a:r>
            <a:r>
              <a:rPr lang="fr-FR" sz="2400" b="1" dirty="0" smtClean="0">
                <a:solidFill>
                  <a:schemeClr val="bg1"/>
                </a:solidFill>
                <a:latin typeface="Freestyle Script" pitchFamily="66" charset="0"/>
              </a:rPr>
              <a:t> MINUTES ET </a:t>
            </a:r>
            <a:r>
              <a:rPr lang="fr-FR" sz="3200" b="1" dirty="0" smtClean="0">
                <a:solidFill>
                  <a:schemeClr val="bg1"/>
                </a:solidFill>
                <a:latin typeface="Freestyle Script" pitchFamily="66" charset="0"/>
              </a:rPr>
              <a:t>¼</a:t>
            </a:r>
            <a:r>
              <a:rPr lang="fr-FR" sz="2400" b="1" dirty="0" smtClean="0">
                <a:solidFill>
                  <a:schemeClr val="bg1"/>
                </a:solidFill>
                <a:latin typeface="Freestyle Script" pitchFamily="66" charset="0"/>
              </a:rPr>
              <a:t> DE SA SANTE.</a:t>
            </a:r>
            <a:endParaRPr lang="fr-FR" sz="2400" b="1" dirty="0">
              <a:solidFill>
                <a:schemeClr val="bg1"/>
              </a:solidFill>
              <a:latin typeface="Freestyle Script" pitchFamily="66" charset="0"/>
            </a:endParaRPr>
          </a:p>
        </p:txBody>
      </p:sp>
      <p:sp>
        <p:nvSpPr>
          <p:cNvPr id="10" name="Ellipse 9">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SITUATIONS DANGEREUSES</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interrogatoire.jpg"/>
          <p:cNvPicPr>
            <a:picLocks noChangeAspect="1"/>
          </p:cNvPicPr>
          <p:nvPr/>
        </p:nvPicPr>
        <p:blipFill>
          <a:blip r:embed="rId3" cstate="print"/>
          <a:stretch>
            <a:fillRect/>
          </a:stretch>
        </p:blipFill>
        <p:spPr>
          <a:xfrm>
            <a:off x="0" y="0"/>
            <a:ext cx="9144000" cy="6858000"/>
          </a:xfrm>
          <a:prstGeom prst="rect">
            <a:avLst/>
          </a:prstGeom>
          <a:blipFill>
            <a:blip r:embed="rId4" cstate="print"/>
            <a:stretch>
              <a:fillRect/>
            </a:stretch>
          </a:blipFill>
        </p:spPr>
      </p:pic>
      <p:graphicFrame>
        <p:nvGraphicFramePr>
          <p:cNvPr id="6" name="Tableau 5"/>
          <p:cNvGraphicFramePr>
            <a:graphicFrameLocks noGrp="1"/>
          </p:cNvGraphicFramePr>
          <p:nvPr/>
        </p:nvGraphicFramePr>
        <p:xfrm>
          <a:off x="107504" y="332656"/>
          <a:ext cx="8928992" cy="6408712"/>
        </p:xfrm>
        <a:graphic>
          <a:graphicData uri="http://schemas.openxmlformats.org/drawingml/2006/table">
            <a:tbl>
              <a:tblPr firstRow="1" bandRow="1">
                <a:tableStyleId>{5C22544A-7EE6-4342-B048-85BDC9FD1C3A}</a:tableStyleId>
              </a:tblPr>
              <a:tblGrid>
                <a:gridCol w="1800200"/>
                <a:gridCol w="1008112"/>
                <a:gridCol w="792088"/>
                <a:gridCol w="5328592"/>
              </a:tblGrid>
              <a:tr h="2088232">
                <a:tc gridSpan="4">
                  <a:txBody>
                    <a:bodyPr/>
                    <a:lstStyle/>
                    <a:p>
                      <a:pPr algn="ctr"/>
                      <a:r>
                        <a:rPr lang="fr-FR" sz="2800" dirty="0" smtClean="0">
                          <a:solidFill>
                            <a:srgbClr val="2EB4B1"/>
                          </a:solidFill>
                          <a:latin typeface="Freestyle Script" pitchFamily="66" charset="0"/>
                        </a:rPr>
                        <a:t>MEMORISER  /  OPPOSER</a:t>
                      </a:r>
                      <a:endParaRPr lang="fr-FR" sz="2800" dirty="0">
                        <a:solidFill>
                          <a:srgbClr val="2EB4B1"/>
                        </a:solidFill>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r>
              <a:tr h="1512168">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BOB</a:t>
                      </a:r>
                    </a:p>
                    <a:p>
                      <a:pPr>
                        <a:lnSpc>
                          <a:spcPct val="100000"/>
                        </a:lnSpc>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SUE</a:t>
                      </a:r>
                      <a:endParaRPr lang="fr-FR" sz="2000" b="1" dirty="0">
                        <a:solidFill>
                          <a:schemeClr val="accent5">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a:lnSpc>
                          <a:spcPct val="100000"/>
                        </a:lnSpc>
                      </a:pPr>
                      <a:r>
                        <a:rPr lang="fr-FR" sz="2000" dirty="0" smtClean="0">
                          <a:solidFill>
                            <a:schemeClr val="bg1"/>
                          </a:solidFill>
                          <a:latin typeface="Freestyle Script" pitchFamily="66" charset="0"/>
                        </a:rPr>
                        <a:t>« Qu’avez-vous</a:t>
                      </a:r>
                      <a:r>
                        <a:rPr lang="fr-FR" sz="2000" baseline="0" dirty="0" smtClean="0">
                          <a:solidFill>
                            <a:schemeClr val="bg1"/>
                          </a:solidFill>
                          <a:latin typeface="Freestyle Script" pitchFamily="66" charset="0"/>
                        </a:rPr>
                        <a:t> remarqué</a:t>
                      </a:r>
                      <a:r>
                        <a:rPr lang="fr-FR" sz="2000" dirty="0" smtClean="0">
                          <a:solidFill>
                            <a:schemeClr val="bg1"/>
                          </a:solidFill>
                          <a:latin typeface="Freestyle Script" pitchFamily="66" charset="0"/>
                        </a:rPr>
                        <a:t> le 30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rPr>
                        <a:t>« Qu’avez-vous</a:t>
                      </a:r>
                      <a:r>
                        <a:rPr lang="fr-FR" sz="2000" baseline="0" dirty="0" smtClean="0">
                          <a:solidFill>
                            <a:schemeClr val="bg1"/>
                          </a:solidFill>
                          <a:latin typeface="Freestyle Script" pitchFamily="66" charset="0"/>
                        </a:rPr>
                        <a:t> remarqué</a:t>
                      </a:r>
                      <a:r>
                        <a:rPr lang="fr-FR" sz="2000" dirty="0" smtClean="0">
                          <a:solidFill>
                            <a:schemeClr val="bg1"/>
                          </a:solidFill>
                          <a:latin typeface="Freestyle Script" pitchFamily="66" charset="0"/>
                        </a:rPr>
                        <a:t> le 30 »</a:t>
                      </a:r>
                    </a:p>
                    <a:p>
                      <a:pPr>
                        <a:lnSpc>
                          <a:spcPct val="100000"/>
                        </a:lnSpc>
                      </a:pPr>
                      <a:r>
                        <a:rPr lang="fr-FR" sz="2000" kern="1200" dirty="0" smtClean="0">
                          <a:solidFill>
                            <a:schemeClr val="bg1"/>
                          </a:solidFill>
                          <a:latin typeface="Freestyle Script" pitchFamily="66" charset="0"/>
                          <a:ea typeface="+mn-ea"/>
                          <a:cs typeface="+mn-cs"/>
                        </a:rPr>
                        <a:t> J’ai eu une petite dispute avec Marie au sujet de son métier… je ne supporte plus de savoir qu’elle est avec d’autres hommes pendant que je suis en mer.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r h="1224136">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BOB</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CHRIS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rPr>
                        <a:t>« Votre emploi du temps le 31 de 6 à 7h pm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rPr>
                        <a:t>« Qu’avez-vous</a:t>
                      </a:r>
                      <a:r>
                        <a:rPr lang="fr-FR" sz="2000" baseline="0" dirty="0" smtClean="0">
                          <a:solidFill>
                            <a:schemeClr val="bg1"/>
                          </a:solidFill>
                          <a:latin typeface="Freestyle Script" pitchFamily="66" charset="0"/>
                        </a:rPr>
                        <a:t> remarqué</a:t>
                      </a:r>
                      <a:r>
                        <a:rPr lang="fr-FR" sz="2000" dirty="0" smtClean="0">
                          <a:solidFill>
                            <a:schemeClr val="bg1"/>
                          </a:solidFill>
                          <a:latin typeface="Freestyle Script" pitchFamily="66" charset="0"/>
                        </a:rPr>
                        <a:t> le 31 de 6 à 7h pm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1"/>
                          </a:solidFill>
                          <a:latin typeface="Freestyle Script" pitchFamily="66" charset="0"/>
                          <a:ea typeface="+mn-ea"/>
                          <a:cs typeface="+mn-cs"/>
                        </a:rPr>
                        <a:t>J’étais dans la piaule d’Anita. On a échangé des politesses au sujet de Marie.</a:t>
                      </a:r>
                      <a:endParaRPr lang="fr-FR" sz="2000" dirty="0" smtClean="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r h="158417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solidFill>
                          <a:effectLst>
                            <a:outerShdw blurRad="38100" dist="38100" dir="2700000" algn="tl">
                              <a:srgbClr val="000000">
                                <a:alpha val="43137"/>
                              </a:srgbClr>
                            </a:outerShdw>
                          </a:effectLst>
                          <a:latin typeface="Freestyle Script" pitchFamily="66" charset="0"/>
                        </a:rPr>
                        <a:t>Questionner</a:t>
                      </a:r>
                      <a:endParaRPr lang="fr-FR" sz="2000" b="1" baseline="0"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solidFill>
                          <a:effectLst>
                            <a:outerShdw blurRad="38100" dist="38100" dir="2700000" algn="tl">
                              <a:srgbClr val="000000">
                                <a:alpha val="43137"/>
                              </a:srgbClr>
                            </a:outerShdw>
                          </a:effectLst>
                          <a:latin typeface="Freestyle Script" pitchFamily="66" charset="0"/>
                        </a:rPr>
                        <a:t>Mémoriser/ Opposer</a:t>
                      </a:r>
                      <a:endParaRPr lang="fr-FR" sz="2000" b="1" baseline="0"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Réponse</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BOB</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BRUCE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rPr>
                        <a:t>« Votre emploi du temps le 1er de 0</a:t>
                      </a:r>
                      <a:r>
                        <a:rPr lang="fr-FR" sz="2000" baseline="0" dirty="0" smtClean="0">
                          <a:solidFill>
                            <a:schemeClr val="bg1"/>
                          </a:solidFill>
                          <a:latin typeface="Freestyle Script" pitchFamily="66" charset="0"/>
                        </a:rPr>
                        <a:t> à 1h</a:t>
                      </a:r>
                      <a:r>
                        <a:rPr lang="fr-FR" sz="2000" dirty="0" smtClean="0">
                          <a:solidFill>
                            <a:schemeClr val="bg1"/>
                          </a:solidFill>
                          <a:latin typeface="Freestyle Script" pitchFamily="66" charset="0"/>
                        </a:rPr>
                        <a:t> am »</a:t>
                      </a:r>
                    </a:p>
                    <a:p>
                      <a:pPr algn="l">
                        <a:lnSpc>
                          <a:spcPct val="100000"/>
                        </a:lnSpc>
                      </a:pPr>
                      <a:r>
                        <a:rPr lang="fr-FR" sz="2000" dirty="0" smtClean="0">
                          <a:solidFill>
                            <a:schemeClr val="bg1"/>
                          </a:solidFill>
                          <a:latin typeface="Freestyle Script" pitchFamily="66" charset="0"/>
                        </a:rPr>
                        <a:t>« Qu’avez-vous</a:t>
                      </a:r>
                      <a:r>
                        <a:rPr lang="fr-FR" sz="2000" baseline="0" dirty="0" smtClean="0">
                          <a:solidFill>
                            <a:schemeClr val="bg1"/>
                          </a:solidFill>
                          <a:latin typeface="Freestyle Script" pitchFamily="66" charset="0"/>
                        </a:rPr>
                        <a:t> remarqué</a:t>
                      </a:r>
                      <a:r>
                        <a:rPr lang="fr-FR" sz="2000" dirty="0" smtClean="0">
                          <a:solidFill>
                            <a:schemeClr val="bg1"/>
                          </a:solidFill>
                          <a:latin typeface="Freestyle Script" pitchFamily="66" charset="0"/>
                        </a:rPr>
                        <a:t>  le 1er de 0</a:t>
                      </a:r>
                      <a:r>
                        <a:rPr lang="fr-FR" sz="2000" baseline="0" dirty="0" smtClean="0">
                          <a:solidFill>
                            <a:schemeClr val="bg1"/>
                          </a:solidFill>
                          <a:latin typeface="Freestyle Script" pitchFamily="66" charset="0"/>
                        </a:rPr>
                        <a:t> à 1h</a:t>
                      </a:r>
                      <a:r>
                        <a:rPr lang="fr-FR" sz="2000" dirty="0" smtClean="0">
                          <a:solidFill>
                            <a:schemeClr val="bg1"/>
                          </a:solidFill>
                          <a:latin typeface="Freestyle Script" pitchFamily="66" charset="0"/>
                        </a:rPr>
                        <a:t> am »</a:t>
                      </a:r>
                    </a:p>
                    <a:p>
                      <a:pPr algn="l">
                        <a:lnSpc>
                          <a:spcPct val="100000"/>
                        </a:lnSpc>
                      </a:pPr>
                      <a:r>
                        <a:rPr lang="pt-BR" sz="2000" kern="1200" dirty="0" smtClean="0">
                          <a:solidFill>
                            <a:schemeClr val="bg1"/>
                          </a:solidFill>
                          <a:latin typeface="Freestyle Script" pitchFamily="66" charset="0"/>
                          <a:ea typeface="+mn-ea"/>
                          <a:cs typeface="+mn-cs"/>
                        </a:rPr>
                        <a:t>J’avais rencart avec Anita. Elle m’a posé un lapin. </a:t>
                      </a:r>
                      <a:endParaRPr lang="fr-FR" sz="2000" kern="1200" dirty="0" smtClean="0">
                        <a:solidFill>
                          <a:schemeClr val="bg1"/>
                        </a:solidFill>
                        <a:latin typeface="Freestyle Script" pitchFamily="66"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bl>
          </a:graphicData>
        </a:graphic>
      </p:graphicFrame>
      <p:sp>
        <p:nvSpPr>
          <p:cNvPr id="7" name="Ellipse 6">
            <a:hlinkClick r:id="rId5" action="ppaction://hlinksldjump"/>
          </p:cNvPr>
          <p:cNvSpPr/>
          <p:nvPr/>
        </p:nvSpPr>
        <p:spPr>
          <a:xfrm>
            <a:off x="0" y="-27384"/>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interrogatoire.jpg"/>
          <p:cNvPicPr>
            <a:picLocks noChangeAspect="1"/>
          </p:cNvPicPr>
          <p:nvPr/>
        </p:nvPicPr>
        <p:blipFill>
          <a:blip r:embed="rId3" cstate="print"/>
          <a:stretch>
            <a:fillRect/>
          </a:stretch>
        </p:blipFill>
        <p:spPr>
          <a:xfrm>
            <a:off x="0" y="0"/>
            <a:ext cx="9144000" cy="6858000"/>
          </a:xfrm>
          <a:prstGeom prst="rect">
            <a:avLst/>
          </a:prstGeom>
          <a:blipFill>
            <a:blip r:embed="rId4" cstate="print"/>
            <a:stretch>
              <a:fillRect/>
            </a:stretch>
          </a:blipFill>
        </p:spPr>
      </p:pic>
      <p:graphicFrame>
        <p:nvGraphicFramePr>
          <p:cNvPr id="6" name="Tableau 5"/>
          <p:cNvGraphicFramePr>
            <a:graphicFrameLocks noGrp="1"/>
          </p:cNvGraphicFramePr>
          <p:nvPr/>
        </p:nvGraphicFramePr>
        <p:xfrm>
          <a:off x="107504" y="190912"/>
          <a:ext cx="8928992" cy="6473904"/>
        </p:xfrm>
        <a:graphic>
          <a:graphicData uri="http://schemas.openxmlformats.org/drawingml/2006/table">
            <a:tbl>
              <a:tblPr firstRow="1" bandRow="1">
                <a:tableStyleId>{5C22544A-7EE6-4342-B048-85BDC9FD1C3A}</a:tableStyleId>
              </a:tblPr>
              <a:tblGrid>
                <a:gridCol w="1800200"/>
                <a:gridCol w="1008112"/>
                <a:gridCol w="792088"/>
                <a:gridCol w="5328592"/>
              </a:tblGrid>
              <a:tr h="1725920">
                <a:tc gridSpan="4">
                  <a:txBody>
                    <a:bodyPr/>
                    <a:lstStyle/>
                    <a:p>
                      <a:pPr algn="ctr"/>
                      <a:r>
                        <a:rPr lang="fr-FR" sz="2800" dirty="0" smtClean="0">
                          <a:solidFill>
                            <a:srgbClr val="2EB4B1"/>
                          </a:solidFill>
                          <a:latin typeface="Freestyle Script" pitchFamily="66" charset="0"/>
                        </a:rPr>
                        <a:t>MEMORISER  /  OPPOSER</a:t>
                      </a:r>
                      <a:endParaRPr lang="fr-FR" sz="2800" dirty="0">
                        <a:solidFill>
                          <a:srgbClr val="2EB4B1"/>
                        </a:solidFill>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r>
              <a:tr h="1221864">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BOB</a:t>
                      </a:r>
                    </a:p>
                    <a:p>
                      <a:pPr>
                        <a:lnSpc>
                          <a:spcPct val="100000"/>
                        </a:lnSpc>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SUE</a:t>
                      </a:r>
                      <a:endParaRPr lang="fr-FR" sz="2000" b="1" dirty="0">
                        <a:solidFill>
                          <a:schemeClr val="accent5">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rPr>
                        <a:t>« Votre emploi du temps le 1er de 9</a:t>
                      </a:r>
                      <a:r>
                        <a:rPr lang="fr-FR" sz="2000" baseline="0" dirty="0" smtClean="0">
                          <a:solidFill>
                            <a:schemeClr val="bg1"/>
                          </a:solidFill>
                          <a:latin typeface="Freestyle Script" pitchFamily="66" charset="0"/>
                        </a:rPr>
                        <a:t> à 10h</a:t>
                      </a:r>
                      <a:r>
                        <a:rPr lang="fr-FR" sz="2000" dirty="0" smtClean="0">
                          <a:solidFill>
                            <a:schemeClr val="bg1"/>
                          </a:solidFill>
                          <a:latin typeface="Freestyle Script" pitchFamily="66" charset="0"/>
                        </a:rPr>
                        <a:t> am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rPr>
                        <a:t>« Qu’avez-vous</a:t>
                      </a:r>
                      <a:r>
                        <a:rPr lang="fr-FR" sz="2000" baseline="0" dirty="0" smtClean="0">
                          <a:solidFill>
                            <a:schemeClr val="bg1"/>
                          </a:solidFill>
                          <a:latin typeface="Freestyle Script" pitchFamily="66" charset="0"/>
                        </a:rPr>
                        <a:t> remarqué</a:t>
                      </a:r>
                      <a:r>
                        <a:rPr lang="fr-FR" sz="2000" dirty="0" smtClean="0">
                          <a:solidFill>
                            <a:schemeClr val="bg1"/>
                          </a:solidFill>
                          <a:latin typeface="Freestyle Script" pitchFamily="66" charset="0"/>
                        </a:rPr>
                        <a:t>  le 1er de 9</a:t>
                      </a:r>
                      <a:r>
                        <a:rPr lang="fr-FR" sz="2000" baseline="0" dirty="0" smtClean="0">
                          <a:solidFill>
                            <a:schemeClr val="bg1"/>
                          </a:solidFill>
                          <a:latin typeface="Freestyle Script" pitchFamily="66" charset="0"/>
                        </a:rPr>
                        <a:t> à 10h</a:t>
                      </a:r>
                      <a:r>
                        <a:rPr lang="fr-FR" sz="2000" dirty="0" smtClean="0">
                          <a:solidFill>
                            <a:schemeClr val="bg1"/>
                          </a:solidFill>
                          <a:latin typeface="Freestyle Script" pitchFamily="66" charset="0"/>
                        </a:rPr>
                        <a:t> am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1"/>
                          </a:solidFill>
                          <a:latin typeface="Freestyle Script" pitchFamily="66" charset="0"/>
                          <a:ea typeface="+mn-ea"/>
                          <a:cs typeface="+mn-cs"/>
                        </a:rPr>
                        <a:t>Dites-lui de faire gaffe à ce qu’elle dit. Un malheur est vite arrivé.</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r h="1224136">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BOB</a:t>
                      </a:r>
                    </a:p>
                    <a:p>
                      <a:pPr>
                        <a:lnSpc>
                          <a:spcPct val="100000"/>
                        </a:lnSpc>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ANITA</a:t>
                      </a:r>
                      <a:endParaRPr lang="fr-FR" sz="2000" b="1" dirty="0">
                        <a:solidFill>
                          <a:schemeClr val="accent5">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a:lnSpc>
                          <a:spcPct val="100000"/>
                        </a:lnSpc>
                      </a:pPr>
                      <a:r>
                        <a:rPr lang="fr-FR" sz="2000" dirty="0" smtClean="0">
                          <a:solidFill>
                            <a:schemeClr val="bg1"/>
                          </a:solidFill>
                          <a:latin typeface="Freestyle Script" pitchFamily="66" charset="0"/>
                        </a:rPr>
                        <a:t>« Votre avis sur les ennemis de Marie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rPr>
                        <a:t>« Votre avis sur les ennemis de Marie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1"/>
                          </a:solidFill>
                          <a:latin typeface="Freestyle Script" pitchFamily="66" charset="0"/>
                          <a:ea typeface="+mn-ea"/>
                          <a:cs typeface="+mn-cs"/>
                        </a:rPr>
                        <a:t>Anita est à l’origine de la disparition de Marie. Je l’ai lu dans son regard.</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r h="1296144">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a:lnSpc>
                          <a:spcPct val="100000"/>
                        </a:lnSpc>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BOB</a:t>
                      </a:r>
                    </a:p>
                    <a:p>
                      <a:pPr>
                        <a:lnSpc>
                          <a:spcPct val="100000"/>
                        </a:lnSpc>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ANITA</a:t>
                      </a:r>
                      <a:endParaRPr lang="fr-FR" sz="2000" b="1" dirty="0">
                        <a:solidFill>
                          <a:schemeClr val="accent5">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rPr>
                        <a:t>« Votre avis sur le traffic de drogue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rPr>
                        <a:t>« Votre avis sur le traffic de drogue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1"/>
                          </a:solidFill>
                          <a:latin typeface="Freestyle Script" pitchFamily="66" charset="0"/>
                          <a:ea typeface="+mn-ea"/>
                          <a:cs typeface="+mn-cs"/>
                        </a:rPr>
                        <a:t>Je ne touche pas à ça. C’est trop risqué.</a:t>
                      </a:r>
                      <a:endParaRPr lang="fr-FR" sz="2000" dirty="0" smtClean="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r h="8640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solidFill>
                          <a:effectLst>
                            <a:outerShdw blurRad="38100" dist="38100" dir="2700000" algn="tl">
                              <a:srgbClr val="000000">
                                <a:alpha val="43137"/>
                              </a:srgbClr>
                            </a:outerShdw>
                          </a:effectLst>
                          <a:latin typeface="Freestyle Script" pitchFamily="66" charset="0"/>
                        </a:rPr>
                        <a:t>Questionner</a:t>
                      </a:r>
                      <a:endParaRPr lang="fr-FR" sz="2000" b="1" baseline="0"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solidFill>
                          <a:effectLst>
                            <a:outerShdw blurRad="38100" dist="38100" dir="2700000" algn="tl">
                              <a:srgbClr val="000000">
                                <a:alpha val="43137"/>
                              </a:srgbClr>
                            </a:outerShdw>
                          </a:effectLst>
                          <a:latin typeface="Freestyle Script" pitchFamily="66" charset="0"/>
                        </a:rPr>
                        <a:t>Mémoriser/ Opposer</a:t>
                      </a:r>
                      <a:endParaRPr lang="fr-FR" sz="2000" b="1" baseline="0"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Réponse</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a:lnSpc>
                          <a:spcPct val="100000"/>
                        </a:lnSpc>
                      </a:pPr>
                      <a:endParaRPr lang="fr-FR" sz="2000" b="1" dirty="0">
                        <a:solidFill>
                          <a:schemeClr val="accent5">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bl>
          </a:graphicData>
        </a:graphic>
      </p:graphicFrame>
      <p:sp>
        <p:nvSpPr>
          <p:cNvPr id="7" name="Ellipse 6">
            <a:hlinkClick r:id="rId5" action="ppaction://hlinksldjump"/>
          </p:cNvPr>
          <p:cNvSpPr/>
          <p:nvPr/>
        </p:nvSpPr>
        <p:spPr>
          <a:xfrm>
            <a:off x="0" y="-27384"/>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interrogatoire.jpg"/>
          <p:cNvPicPr>
            <a:picLocks noChangeAspect="1"/>
          </p:cNvPicPr>
          <p:nvPr/>
        </p:nvPicPr>
        <p:blipFill>
          <a:blip r:embed="rId3" cstate="print"/>
          <a:stretch>
            <a:fillRect/>
          </a:stretch>
        </p:blipFill>
        <p:spPr>
          <a:xfrm>
            <a:off x="0" y="0"/>
            <a:ext cx="9144000" cy="6857999"/>
          </a:xfrm>
          <a:prstGeom prst="rect">
            <a:avLst/>
          </a:prstGeom>
          <a:blipFill>
            <a:blip r:embed="rId4" cstate="print"/>
            <a:stretch>
              <a:fillRect/>
            </a:stretch>
          </a:blipFill>
        </p:spPr>
      </p:pic>
      <p:graphicFrame>
        <p:nvGraphicFramePr>
          <p:cNvPr id="6" name="Tableau 5"/>
          <p:cNvGraphicFramePr>
            <a:graphicFrameLocks noGrp="1"/>
          </p:cNvGraphicFramePr>
          <p:nvPr/>
        </p:nvGraphicFramePr>
        <p:xfrm>
          <a:off x="107504" y="332656"/>
          <a:ext cx="8928992" cy="6408712"/>
        </p:xfrm>
        <a:graphic>
          <a:graphicData uri="http://schemas.openxmlformats.org/drawingml/2006/table">
            <a:tbl>
              <a:tblPr firstRow="1" bandRow="1">
                <a:tableStyleId>{5C22544A-7EE6-4342-B048-85BDC9FD1C3A}</a:tableStyleId>
              </a:tblPr>
              <a:tblGrid>
                <a:gridCol w="3528392"/>
                <a:gridCol w="864096"/>
                <a:gridCol w="4536504"/>
              </a:tblGrid>
              <a:tr h="2880320">
                <a:tc gridSpan="3">
                  <a:txBody>
                    <a:bodyPr/>
                    <a:lstStyle/>
                    <a:p>
                      <a:pPr algn="ctr"/>
                      <a:r>
                        <a:rPr lang="fr-FR" sz="2800" dirty="0" smtClean="0">
                          <a:solidFill>
                            <a:srgbClr val="2EB4B1"/>
                          </a:solidFill>
                          <a:latin typeface="Freestyle Script" pitchFamily="66" charset="0"/>
                        </a:rPr>
                        <a:t>MEMORISER  /  OPPOSER</a:t>
                      </a:r>
                    </a:p>
                    <a:p>
                      <a:pPr algn="ctr"/>
                      <a:endParaRPr lang="fr-FR" sz="2800" dirty="0" smtClean="0">
                        <a:solidFill>
                          <a:srgbClr val="2EB4B1"/>
                        </a:solidFill>
                        <a:latin typeface="Freestyle Script" pitchFamily="66" charset="0"/>
                      </a:endParaRPr>
                    </a:p>
                    <a:p>
                      <a:pPr algn="ctr"/>
                      <a:endParaRPr lang="fr-FR" sz="2800" dirty="0" smtClean="0">
                        <a:solidFill>
                          <a:srgbClr val="2EB4B1"/>
                        </a:solidFill>
                        <a:latin typeface="Freestyle Script" pitchFamily="66" charset="0"/>
                      </a:endParaRPr>
                    </a:p>
                    <a:p>
                      <a:pPr algn="ctr"/>
                      <a:endParaRPr lang="fr-FR" sz="2800" dirty="0" smtClean="0">
                        <a:solidFill>
                          <a:srgbClr val="2EB4B1"/>
                        </a:solidFill>
                        <a:latin typeface="Freestyle Script" pitchFamily="66" charset="0"/>
                      </a:endParaRPr>
                    </a:p>
                    <a:p>
                      <a:pPr algn="ctr"/>
                      <a:endParaRPr lang="fr-FR" sz="2800" dirty="0">
                        <a:solidFill>
                          <a:srgbClr val="2EB4B1"/>
                        </a:solidFill>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endParaRPr lang="fr-FR"/>
                    </a:p>
                  </a:txBody>
                  <a:tcPr/>
                </a:tc>
              </a:tr>
              <a:tr h="1512168">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BRUCE</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ANTON</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rPr>
                        <a:t>« Vore</a:t>
                      </a:r>
                      <a:r>
                        <a:rPr lang="fr-FR" sz="2000" baseline="0" dirty="0" smtClean="0">
                          <a:solidFill>
                            <a:schemeClr val="bg1"/>
                          </a:solidFill>
                          <a:latin typeface="Freestyle Script" pitchFamily="66" charset="0"/>
                        </a:rPr>
                        <a:t> avis sur l’assassin de Juste »</a:t>
                      </a:r>
                      <a:endParaRPr lang="fr-FR" sz="2000" dirty="0" smtClean="0">
                        <a:solidFill>
                          <a:schemeClr val="bg1"/>
                        </a:solidFill>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rPr>
                        <a:t>« Vore</a:t>
                      </a:r>
                      <a:r>
                        <a:rPr lang="fr-FR" sz="2000" baseline="0" dirty="0" smtClean="0">
                          <a:solidFill>
                            <a:schemeClr val="bg1"/>
                          </a:solidFill>
                          <a:latin typeface="Freestyle Script" pitchFamily="66" charset="0"/>
                        </a:rPr>
                        <a:t> avis sur l’assassin de Juste »</a:t>
                      </a:r>
                      <a:endParaRPr lang="fr-FR" sz="2000" dirty="0" smtClean="0">
                        <a:solidFill>
                          <a:schemeClr val="bg1"/>
                        </a:solidFill>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1"/>
                          </a:solidFill>
                          <a:latin typeface="Freestyle Script" pitchFamily="66" charset="0"/>
                          <a:ea typeface="+mn-ea"/>
                          <a:cs typeface="+mn-cs"/>
                        </a:rPr>
                        <a:t>J’ai aucune raison d’avoir fait ça. Même si j’aime pas les nègres. Les nègres, c’est le choléra.</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r h="816090">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BRUCE</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ANITA</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algn="l"/>
                      <a:r>
                        <a:rPr lang="fr-FR" sz="2000" kern="1200" dirty="0" smtClean="0">
                          <a:solidFill>
                            <a:schemeClr val="bg1"/>
                          </a:solidFill>
                          <a:latin typeface="Freestyle Script" pitchFamily="66" charset="0"/>
                          <a:ea typeface="+mn-ea"/>
                          <a:cs typeface="+mn-cs"/>
                        </a:rPr>
                        <a:t>« Votre avis sur les grottes »</a:t>
                      </a:r>
                    </a:p>
                    <a:p>
                      <a:pPr algn="l"/>
                      <a:r>
                        <a:rPr lang="fr-FR" sz="2000" kern="1200" dirty="0" smtClean="0">
                          <a:solidFill>
                            <a:schemeClr val="bg1"/>
                          </a:solidFill>
                          <a:latin typeface="Freestyle Script" pitchFamily="66" charset="0"/>
                          <a:ea typeface="+mn-ea"/>
                          <a:cs typeface="+mn-cs"/>
                        </a:rPr>
                        <a:t>« Votre avis sur les grottes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1"/>
                          </a:solidFill>
                          <a:latin typeface="Freestyle Script" pitchFamily="66" charset="0"/>
                          <a:ea typeface="+mn-ea"/>
                          <a:cs typeface="+mn-cs"/>
                        </a:rPr>
                        <a:t>Je l’ai fait marcher. C’était un canular.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r h="101038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solidFill>
                          <a:effectLst>
                            <a:outerShdw blurRad="38100" dist="38100" dir="2700000" algn="tl">
                              <a:srgbClr val="000000">
                                <a:alpha val="43137"/>
                              </a:srgbClr>
                            </a:outerShdw>
                          </a:effectLst>
                          <a:latin typeface="Freestyle Script" pitchFamily="66" charset="0"/>
                        </a:rPr>
                        <a:t>Questionner</a:t>
                      </a:r>
                      <a:endParaRPr lang="fr-FR" sz="2000" b="1" baseline="0"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solidFill>
                          <a:effectLst>
                            <a:outerShdw blurRad="38100" dist="38100" dir="2700000" algn="tl">
                              <a:srgbClr val="000000">
                                <a:alpha val="43137"/>
                              </a:srgbClr>
                            </a:outerShdw>
                          </a:effectLst>
                          <a:latin typeface="Freestyle Script" pitchFamily="66" charset="0"/>
                        </a:rPr>
                        <a:t>Mémoriser/ Opposer</a:t>
                      </a:r>
                      <a:endParaRPr lang="fr-FR" sz="2000" b="1" baseline="0"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Réponse</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endParaRPr lang="fr-FR" sz="2000" b="1" dirty="0">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endParaRPr lang="fr-FR" sz="2000"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bl>
          </a:graphicData>
        </a:graphic>
      </p:graphicFrame>
      <p:sp>
        <p:nvSpPr>
          <p:cNvPr id="7" name="Ellipse 6">
            <a:hlinkClick r:id="rId5" action="ppaction://hlinksldjump"/>
          </p:cNvPr>
          <p:cNvSpPr/>
          <p:nvPr/>
        </p:nvSpPr>
        <p:spPr>
          <a:xfrm>
            <a:off x="0" y="-27384"/>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interrogatoire.jpg"/>
          <p:cNvPicPr>
            <a:picLocks noChangeAspect="1"/>
          </p:cNvPicPr>
          <p:nvPr/>
        </p:nvPicPr>
        <p:blipFill>
          <a:blip r:embed="rId3" cstate="print"/>
          <a:stretch>
            <a:fillRect/>
          </a:stretch>
        </p:blipFill>
        <p:spPr>
          <a:xfrm>
            <a:off x="0" y="0"/>
            <a:ext cx="9144000" cy="6858000"/>
          </a:xfrm>
          <a:prstGeom prst="rect">
            <a:avLst/>
          </a:prstGeom>
          <a:blipFill>
            <a:blip r:embed="rId4" cstate="print"/>
            <a:stretch>
              <a:fillRect/>
            </a:stretch>
          </a:blipFill>
        </p:spPr>
      </p:pic>
      <p:graphicFrame>
        <p:nvGraphicFramePr>
          <p:cNvPr id="6" name="Tableau 5"/>
          <p:cNvGraphicFramePr>
            <a:graphicFrameLocks noGrp="1"/>
          </p:cNvGraphicFramePr>
          <p:nvPr/>
        </p:nvGraphicFramePr>
        <p:xfrm>
          <a:off x="107504" y="377280"/>
          <a:ext cx="8928992" cy="6364088"/>
        </p:xfrm>
        <a:graphic>
          <a:graphicData uri="http://schemas.openxmlformats.org/drawingml/2006/table">
            <a:tbl>
              <a:tblPr firstRow="1" bandRow="1">
                <a:tableStyleId>{5C22544A-7EE6-4342-B048-85BDC9FD1C3A}</a:tableStyleId>
              </a:tblPr>
              <a:tblGrid>
                <a:gridCol w="1980220"/>
                <a:gridCol w="1980220"/>
                <a:gridCol w="792088"/>
                <a:gridCol w="4176464"/>
              </a:tblGrid>
              <a:tr h="1827584">
                <a:tc gridSpan="4">
                  <a:txBody>
                    <a:bodyPr/>
                    <a:lstStyle/>
                    <a:p>
                      <a:pPr algn="ctr"/>
                      <a:r>
                        <a:rPr lang="fr-FR" sz="2800" dirty="0" smtClean="0">
                          <a:solidFill>
                            <a:srgbClr val="2EB4B1"/>
                          </a:solidFill>
                          <a:latin typeface="Freestyle Script" pitchFamily="66" charset="0"/>
                        </a:rPr>
                        <a:t>MEMORISER  /  OPPOSER</a:t>
                      </a:r>
                    </a:p>
                    <a:p>
                      <a:pPr algn="ctr"/>
                      <a:endParaRPr lang="fr-FR" sz="2800" dirty="0" smtClean="0">
                        <a:solidFill>
                          <a:srgbClr val="2EB4B1"/>
                        </a:solidFill>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r>
              <a:tr h="1188000">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CHRIS</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BRUCE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rPr>
                        <a:t>« Votre emploi du temps » le 31 de 10 à 11h am</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rPr>
                        <a:t>« Qu’avez-vous remarqué » le 31 de 10 à 11h am</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rPr>
                        <a:t>Je lisais et j’aime bien lire à haute voix.</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r h="1188000">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CHRIS</a:t>
                      </a:r>
                    </a:p>
                    <a:p>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CHRIS</a:t>
                      </a:r>
                      <a:endParaRPr lang="fr-FR" sz="2000" b="1" dirty="0">
                        <a:solidFill>
                          <a:schemeClr val="accent5">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r>
                        <a:rPr lang="fr-FR" sz="2000" dirty="0" smtClean="0">
                          <a:solidFill>
                            <a:schemeClr val="bg1"/>
                          </a:solidFill>
                          <a:latin typeface="Freestyle Script" pitchFamily="66" charset="0"/>
                        </a:rPr>
                        <a:t>« Votre emploi du temps » le 31 entre 2 et 3h pm</a:t>
                      </a:r>
                    </a:p>
                    <a:p>
                      <a:r>
                        <a:rPr lang="fr-FR" sz="2000" dirty="0" smtClean="0">
                          <a:solidFill>
                            <a:schemeClr val="bg1"/>
                          </a:solidFill>
                          <a:latin typeface="Freestyle Script" pitchFamily="66" charset="0"/>
                        </a:rPr>
                        <a:t>« Que faites-vous là? » le</a:t>
                      </a:r>
                      <a:r>
                        <a:rPr lang="fr-FR" sz="2000" baseline="0" dirty="0" smtClean="0">
                          <a:solidFill>
                            <a:schemeClr val="bg1"/>
                          </a:solidFill>
                          <a:latin typeface="Freestyle Script" pitchFamily="66" charset="0"/>
                        </a:rPr>
                        <a:t> 31 à 2h30 ou 3h pm</a:t>
                      </a:r>
                    </a:p>
                    <a:p>
                      <a:r>
                        <a:rPr lang="fr-FR" sz="2000" baseline="0" dirty="0" smtClean="0">
                          <a:solidFill>
                            <a:schemeClr val="bg1"/>
                          </a:solidFill>
                          <a:latin typeface="Freestyle Script" pitchFamily="66" charset="0"/>
                        </a:rPr>
                        <a:t>Je suis nouveau ici. Je me renseignais.</a:t>
                      </a:r>
                      <a:endParaRPr lang="fr-FR" sz="200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r h="21605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solidFill>
                          <a:effectLst>
                            <a:outerShdw blurRad="38100" dist="38100" dir="2700000" algn="tl">
                              <a:srgbClr val="000000">
                                <a:alpha val="43137"/>
                              </a:srgbClr>
                            </a:outerShdw>
                          </a:effectLst>
                          <a:latin typeface="Freestyle Script" pitchFamily="66" charset="0"/>
                        </a:rPr>
                        <a:t>Questionner</a:t>
                      </a:r>
                      <a:endParaRPr lang="fr-FR" sz="2000" b="1" baseline="0"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solidFill>
                          <a:effectLst>
                            <a:outerShdw blurRad="38100" dist="38100" dir="2700000" algn="tl">
                              <a:srgbClr val="000000">
                                <a:alpha val="43137"/>
                              </a:srgbClr>
                            </a:outerShdw>
                          </a:effectLst>
                          <a:latin typeface="Freestyle Script" pitchFamily="66" charset="0"/>
                        </a:rPr>
                        <a:t>Mémoriser/ Opposer</a:t>
                      </a:r>
                      <a:endParaRPr lang="fr-FR" sz="2000" b="1" baseline="0"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Réponse</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CHRIS</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SUE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algn="l"/>
                      <a:r>
                        <a:rPr lang="fr-FR" sz="2000" kern="1200" dirty="0" smtClean="0">
                          <a:solidFill>
                            <a:schemeClr val="bg1"/>
                          </a:solidFill>
                          <a:latin typeface="Freestyle Script" pitchFamily="66" charset="0"/>
                          <a:ea typeface="+mn-ea"/>
                          <a:cs typeface="+mn-cs"/>
                        </a:rPr>
                        <a:t>« Votre emploi du temps » le 31 de 7 à 8h pm</a:t>
                      </a:r>
                    </a:p>
                    <a:p>
                      <a:pPr algn="l"/>
                      <a:r>
                        <a:rPr lang="fr-FR" sz="2000" kern="1200" dirty="0" smtClean="0">
                          <a:solidFill>
                            <a:schemeClr val="bg1"/>
                          </a:solidFill>
                          <a:latin typeface="Freestyle Script" pitchFamily="66" charset="0"/>
                          <a:ea typeface="+mn-ea"/>
                          <a:cs typeface="+mn-cs"/>
                        </a:rPr>
                        <a:t>« Qu’avez-vous</a:t>
                      </a:r>
                      <a:r>
                        <a:rPr lang="fr-FR" sz="2000" kern="1200" baseline="0" dirty="0" smtClean="0">
                          <a:solidFill>
                            <a:schemeClr val="bg1"/>
                          </a:solidFill>
                          <a:latin typeface="Freestyle Script" pitchFamily="66" charset="0"/>
                          <a:ea typeface="+mn-ea"/>
                          <a:cs typeface="+mn-cs"/>
                        </a:rPr>
                        <a:t> remarqué » le 31 de 7 à 8h pm</a:t>
                      </a:r>
                      <a:endParaRPr lang="fr-FR" sz="2000" kern="1200" dirty="0" smtClean="0">
                        <a:solidFill>
                          <a:schemeClr val="bg1"/>
                        </a:solidFill>
                        <a:latin typeface="Freestyle Script" pitchFamily="66" charset="0"/>
                        <a:ea typeface="+mn-ea"/>
                        <a:cs typeface="+mn-cs"/>
                      </a:endParaRPr>
                    </a:p>
                    <a:p>
                      <a:pPr algn="l"/>
                      <a:r>
                        <a:rPr lang="fr-FR" sz="2000" kern="1200" dirty="0" smtClean="0">
                          <a:solidFill>
                            <a:schemeClr val="bg1"/>
                          </a:solidFill>
                          <a:latin typeface="Freestyle Script" pitchFamily="66" charset="0"/>
                          <a:ea typeface="+mn-ea"/>
                          <a:cs typeface="+mn-cs"/>
                        </a:rPr>
                        <a:t>Je suis nouveau ici,</a:t>
                      </a:r>
                      <a:r>
                        <a:rPr lang="fr-FR" sz="2000" kern="1200" baseline="0" dirty="0" smtClean="0">
                          <a:solidFill>
                            <a:schemeClr val="bg1"/>
                          </a:solidFill>
                          <a:latin typeface="Freestyle Script" pitchFamily="66" charset="0"/>
                          <a:ea typeface="+mn-ea"/>
                          <a:cs typeface="+mn-cs"/>
                        </a:rPr>
                        <a:t> je me rensaignais.</a:t>
                      </a:r>
                      <a:endParaRPr lang="fr-FR" sz="2000" kern="1200" dirty="0" smtClean="0">
                        <a:solidFill>
                          <a:schemeClr val="bg1"/>
                        </a:solidFill>
                        <a:latin typeface="Freestyle Script" pitchFamily="66" charset="0"/>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bl>
          </a:graphicData>
        </a:graphic>
      </p:graphicFrame>
      <p:sp>
        <p:nvSpPr>
          <p:cNvPr id="7" name="Ellipse 6">
            <a:hlinkClick r:id="rId5" action="ppaction://hlinksldjump"/>
          </p:cNvPr>
          <p:cNvSpPr/>
          <p:nvPr/>
        </p:nvSpPr>
        <p:spPr>
          <a:xfrm>
            <a:off x="0" y="-27384"/>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interrogatoire.jpg"/>
          <p:cNvPicPr>
            <a:picLocks noChangeAspect="1"/>
          </p:cNvPicPr>
          <p:nvPr/>
        </p:nvPicPr>
        <p:blipFill>
          <a:blip r:embed="rId3" cstate="print"/>
          <a:stretch>
            <a:fillRect/>
          </a:stretch>
        </p:blipFill>
        <p:spPr>
          <a:xfrm>
            <a:off x="0" y="0"/>
            <a:ext cx="9144000" cy="6858000"/>
          </a:xfrm>
          <a:prstGeom prst="rect">
            <a:avLst/>
          </a:prstGeom>
          <a:blipFill>
            <a:blip r:embed="rId4" cstate="print"/>
            <a:stretch>
              <a:fillRect/>
            </a:stretch>
          </a:blipFill>
        </p:spPr>
      </p:pic>
      <p:graphicFrame>
        <p:nvGraphicFramePr>
          <p:cNvPr id="6" name="Tableau 5"/>
          <p:cNvGraphicFramePr>
            <a:graphicFrameLocks noGrp="1"/>
          </p:cNvGraphicFramePr>
          <p:nvPr/>
        </p:nvGraphicFramePr>
        <p:xfrm>
          <a:off x="107504" y="377280"/>
          <a:ext cx="8928992" cy="6364088"/>
        </p:xfrm>
        <a:graphic>
          <a:graphicData uri="http://schemas.openxmlformats.org/drawingml/2006/table">
            <a:tbl>
              <a:tblPr firstRow="1" bandRow="1">
                <a:tableStyleId>{5C22544A-7EE6-4342-B048-85BDC9FD1C3A}</a:tableStyleId>
              </a:tblPr>
              <a:tblGrid>
                <a:gridCol w="1980220"/>
                <a:gridCol w="1980220"/>
                <a:gridCol w="792088"/>
                <a:gridCol w="4176464"/>
              </a:tblGrid>
              <a:tr h="1683568">
                <a:tc gridSpan="4">
                  <a:txBody>
                    <a:bodyPr/>
                    <a:lstStyle/>
                    <a:p>
                      <a:pPr algn="ctr"/>
                      <a:r>
                        <a:rPr lang="fr-FR" sz="2800" dirty="0" smtClean="0">
                          <a:solidFill>
                            <a:srgbClr val="2EB4B1"/>
                          </a:solidFill>
                          <a:latin typeface="Freestyle Script" pitchFamily="66" charset="0"/>
                        </a:rPr>
                        <a:t>MEMORISER  /  OPPOSER</a:t>
                      </a:r>
                    </a:p>
                    <a:p>
                      <a:pPr algn="ctr"/>
                      <a:endParaRPr lang="fr-FR" sz="2800" dirty="0" smtClean="0">
                        <a:solidFill>
                          <a:srgbClr val="2EB4B1"/>
                        </a:solidFill>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r>
              <a:tr h="1188000">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CHRIS</a:t>
                      </a:r>
                    </a:p>
                    <a:p>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MAGUY</a:t>
                      </a:r>
                      <a:endParaRPr lang="fr-FR" sz="2000" b="1" dirty="0">
                        <a:solidFill>
                          <a:schemeClr val="accent5">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r>
                        <a:rPr lang="fr-FR" sz="2000" dirty="0" smtClean="0">
                          <a:solidFill>
                            <a:schemeClr val="bg1"/>
                          </a:solidFill>
                          <a:latin typeface="Freestyle Script" pitchFamily="66" charset="0"/>
                        </a:rPr>
                        <a:t>« Qu’avez-vous remarqué » le 31 de 8 à 9h pm</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rPr>
                        <a:t>« Qu’avez-vous remarqué » le 31 de 8 à 9h pm</a:t>
                      </a:r>
                    </a:p>
                    <a:p>
                      <a:r>
                        <a:rPr lang="fr-FR" sz="2000" dirty="0" smtClean="0">
                          <a:solidFill>
                            <a:schemeClr val="bg1"/>
                          </a:solidFill>
                          <a:latin typeface="Freestyle Script" pitchFamily="66" charset="0"/>
                        </a:rPr>
                        <a:t>Juste avait peur. Il était méfiant.</a:t>
                      </a:r>
                      <a:endParaRPr lang="fr-FR" sz="200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r h="1476296">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CHRIS</a:t>
                      </a:r>
                    </a:p>
                    <a:p>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MAGUY</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r>
                        <a:rPr lang="fr-FR" sz="2000" dirty="0" smtClean="0">
                          <a:solidFill>
                            <a:schemeClr val="bg1"/>
                          </a:solidFill>
                          <a:latin typeface="Freestyle Script" pitchFamily="66" charset="0"/>
                        </a:rPr>
                        <a:t>« Vore</a:t>
                      </a:r>
                      <a:r>
                        <a:rPr lang="fr-FR" sz="2000" baseline="0" dirty="0" smtClean="0">
                          <a:solidFill>
                            <a:schemeClr val="bg1"/>
                          </a:solidFill>
                          <a:latin typeface="Freestyle Script" pitchFamily="66" charset="0"/>
                        </a:rPr>
                        <a:t> avis sur l’assassin de Juste »</a:t>
                      </a:r>
                      <a:endParaRPr lang="fr-FR" sz="2000" dirty="0" smtClean="0">
                        <a:solidFill>
                          <a:schemeClr val="bg1"/>
                        </a:solidFill>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rPr>
                        <a:t>« Vore</a:t>
                      </a:r>
                      <a:r>
                        <a:rPr lang="fr-FR" sz="2000" baseline="0" dirty="0" smtClean="0">
                          <a:solidFill>
                            <a:schemeClr val="bg1"/>
                          </a:solidFill>
                          <a:latin typeface="Freestyle Script" pitchFamily="66" charset="0"/>
                        </a:rPr>
                        <a:t> avis sur l’assassin de Juste »</a:t>
                      </a:r>
                      <a:endParaRPr lang="fr-FR" sz="2000" dirty="0" smtClean="0">
                        <a:solidFill>
                          <a:schemeClr val="bg1"/>
                        </a:solidFill>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1"/>
                          </a:solidFill>
                          <a:latin typeface="Freestyle Script" pitchFamily="66" charset="0"/>
                          <a:ea typeface="+mn-ea"/>
                          <a:cs typeface="+mn-cs"/>
                        </a:rPr>
                        <a:t>Tout ce que je peux vous dire, c’est que ce n’est pas moi qui l’ai tué.</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r h="201622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solidFill>
                          <a:effectLst>
                            <a:outerShdw blurRad="38100" dist="38100" dir="2700000" algn="tl">
                              <a:srgbClr val="000000">
                                <a:alpha val="43137"/>
                              </a:srgbClr>
                            </a:outerShdw>
                          </a:effectLst>
                          <a:latin typeface="Freestyle Script" pitchFamily="66" charset="0"/>
                        </a:rPr>
                        <a:t>Questionner</a:t>
                      </a:r>
                      <a:endParaRPr lang="fr-FR" sz="2000" b="1" baseline="0"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solidFill>
                          <a:effectLst>
                            <a:outerShdw blurRad="38100" dist="38100" dir="2700000" algn="tl">
                              <a:srgbClr val="000000">
                                <a:alpha val="43137"/>
                              </a:srgbClr>
                            </a:outerShdw>
                          </a:effectLst>
                          <a:latin typeface="Freestyle Script" pitchFamily="66" charset="0"/>
                        </a:rPr>
                        <a:t>Mémoriser/ Opposer</a:t>
                      </a:r>
                      <a:endParaRPr lang="fr-FR" sz="2000" b="1" baseline="0"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Réponse</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CHRIS</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ROY</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r>
                        <a:rPr lang="fr-FR" sz="2000" dirty="0" smtClean="0">
                          <a:solidFill>
                            <a:schemeClr val="bg1"/>
                          </a:solidFill>
                          <a:latin typeface="Freestyle Script" pitchFamily="66" charset="0"/>
                        </a:rPr>
                        <a:t>« Votre avis sur les coups de feu »</a:t>
                      </a:r>
                    </a:p>
                    <a:p>
                      <a:r>
                        <a:rPr lang="fr-FR" sz="2000" dirty="0" smtClean="0">
                          <a:solidFill>
                            <a:schemeClr val="bg1"/>
                          </a:solidFill>
                          <a:latin typeface="Freestyle Script" pitchFamily="66" charset="0"/>
                        </a:rPr>
                        <a:t>« Votre avis sur les coups de feu »</a:t>
                      </a:r>
                    </a:p>
                    <a:p>
                      <a:r>
                        <a:rPr lang="fr-FR" sz="200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 tireur visait Roy. Sans doute un réglement de compte entre marins.</a:t>
                      </a:r>
                      <a:endParaRPr lang="fr-FR" sz="2000" dirty="0">
                        <a:solidFill>
                          <a:schemeClr val="bg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bl>
          </a:graphicData>
        </a:graphic>
      </p:graphicFrame>
      <p:sp>
        <p:nvSpPr>
          <p:cNvPr id="7" name="Ellipse 6">
            <a:hlinkClick r:id="rId5" action="ppaction://hlinksldjump"/>
          </p:cNvPr>
          <p:cNvSpPr/>
          <p:nvPr/>
        </p:nvSpPr>
        <p:spPr>
          <a:xfrm>
            <a:off x="0" y="-27384"/>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interrogatoire.jpg"/>
          <p:cNvPicPr>
            <a:picLocks noChangeAspect="1"/>
          </p:cNvPicPr>
          <p:nvPr/>
        </p:nvPicPr>
        <p:blipFill>
          <a:blip r:embed="rId3" cstate="print"/>
          <a:stretch>
            <a:fillRect/>
          </a:stretch>
        </p:blipFill>
        <p:spPr>
          <a:xfrm>
            <a:off x="0" y="0"/>
            <a:ext cx="9144000" cy="6858000"/>
          </a:xfrm>
          <a:prstGeom prst="rect">
            <a:avLst/>
          </a:prstGeom>
          <a:blipFill>
            <a:blip r:embed="rId4" cstate="print"/>
            <a:stretch>
              <a:fillRect/>
            </a:stretch>
          </a:blipFill>
        </p:spPr>
      </p:pic>
      <p:graphicFrame>
        <p:nvGraphicFramePr>
          <p:cNvPr id="6" name="Tableau 5"/>
          <p:cNvGraphicFramePr>
            <a:graphicFrameLocks noGrp="1"/>
          </p:cNvGraphicFramePr>
          <p:nvPr/>
        </p:nvGraphicFramePr>
        <p:xfrm>
          <a:off x="107504" y="404664"/>
          <a:ext cx="8928992" cy="6336688"/>
        </p:xfrm>
        <a:graphic>
          <a:graphicData uri="http://schemas.openxmlformats.org/drawingml/2006/table">
            <a:tbl>
              <a:tblPr firstRow="1" bandRow="1">
                <a:tableStyleId>{5C22544A-7EE6-4342-B048-85BDC9FD1C3A}</a:tableStyleId>
              </a:tblPr>
              <a:tblGrid>
                <a:gridCol w="1800200"/>
                <a:gridCol w="1800200"/>
                <a:gridCol w="864096"/>
                <a:gridCol w="4464496"/>
              </a:tblGrid>
              <a:tr h="1584176">
                <a:tc gridSpan="4">
                  <a:txBody>
                    <a:bodyPr/>
                    <a:lstStyle/>
                    <a:p>
                      <a:pPr algn="ctr"/>
                      <a:r>
                        <a:rPr lang="fr-FR" sz="2800" dirty="0" smtClean="0">
                          <a:solidFill>
                            <a:srgbClr val="2EB4B1"/>
                          </a:solidFill>
                          <a:latin typeface="Freestyle Script" pitchFamily="66" charset="0"/>
                        </a:rPr>
                        <a:t>MEMORISER  /  OPPOSER</a:t>
                      </a:r>
                    </a:p>
                    <a:p>
                      <a:pPr algn="ctr"/>
                      <a:endParaRPr lang="fr-FR" sz="2800" dirty="0">
                        <a:solidFill>
                          <a:srgbClr val="2EB4B1"/>
                        </a:solidFill>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r>
              <a:tr h="2160000">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JUSTE</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SUE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rPr>
                        <a:t>« Qu’avez-vous remarqué » le 31 entre 6 et 7h pm</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rPr>
                        <a:t>« Qu’avez-vous remarqué » le 31 entre 6 et 7h pm</a:t>
                      </a:r>
                    </a:p>
                    <a:p>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(1)</a:t>
                      </a:r>
                      <a:r>
                        <a:rPr lang="fr-FR" sz="2000" kern="1200" dirty="0" smtClean="0">
                          <a:solidFill>
                            <a:srgbClr val="92D050"/>
                          </a:solidFill>
                          <a:latin typeface="Freestyle Script" pitchFamily="66" charset="0"/>
                          <a:ea typeface="+mn-ea"/>
                          <a:cs typeface="+mn-cs"/>
                        </a:rPr>
                        <a:t>Je trouve souvent des algues dans mes nasses. </a:t>
                      </a:r>
                    </a:p>
                    <a:p>
                      <a:r>
                        <a:rPr lang="fr-FR" sz="2000" kern="1200" dirty="0" smtClean="0">
                          <a:solidFill>
                            <a:srgbClr val="92D050"/>
                          </a:solidFill>
                          <a:latin typeface="Freestyle Script" pitchFamily="66" charset="0"/>
                          <a:ea typeface="+mn-ea"/>
                          <a:cs typeface="+mn-cs"/>
                        </a:rPr>
                        <a:t>Je les rejette à l’eau.</a:t>
                      </a:r>
                    </a:p>
                    <a:p>
                      <a:r>
                        <a:rPr lang="fr-FR" sz="2000" dirty="0" smtClean="0">
                          <a:solidFill>
                            <a:srgbClr val="92D050"/>
                          </a:solidFill>
                          <a:effectLst>
                            <a:outerShdw blurRad="38100" dist="38100" dir="2700000" algn="tl">
                              <a:srgbClr val="000000">
                                <a:alpha val="43137"/>
                              </a:srgbClr>
                            </a:outerShdw>
                          </a:effectLst>
                          <a:latin typeface="Freestyle Script" pitchFamily="66" charset="0"/>
                          <a:ea typeface="Calibri"/>
                          <a:cs typeface="Times New Roman"/>
                        </a:rPr>
                        <a:t>(2)</a:t>
                      </a:r>
                      <a:r>
                        <a:rPr lang="fr-FR" sz="2000" kern="1200" dirty="0" smtClean="0">
                          <a:solidFill>
                            <a:srgbClr val="92D050"/>
                          </a:solidFill>
                          <a:latin typeface="Freestyle Script" pitchFamily="66" charset="0"/>
                          <a:ea typeface="+mn-ea"/>
                          <a:cs typeface="+mn-cs"/>
                        </a:rPr>
                        <a:t>J’ai cru voir quelque chose de bizarre dans mes nasses. Mais ce n’était que des algues jaunes.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r h="1224000">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JUSTE</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MAGUY</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algn="l"/>
                      <a:r>
                        <a:rPr lang="fr-FR" sz="2000" kern="1200" dirty="0" smtClean="0">
                          <a:solidFill>
                            <a:schemeClr val="bg1"/>
                          </a:solidFill>
                          <a:latin typeface="Freestyle Script" pitchFamily="66" charset="0"/>
                          <a:ea typeface="+mn-ea"/>
                          <a:cs typeface="+mn-cs"/>
                        </a:rPr>
                        <a:t>« Qu’avez-vous remarqué » le 31 entre 8 et 9h pm</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1"/>
                          </a:solidFill>
                          <a:latin typeface="Freestyle Script" pitchFamily="66" charset="0"/>
                          <a:ea typeface="+mn-ea"/>
                          <a:cs typeface="+mn-cs"/>
                        </a:rPr>
                        <a:t>« Qu’avez-vous remarqué » le 31 entre 8 et 9h pm</a:t>
                      </a:r>
                    </a:p>
                    <a:p>
                      <a:pPr algn="l"/>
                      <a:r>
                        <a:rPr lang="fr-FR" sz="2000" kern="1200" dirty="0" smtClean="0">
                          <a:solidFill>
                            <a:schemeClr val="bg1"/>
                          </a:solidFill>
                          <a:latin typeface="Freestyle Script" pitchFamily="66" charset="0"/>
                          <a:ea typeface="+mn-ea"/>
                          <a:cs typeface="+mn-cs"/>
                        </a:rPr>
                        <a:t>J’ai peur.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r h="136851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solidFill>
                          <a:effectLst>
                            <a:outerShdw blurRad="38100" dist="38100" dir="2700000" algn="tl">
                              <a:srgbClr val="000000">
                                <a:alpha val="43137"/>
                              </a:srgbClr>
                            </a:outerShdw>
                          </a:effectLst>
                          <a:latin typeface="Freestyle Script" pitchFamily="66" charset="0"/>
                        </a:rPr>
                        <a:t>Questionner</a:t>
                      </a:r>
                      <a:endParaRPr lang="fr-FR" sz="2000" b="1" baseline="0"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solidFill>
                          <a:effectLst>
                            <a:outerShdw blurRad="38100" dist="38100" dir="2700000" algn="tl">
                              <a:srgbClr val="000000">
                                <a:alpha val="43137"/>
                              </a:srgbClr>
                            </a:outerShdw>
                          </a:effectLst>
                          <a:latin typeface="Freestyle Script" pitchFamily="66" charset="0"/>
                        </a:rPr>
                        <a:t>Mémoriser/ Opposer</a:t>
                      </a:r>
                      <a:endParaRPr lang="fr-FR" sz="2000" b="1" baseline="0"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Réponse</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3"/>
                          </a:solidFill>
                          <a:effectLst>
                            <a:outerShdw blurRad="38100" dist="38100" dir="2700000" algn="tl">
                              <a:srgbClr val="000000">
                                <a:alpha val="43137"/>
                              </a:srgbClr>
                            </a:outerShdw>
                          </a:effectLst>
                          <a:latin typeface="Freestyle Script" pitchFamily="66" charset="0"/>
                        </a:rPr>
                        <a:t>Tabasser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JUSTE</a:t>
                      </a:r>
                    </a:p>
                    <a:p>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ANITA</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r>
                        <a:rPr lang="fr-FR" sz="2000" dirty="0" smtClean="0">
                          <a:solidFill>
                            <a:schemeClr val="bg1"/>
                          </a:solidFill>
                          <a:latin typeface="Freestyle Script" pitchFamily="66" charset="0"/>
                        </a:rPr>
                        <a:t>« Votre avis</a:t>
                      </a:r>
                      <a:r>
                        <a:rPr lang="fr-FR" sz="2000" baseline="0" dirty="0" smtClean="0">
                          <a:solidFill>
                            <a:schemeClr val="bg1"/>
                          </a:solidFill>
                          <a:latin typeface="Freestyle Script" pitchFamily="66" charset="0"/>
                        </a:rPr>
                        <a:t> sur les ennemis de Marie »</a:t>
                      </a:r>
                      <a:endParaRPr lang="fr-FR" sz="2000" dirty="0" smtClean="0">
                        <a:solidFill>
                          <a:schemeClr val="bg1"/>
                        </a:solidFill>
                        <a:latin typeface="Freestyle Script" pitchFamily="66" charset="0"/>
                      </a:endParaRPr>
                    </a:p>
                    <a:p>
                      <a:r>
                        <a:rPr lang="fr-FR" sz="2000" dirty="0" smtClean="0">
                          <a:solidFill>
                            <a:schemeClr val="bg1"/>
                          </a:solidFill>
                          <a:latin typeface="Freestyle Script" pitchFamily="66" charset="0"/>
                        </a:rPr>
                        <a:t>« Votre avis</a:t>
                      </a:r>
                      <a:r>
                        <a:rPr lang="fr-FR" sz="2000" baseline="0" dirty="0" smtClean="0">
                          <a:solidFill>
                            <a:schemeClr val="bg1"/>
                          </a:solidFill>
                          <a:latin typeface="Freestyle Script" pitchFamily="66" charset="0"/>
                        </a:rPr>
                        <a:t> sur les ennemis de Marie »</a:t>
                      </a:r>
                      <a:endParaRPr lang="fr-FR" sz="2000" dirty="0" smtClean="0">
                        <a:solidFill>
                          <a:schemeClr val="bg1"/>
                        </a:solidFill>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1"/>
                          </a:solidFill>
                          <a:latin typeface="Freestyle Script" pitchFamily="66" charset="0"/>
                          <a:ea typeface="+mn-ea"/>
                          <a:cs typeface="+mn-cs"/>
                        </a:rPr>
                        <a:t>Elle est gentille avec moi.</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bl>
          </a:graphicData>
        </a:graphic>
      </p:graphicFrame>
      <p:sp>
        <p:nvSpPr>
          <p:cNvPr id="7" name="Ellipse 6">
            <a:hlinkClick r:id="rId5" action="ppaction://hlinksldjump"/>
          </p:cNvPr>
          <p:cNvSpPr/>
          <p:nvPr/>
        </p:nvSpPr>
        <p:spPr>
          <a:xfrm>
            <a:off x="0" y="-27384"/>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interrogatoire.jpg"/>
          <p:cNvPicPr>
            <a:picLocks noChangeAspect="1"/>
          </p:cNvPicPr>
          <p:nvPr/>
        </p:nvPicPr>
        <p:blipFill>
          <a:blip r:embed="rId3" cstate="print"/>
          <a:stretch>
            <a:fillRect/>
          </a:stretch>
        </p:blipFill>
        <p:spPr>
          <a:xfrm>
            <a:off x="11912" y="0"/>
            <a:ext cx="9120175" cy="6858000"/>
          </a:xfrm>
          <a:prstGeom prst="rect">
            <a:avLst/>
          </a:prstGeom>
          <a:blipFill>
            <a:blip r:embed="rId4" cstate="print"/>
            <a:stretch>
              <a:fillRect/>
            </a:stretch>
          </a:blipFill>
        </p:spPr>
      </p:pic>
      <p:graphicFrame>
        <p:nvGraphicFramePr>
          <p:cNvPr id="6" name="Tableau 5"/>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1944216"/>
                <a:gridCol w="1944216"/>
                <a:gridCol w="792088"/>
                <a:gridCol w="4248472"/>
              </a:tblGrid>
              <a:tr h="2520280">
                <a:tc gridSpan="4">
                  <a:txBody>
                    <a:bodyPr/>
                    <a:lstStyle/>
                    <a:p>
                      <a:pPr algn="ctr"/>
                      <a:r>
                        <a:rPr lang="fr-FR" sz="2800" dirty="0" smtClean="0">
                          <a:solidFill>
                            <a:srgbClr val="2EB4B1"/>
                          </a:solidFill>
                          <a:latin typeface="Freestyle Script" pitchFamily="66" charset="0"/>
                        </a:rPr>
                        <a:t>MEMORISER  /  OPPOSER</a:t>
                      </a:r>
                    </a:p>
                    <a:p>
                      <a:pPr algn="ctr"/>
                      <a:endParaRPr lang="fr-FR" sz="2800" dirty="0" smtClean="0">
                        <a:solidFill>
                          <a:srgbClr val="2EB4B1"/>
                        </a:solidFill>
                        <a:latin typeface="Freestyle Script" pitchFamily="66" charset="0"/>
                      </a:endParaRPr>
                    </a:p>
                    <a:p>
                      <a:pPr algn="ctr"/>
                      <a:endParaRPr lang="fr-FR" sz="2800" dirty="0" smtClean="0">
                        <a:solidFill>
                          <a:srgbClr val="2EB4B1"/>
                        </a:solidFill>
                        <a:latin typeface="Freestyle Script" pitchFamily="66" charset="0"/>
                      </a:endParaRPr>
                    </a:p>
                    <a:p>
                      <a:pPr algn="ctr"/>
                      <a:endParaRPr lang="fr-FR" sz="2800" dirty="0">
                        <a:solidFill>
                          <a:srgbClr val="2EB4B1"/>
                        </a:solidFill>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r>
              <a:tr h="1512168">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MAGUY</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ANITA</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rPr>
                        <a:t>« Votre avis sur les ennemis de Marie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latin typeface="Freestyle Script" pitchFamily="66" charset="0"/>
                        </a:rPr>
                        <a:t>« Votre avis sur les ennemis de Marie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1"/>
                          </a:solidFill>
                          <a:latin typeface="Freestyle Script" pitchFamily="66" charset="0"/>
                          <a:ea typeface="+mn-ea"/>
                          <a:cs typeface="+mn-cs"/>
                        </a:rPr>
                        <a:t>Anita est jalouse de Marie.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1"/>
                          </a:solidFill>
                          <a:latin typeface="Freestyle Script" pitchFamily="66" charset="0"/>
                          <a:ea typeface="+mn-ea"/>
                          <a:cs typeface="+mn-cs"/>
                        </a:rPr>
                        <a:t>Mais on ne peut pas dire qu’elles sont ennemies.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r h="230425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fr-FR" sz="1800" b="1"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5"/>
                          </a:solidFill>
                          <a:effectLst>
                            <a:outerShdw blurRad="38100" dist="38100" dir="2700000" algn="tl">
                              <a:srgbClr val="000000">
                                <a:alpha val="43137"/>
                              </a:srgbClr>
                            </a:outerShdw>
                          </a:effectLst>
                          <a:latin typeface="Freestyle Script" pitchFamily="66" charset="0"/>
                        </a:rPr>
                        <a:t>Questionner</a:t>
                      </a:r>
                      <a:endParaRPr lang="fr-FR" sz="1800" b="1" baseline="0"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5"/>
                          </a:solidFill>
                          <a:effectLst>
                            <a:outerShdw blurRad="38100" dist="38100" dir="2700000" algn="tl">
                              <a:srgbClr val="000000">
                                <a:alpha val="43137"/>
                              </a:srgbClr>
                            </a:outerShdw>
                          </a:effectLst>
                          <a:latin typeface="Freestyle Script" pitchFamily="66" charset="0"/>
                        </a:rPr>
                        <a:t>Mémoriser/ Opposer</a:t>
                      </a:r>
                      <a:endParaRPr lang="fr-FR" sz="1800" b="1" baseline="0"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18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Réponse</a:t>
                      </a: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MAGUY</a:t>
                      </a:r>
                    </a:p>
                    <a:p>
                      <a:pPr marL="0" marR="0" indent="0" algn="l"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SUE</a:t>
                      </a:r>
                    </a:p>
                    <a:p>
                      <a:pPr marL="0" marR="0" indent="0" algn="l" defTabSz="914400" rtl="0" eaLnBrk="1" fontAlgn="auto" latinLnBrk="0" hangingPunct="1">
                        <a:lnSpc>
                          <a:spcPct val="100000"/>
                        </a:lnSpc>
                        <a:spcBef>
                          <a:spcPts val="0"/>
                        </a:spcBef>
                        <a:spcAft>
                          <a:spcPts val="0"/>
                        </a:spcAft>
                        <a:buClrTx/>
                        <a:buSzTx/>
                        <a:buFontTx/>
                        <a:buNone/>
                        <a:tabLst/>
                        <a:defRPr/>
                      </a:pPr>
                      <a:endParaRPr lang="fr-FR" b="1" dirty="0" smtClean="0">
                        <a:solidFill>
                          <a:schemeClr val="bg1"/>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latin typeface="Freestyle Script" pitchFamily="66" charset="0"/>
                        </a:rPr>
                        <a:t>« Votre avis sur la bibliothèque</a:t>
                      </a:r>
                      <a:r>
                        <a:rPr lang="fr-FR" sz="1800" baseline="0" dirty="0" smtClean="0">
                          <a:solidFill>
                            <a:schemeClr val="bg1"/>
                          </a:solidFill>
                          <a:latin typeface="Freestyle Script" pitchFamily="66" charset="0"/>
                        </a:rPr>
                        <a:t> </a:t>
                      </a:r>
                      <a:r>
                        <a:rPr lang="fr-FR" sz="1800" dirty="0" smtClean="0">
                          <a:solidFill>
                            <a:schemeClr val="bg1"/>
                          </a:solidFill>
                          <a:latin typeface="Freestyle Script" pitchFamily="66" charset="0"/>
                        </a:rPr>
                        <a:t>de Marie »</a:t>
                      </a:r>
                    </a:p>
                    <a:p>
                      <a:pPr marL="0" marR="0" indent="0" algn="l"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latin typeface="Freestyle Script" pitchFamily="66" charset="0"/>
                        </a:rPr>
                        <a:t>« Votre avis sur la</a:t>
                      </a:r>
                      <a:r>
                        <a:rPr lang="fr-FR" sz="1800" baseline="0" dirty="0" smtClean="0">
                          <a:solidFill>
                            <a:schemeClr val="bg1"/>
                          </a:solidFill>
                          <a:latin typeface="Freestyle Script" pitchFamily="66" charset="0"/>
                        </a:rPr>
                        <a:t> bibliothèque</a:t>
                      </a:r>
                      <a:r>
                        <a:rPr lang="fr-FR" sz="1800" dirty="0" smtClean="0">
                          <a:solidFill>
                            <a:schemeClr val="bg1"/>
                          </a:solidFill>
                          <a:latin typeface="Freestyle Script" pitchFamily="66" charset="0"/>
                        </a:rPr>
                        <a:t> de Marie »</a:t>
                      </a:r>
                    </a:p>
                    <a:p>
                      <a:pPr algn="l"/>
                      <a:r>
                        <a:rPr lang="fr-FR" sz="1800" kern="1200" dirty="0" smtClean="0">
                          <a:solidFill>
                            <a:schemeClr val="bg1"/>
                          </a:solidFill>
                          <a:latin typeface="Freestyle Script" pitchFamily="66" charset="0"/>
                          <a:ea typeface="+mn-ea"/>
                          <a:cs typeface="+mn-cs"/>
                        </a:rPr>
                        <a:t>Je suis comme vous. Cette bibliothèque m’intrigue.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bl>
          </a:graphicData>
        </a:graphic>
      </p:graphicFrame>
      <p:sp>
        <p:nvSpPr>
          <p:cNvPr id="7" name="Ellipse 6">
            <a:hlinkClick r:id="rId5" action="ppaction://hlinksldjump"/>
          </p:cNvPr>
          <p:cNvSpPr/>
          <p:nvPr/>
        </p:nvSpPr>
        <p:spPr>
          <a:xfrm>
            <a:off x="0" y="-27384"/>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interrogatoire.jpg"/>
          <p:cNvPicPr>
            <a:picLocks noChangeAspect="1"/>
          </p:cNvPicPr>
          <p:nvPr/>
        </p:nvPicPr>
        <p:blipFill>
          <a:blip r:embed="rId3" cstate="print"/>
          <a:stretch>
            <a:fillRect/>
          </a:stretch>
        </p:blipFill>
        <p:spPr>
          <a:xfrm>
            <a:off x="11912" y="0"/>
            <a:ext cx="9120175" cy="6858000"/>
          </a:xfrm>
          <a:prstGeom prst="rect">
            <a:avLst/>
          </a:prstGeom>
          <a:blipFill>
            <a:blip r:embed="rId4" cstate="print"/>
            <a:stretch>
              <a:fillRect/>
            </a:stretch>
          </a:blipFill>
        </p:spPr>
      </p:pic>
      <p:graphicFrame>
        <p:nvGraphicFramePr>
          <p:cNvPr id="6" name="Tableau 5"/>
          <p:cNvGraphicFramePr>
            <a:graphicFrameLocks noGrp="1"/>
          </p:cNvGraphicFramePr>
          <p:nvPr/>
        </p:nvGraphicFramePr>
        <p:xfrm>
          <a:off x="107504" y="404664"/>
          <a:ext cx="8928992" cy="6264696"/>
        </p:xfrm>
        <a:graphic>
          <a:graphicData uri="http://schemas.openxmlformats.org/drawingml/2006/table">
            <a:tbl>
              <a:tblPr firstRow="1" bandRow="1">
                <a:tableStyleId>{5C22544A-7EE6-4342-B048-85BDC9FD1C3A}</a:tableStyleId>
              </a:tblPr>
              <a:tblGrid>
                <a:gridCol w="1944216"/>
                <a:gridCol w="1944216"/>
                <a:gridCol w="792088"/>
                <a:gridCol w="4248472"/>
              </a:tblGrid>
              <a:tr h="1944216">
                <a:tc gridSpan="4">
                  <a:txBody>
                    <a:bodyPr/>
                    <a:lstStyle/>
                    <a:p>
                      <a:pPr algn="ctr"/>
                      <a:r>
                        <a:rPr lang="fr-FR" sz="2800" dirty="0" smtClean="0">
                          <a:solidFill>
                            <a:srgbClr val="2EB4B1"/>
                          </a:solidFill>
                          <a:latin typeface="Freestyle Script" pitchFamily="66" charset="0"/>
                        </a:rPr>
                        <a:t>MEMORISER  /  OPPOSER</a:t>
                      </a:r>
                    </a:p>
                    <a:p>
                      <a:pPr algn="ctr"/>
                      <a:endParaRPr lang="fr-FR" sz="2800" dirty="0">
                        <a:solidFill>
                          <a:srgbClr val="2EB4B1"/>
                        </a:solidFill>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r>
              <a:tr h="1224136">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ROY</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ROY</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r>
                        <a:rPr lang="fr-FR" sz="2000" dirty="0" smtClean="0">
                          <a:solidFill>
                            <a:schemeClr val="bg1"/>
                          </a:solidFill>
                          <a:latin typeface="Freestyle Script" pitchFamily="66" charset="0"/>
                        </a:rPr>
                        <a:t>« Que faites-vous là ? » le</a:t>
                      </a:r>
                      <a:r>
                        <a:rPr lang="fr-FR" sz="2000" baseline="0" dirty="0" smtClean="0">
                          <a:solidFill>
                            <a:schemeClr val="bg1"/>
                          </a:solidFill>
                          <a:latin typeface="Freestyle Script" pitchFamily="66" charset="0"/>
                        </a:rPr>
                        <a:t> 31 entre 3h et 3h30 pm</a:t>
                      </a:r>
                      <a:endParaRPr lang="fr-FR" sz="2000" dirty="0" smtClean="0">
                        <a:solidFill>
                          <a:schemeClr val="bg1"/>
                        </a:solidFill>
                        <a:latin typeface="Freestyle Script" pitchFamily="66" charset="0"/>
                      </a:endParaRPr>
                    </a:p>
                    <a:p>
                      <a:r>
                        <a:rPr lang="fr-FR" sz="2000" dirty="0" smtClean="0">
                          <a:solidFill>
                            <a:schemeClr val="bg1"/>
                          </a:solidFill>
                          <a:latin typeface="Freestyle Script" pitchFamily="66" charset="0"/>
                        </a:rPr>
                        <a:t>« Votre</a:t>
                      </a:r>
                      <a:r>
                        <a:rPr lang="fr-FR" sz="2000" baseline="0" dirty="0" smtClean="0">
                          <a:solidFill>
                            <a:schemeClr val="bg1"/>
                          </a:solidFill>
                          <a:latin typeface="Freestyle Script" pitchFamily="66" charset="0"/>
                        </a:rPr>
                        <a:t> emploi du temps » le 31 entre 3 et 4h pm</a:t>
                      </a:r>
                    </a:p>
                    <a:p>
                      <a:r>
                        <a:rPr lang="fr-FR" sz="2000" baseline="0" dirty="0" smtClean="0">
                          <a:solidFill>
                            <a:schemeClr val="bg1"/>
                          </a:solidFill>
                          <a:latin typeface="Freestyle Script" pitchFamily="66" charset="0"/>
                        </a:rPr>
                        <a:t>Je suis venu chercher un bouquin que j’avais prêté à Marie.</a:t>
                      </a:r>
                      <a:endParaRPr lang="fr-FR" sz="200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r h="1224136">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ROY</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SUE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1"/>
                          </a:solidFill>
                          <a:effectLst>
                            <a:outerShdw blurRad="38100" dist="38100" dir="2700000" algn="tl">
                              <a:srgbClr val="000000">
                                <a:alpha val="43137"/>
                              </a:srgbClr>
                            </a:outerShdw>
                          </a:effectLst>
                          <a:latin typeface="Freestyle Script" pitchFamily="66" charset="0"/>
                          <a:ea typeface="+mn-ea"/>
                          <a:cs typeface="+mn-cs"/>
                        </a:rPr>
                        <a:t>« Qu’avez-vous remarqué » le 31</a:t>
                      </a:r>
                      <a:r>
                        <a:rPr lang="fr-FR" sz="2000" kern="1200" baseline="0" dirty="0" smtClean="0">
                          <a:solidFill>
                            <a:schemeClr val="bg1"/>
                          </a:solidFill>
                          <a:effectLst>
                            <a:outerShdw blurRad="38100" dist="38100" dir="2700000" algn="tl">
                              <a:srgbClr val="000000">
                                <a:alpha val="43137"/>
                              </a:srgbClr>
                            </a:outerShdw>
                          </a:effectLst>
                          <a:latin typeface="Freestyle Script" pitchFamily="66" charset="0"/>
                          <a:ea typeface="+mn-ea"/>
                          <a:cs typeface="+mn-cs"/>
                        </a:rPr>
                        <a:t> entre 6 et 7h pm</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1"/>
                          </a:solidFill>
                          <a:effectLst>
                            <a:outerShdw blurRad="38100" dist="38100" dir="2700000" algn="tl">
                              <a:srgbClr val="000000">
                                <a:alpha val="43137"/>
                              </a:srgbClr>
                            </a:outerShdw>
                          </a:effectLst>
                          <a:latin typeface="Freestyle Script" pitchFamily="66" charset="0"/>
                          <a:ea typeface="+mn-ea"/>
                          <a:cs typeface="+mn-cs"/>
                        </a:rPr>
                        <a:t>« Qu’avez-vous remarqué » le 31</a:t>
                      </a:r>
                      <a:r>
                        <a:rPr lang="fr-FR" sz="2000" kern="1200" baseline="0" dirty="0" smtClean="0">
                          <a:solidFill>
                            <a:schemeClr val="bg1"/>
                          </a:solidFill>
                          <a:effectLst>
                            <a:outerShdw blurRad="38100" dist="38100" dir="2700000" algn="tl">
                              <a:srgbClr val="000000">
                                <a:alpha val="43137"/>
                              </a:srgbClr>
                            </a:outerShdw>
                          </a:effectLst>
                          <a:latin typeface="Freestyle Script" pitchFamily="66" charset="0"/>
                          <a:ea typeface="+mn-ea"/>
                          <a:cs typeface="+mn-cs"/>
                        </a:rPr>
                        <a:t> entre 6 et 7h pm</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effectLst>
                            <a:outerShdw blurRad="38100" dist="38100" dir="2700000" algn="tl">
                              <a:srgbClr val="000000">
                                <a:alpha val="43137"/>
                              </a:srgbClr>
                            </a:outerShdw>
                          </a:effectLst>
                          <a:latin typeface="Freestyle Script" pitchFamily="66" charset="0"/>
                        </a:rPr>
                        <a:t>Je n’ai rien vu de particulier.</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r h="18722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solidFill>
                          <a:effectLst>
                            <a:outerShdw blurRad="38100" dist="38100" dir="2700000" algn="tl">
                              <a:srgbClr val="000000">
                                <a:alpha val="43137"/>
                              </a:srgbClr>
                            </a:outerShdw>
                          </a:effectLst>
                          <a:latin typeface="Freestyle Script" pitchFamily="66" charset="0"/>
                        </a:rPr>
                        <a:t>Questionner</a:t>
                      </a:r>
                      <a:endParaRPr lang="fr-FR" sz="2000" b="1" baseline="0"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solidFill>
                          <a:effectLst>
                            <a:outerShdw blurRad="38100" dist="38100" dir="2700000" algn="tl">
                              <a:srgbClr val="000000">
                                <a:alpha val="43137"/>
                              </a:srgbClr>
                            </a:outerShdw>
                          </a:effectLst>
                          <a:latin typeface="Freestyle Script" pitchFamily="66" charset="0"/>
                        </a:rPr>
                        <a:t>Mémoriser/ Opposer</a:t>
                      </a:r>
                      <a:endParaRPr lang="fr-FR" sz="2000" b="1" baseline="0"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Réponse</a:t>
                      </a: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ROY</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CHRIS</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algn="l"/>
                      <a:r>
                        <a:rPr lang="fr-FR" sz="2000" kern="1200" dirty="0" smtClean="0">
                          <a:solidFill>
                            <a:schemeClr val="bg1"/>
                          </a:solidFill>
                          <a:effectLst>
                            <a:outerShdw blurRad="38100" dist="38100" dir="2700000" algn="tl">
                              <a:srgbClr val="000000">
                                <a:alpha val="43137"/>
                              </a:srgbClr>
                            </a:outerShdw>
                          </a:effectLst>
                          <a:latin typeface="Freestyle Script" pitchFamily="66" charset="0"/>
                          <a:ea typeface="+mn-ea"/>
                          <a:cs typeface="+mn-cs"/>
                        </a:rPr>
                        <a:t>« Votre avis sur les coups de feu »</a:t>
                      </a:r>
                    </a:p>
                    <a:p>
                      <a:pPr algn="l"/>
                      <a:r>
                        <a:rPr lang="fr-FR" sz="2000" kern="1200" dirty="0" smtClean="0">
                          <a:solidFill>
                            <a:schemeClr val="bg1"/>
                          </a:solidFill>
                          <a:effectLst>
                            <a:outerShdw blurRad="38100" dist="38100" dir="2700000" algn="tl">
                              <a:srgbClr val="000000">
                                <a:alpha val="43137"/>
                              </a:srgbClr>
                            </a:outerShdw>
                          </a:effectLst>
                          <a:latin typeface="Freestyle Script" pitchFamily="66" charset="0"/>
                          <a:ea typeface="+mn-ea"/>
                          <a:cs typeface="+mn-cs"/>
                        </a:rPr>
                        <a:t>« Votre avis sur les coups de feu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1"/>
                          </a:solidFill>
                          <a:effectLst>
                            <a:outerShdw blurRad="38100" dist="38100" dir="2700000" algn="tl">
                              <a:srgbClr val="000000">
                                <a:alpha val="43137"/>
                              </a:srgbClr>
                            </a:outerShdw>
                          </a:effectLst>
                          <a:latin typeface="Freestyle Script" pitchFamily="66" charset="0"/>
                          <a:ea typeface="+mn-ea"/>
                          <a:cs typeface="+mn-cs"/>
                        </a:rPr>
                        <a:t>D’après moi c’est Chris. On ne sait rien sur lui.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1"/>
                          </a:solidFill>
                          <a:effectLst>
                            <a:outerShdw blurRad="38100" dist="38100" dir="2700000" algn="tl">
                              <a:srgbClr val="000000">
                                <a:alpha val="43137"/>
                              </a:srgbClr>
                            </a:outerShdw>
                          </a:effectLst>
                          <a:latin typeface="Freestyle Script" pitchFamily="66" charset="0"/>
                          <a:ea typeface="+mn-ea"/>
                          <a:cs typeface="+mn-cs"/>
                        </a:rPr>
                        <a:t>Et depuis qu’il est là, tout va mal...</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bl>
          </a:graphicData>
        </a:graphic>
      </p:graphicFrame>
      <p:sp>
        <p:nvSpPr>
          <p:cNvPr id="7" name="Ellipse 6">
            <a:hlinkClick r:id="rId5" action="ppaction://hlinksldjump"/>
          </p:cNvPr>
          <p:cNvSpPr/>
          <p:nvPr/>
        </p:nvSpPr>
        <p:spPr>
          <a:xfrm>
            <a:off x="0" y="-27384"/>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interrogatoire.jpg"/>
          <p:cNvPicPr>
            <a:picLocks noChangeAspect="1"/>
          </p:cNvPicPr>
          <p:nvPr/>
        </p:nvPicPr>
        <p:blipFill>
          <a:blip r:embed="rId3" cstate="print"/>
          <a:stretch>
            <a:fillRect/>
          </a:stretch>
        </p:blipFill>
        <p:spPr>
          <a:xfrm>
            <a:off x="20533" y="0"/>
            <a:ext cx="9102933" cy="6858000"/>
          </a:xfrm>
          <a:prstGeom prst="rect">
            <a:avLst/>
          </a:prstGeom>
          <a:blipFill>
            <a:blip r:embed="rId4" cstate="print"/>
            <a:stretch>
              <a:fillRect/>
            </a:stretch>
          </a:blipFill>
        </p:spPr>
      </p:pic>
      <p:graphicFrame>
        <p:nvGraphicFramePr>
          <p:cNvPr id="6" name="Tableau 5"/>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1944216"/>
                <a:gridCol w="1944216"/>
                <a:gridCol w="792088"/>
                <a:gridCol w="4248472"/>
              </a:tblGrid>
              <a:tr h="1944216">
                <a:tc gridSpan="4">
                  <a:txBody>
                    <a:bodyPr/>
                    <a:lstStyle/>
                    <a:p>
                      <a:pPr algn="ctr"/>
                      <a:r>
                        <a:rPr lang="fr-FR" sz="2800" dirty="0" smtClean="0">
                          <a:solidFill>
                            <a:srgbClr val="2EB4B1"/>
                          </a:solidFill>
                          <a:latin typeface="Freestyle Script" pitchFamily="66" charset="0"/>
                        </a:rPr>
                        <a:t>MEMORISER  /  OPPOSER</a:t>
                      </a:r>
                    </a:p>
                    <a:p>
                      <a:pPr algn="ctr"/>
                      <a:endParaRPr lang="fr-FR" sz="2800" dirty="0">
                        <a:solidFill>
                          <a:srgbClr val="2EB4B1"/>
                        </a:solidFill>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r>
              <a:tr h="1404000">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SUE</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MAGUY</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effectLst>
                            <a:outerShdw blurRad="38100" dist="38100" dir="2700000" algn="tl">
                              <a:srgbClr val="000000">
                                <a:alpha val="43137"/>
                              </a:srgbClr>
                            </a:outerShdw>
                          </a:effectLst>
                          <a:latin typeface="Freestyle Script" pitchFamily="66" charset="0"/>
                        </a:rPr>
                        <a:t>« Qu’avez-vous remarqué «  le 1</a:t>
                      </a:r>
                      <a:r>
                        <a:rPr lang="fr-FR" sz="2000" baseline="30000" dirty="0" smtClean="0">
                          <a:solidFill>
                            <a:schemeClr val="bg1"/>
                          </a:solidFill>
                          <a:effectLst>
                            <a:outerShdw blurRad="38100" dist="38100" dir="2700000" algn="tl">
                              <a:srgbClr val="000000">
                                <a:alpha val="43137"/>
                              </a:srgbClr>
                            </a:outerShdw>
                          </a:effectLst>
                          <a:latin typeface="Freestyle Script" pitchFamily="66" charset="0"/>
                        </a:rPr>
                        <a:t>er</a:t>
                      </a:r>
                      <a:r>
                        <a:rPr lang="fr-FR" sz="2000" dirty="0" smtClean="0">
                          <a:solidFill>
                            <a:schemeClr val="bg1"/>
                          </a:solidFill>
                          <a:effectLst>
                            <a:outerShdw blurRad="38100" dist="38100" dir="2700000" algn="tl">
                              <a:srgbClr val="000000">
                                <a:alpha val="43137"/>
                              </a:srgbClr>
                            </a:outerShdw>
                          </a:effectLst>
                          <a:latin typeface="Freestyle Script" pitchFamily="66" charset="0"/>
                        </a:rPr>
                        <a:t> entre 2 et 3h am</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effectLst>
                            <a:outerShdw blurRad="38100" dist="38100" dir="2700000" algn="tl">
                              <a:srgbClr val="000000">
                                <a:alpha val="43137"/>
                              </a:srgbClr>
                            </a:outerShdw>
                          </a:effectLst>
                          <a:latin typeface="Freestyle Script" pitchFamily="66" charset="0"/>
                        </a:rPr>
                        <a:t>« Qu’avez-vous remarqué «  le 1</a:t>
                      </a:r>
                      <a:r>
                        <a:rPr lang="fr-FR" sz="2000" baseline="30000" dirty="0" smtClean="0">
                          <a:solidFill>
                            <a:schemeClr val="bg1"/>
                          </a:solidFill>
                          <a:effectLst>
                            <a:outerShdw blurRad="38100" dist="38100" dir="2700000" algn="tl">
                              <a:srgbClr val="000000">
                                <a:alpha val="43137"/>
                              </a:srgbClr>
                            </a:outerShdw>
                          </a:effectLst>
                          <a:latin typeface="Freestyle Script" pitchFamily="66" charset="0"/>
                        </a:rPr>
                        <a:t>er</a:t>
                      </a:r>
                      <a:r>
                        <a:rPr lang="fr-FR" sz="2000" dirty="0" smtClean="0">
                          <a:solidFill>
                            <a:schemeClr val="bg1"/>
                          </a:solidFill>
                          <a:effectLst>
                            <a:outerShdw blurRad="38100" dist="38100" dir="2700000" algn="tl">
                              <a:srgbClr val="000000">
                                <a:alpha val="43137"/>
                              </a:srgbClr>
                            </a:outerShdw>
                          </a:effectLst>
                          <a:latin typeface="Freestyle Script" pitchFamily="66" charset="0"/>
                        </a:rPr>
                        <a:t> entre 2 et 3h am</a:t>
                      </a:r>
                    </a:p>
                    <a:p>
                      <a:r>
                        <a:rPr lang="fr-FR" sz="2000" kern="1200" dirty="0" smtClean="0">
                          <a:solidFill>
                            <a:schemeClr val="bg1"/>
                          </a:solidFill>
                          <a:effectLst>
                            <a:outerShdw blurRad="38100" dist="38100" dir="2700000" algn="tl">
                              <a:srgbClr val="000000">
                                <a:alpha val="43137"/>
                              </a:srgbClr>
                            </a:outerShdw>
                          </a:effectLst>
                          <a:latin typeface="Freestyle Script" pitchFamily="66" charset="0"/>
                          <a:ea typeface="+mn-ea"/>
                          <a:cs typeface="+mn-cs"/>
                        </a:rPr>
                        <a:t>Anton est venu me rendre visite. Mais ne le répétez pas. </a:t>
                      </a:r>
                    </a:p>
                    <a:p>
                      <a:r>
                        <a:rPr lang="fr-FR" sz="2000" kern="1200" dirty="0" smtClean="0">
                          <a:solidFill>
                            <a:schemeClr val="bg1"/>
                          </a:solidFill>
                          <a:effectLst>
                            <a:outerShdw blurRad="38100" dist="38100" dir="2700000" algn="tl">
                              <a:srgbClr val="000000">
                                <a:alpha val="43137"/>
                              </a:srgbClr>
                            </a:outerShdw>
                          </a:effectLst>
                          <a:latin typeface="Freestyle Script" pitchFamily="66" charset="0"/>
                          <a:ea typeface="+mn-ea"/>
                          <a:cs typeface="+mn-cs"/>
                        </a:rPr>
                        <a:t>Bob lui avait ordonné de rester à bord du brisban.</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r h="1440000">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SUE</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MAGUY</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effectLst>
                            <a:outerShdw blurRad="38100" dist="38100" dir="2700000" algn="tl">
                              <a:srgbClr val="000000">
                                <a:alpha val="43137"/>
                              </a:srgbClr>
                            </a:outerShdw>
                          </a:effectLst>
                          <a:latin typeface="Freestyle Script" pitchFamily="66" charset="0"/>
                        </a:rPr>
                        <a:t>« Votre emploi du temps «  le 1</a:t>
                      </a:r>
                      <a:r>
                        <a:rPr lang="fr-FR" sz="2000" baseline="30000" dirty="0" smtClean="0">
                          <a:solidFill>
                            <a:schemeClr val="bg1"/>
                          </a:solidFill>
                          <a:effectLst>
                            <a:outerShdw blurRad="38100" dist="38100" dir="2700000" algn="tl">
                              <a:srgbClr val="000000">
                                <a:alpha val="43137"/>
                              </a:srgbClr>
                            </a:outerShdw>
                          </a:effectLst>
                          <a:latin typeface="Freestyle Script" pitchFamily="66" charset="0"/>
                        </a:rPr>
                        <a:t>er</a:t>
                      </a:r>
                      <a:r>
                        <a:rPr lang="fr-FR" sz="2000" dirty="0" smtClean="0">
                          <a:solidFill>
                            <a:schemeClr val="bg1"/>
                          </a:solidFill>
                          <a:effectLst>
                            <a:outerShdw blurRad="38100" dist="38100" dir="2700000" algn="tl">
                              <a:srgbClr val="000000">
                                <a:alpha val="43137"/>
                              </a:srgbClr>
                            </a:outerShdw>
                          </a:effectLst>
                          <a:latin typeface="Freestyle Script" pitchFamily="66" charset="0"/>
                        </a:rPr>
                        <a:t> entre 2 et 3h am</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dirty="0" smtClean="0">
                          <a:solidFill>
                            <a:schemeClr val="bg1"/>
                          </a:solidFill>
                          <a:effectLst>
                            <a:outerShdw blurRad="38100" dist="38100" dir="2700000" algn="tl">
                              <a:srgbClr val="000000">
                                <a:alpha val="43137"/>
                              </a:srgbClr>
                            </a:outerShdw>
                          </a:effectLst>
                          <a:latin typeface="Freestyle Script" pitchFamily="66" charset="0"/>
                        </a:rPr>
                        <a:t>« Qu’avez-vous remarqué «  le 1</a:t>
                      </a:r>
                      <a:r>
                        <a:rPr lang="fr-FR" sz="2000" baseline="30000" dirty="0" smtClean="0">
                          <a:solidFill>
                            <a:schemeClr val="bg1"/>
                          </a:solidFill>
                          <a:effectLst>
                            <a:outerShdw blurRad="38100" dist="38100" dir="2700000" algn="tl">
                              <a:srgbClr val="000000">
                                <a:alpha val="43137"/>
                              </a:srgbClr>
                            </a:outerShdw>
                          </a:effectLst>
                          <a:latin typeface="Freestyle Script" pitchFamily="66" charset="0"/>
                        </a:rPr>
                        <a:t>er</a:t>
                      </a:r>
                      <a:r>
                        <a:rPr lang="fr-FR" sz="2000" dirty="0" smtClean="0">
                          <a:solidFill>
                            <a:schemeClr val="bg1"/>
                          </a:solidFill>
                          <a:effectLst>
                            <a:outerShdw blurRad="38100" dist="38100" dir="2700000" algn="tl">
                              <a:srgbClr val="000000">
                                <a:alpha val="43137"/>
                              </a:srgbClr>
                            </a:outerShdw>
                          </a:effectLst>
                          <a:latin typeface="Freestyle Script" pitchFamily="66" charset="0"/>
                        </a:rPr>
                        <a:t> entre 2 et 3h am</a:t>
                      </a:r>
                    </a:p>
                    <a:p>
                      <a:r>
                        <a:rPr lang="fr-FR" sz="2000" kern="1200" dirty="0" smtClean="0">
                          <a:solidFill>
                            <a:schemeClr val="bg1"/>
                          </a:solidFill>
                          <a:effectLst>
                            <a:outerShdw blurRad="38100" dist="38100" dir="2700000" algn="tl">
                              <a:srgbClr val="000000">
                                <a:alpha val="43137"/>
                              </a:srgbClr>
                            </a:outerShdw>
                          </a:effectLst>
                          <a:latin typeface="Freestyle Script" pitchFamily="66" charset="0"/>
                          <a:ea typeface="+mn-ea"/>
                          <a:cs typeface="+mn-cs"/>
                        </a:rPr>
                        <a:t>Anton est venu me rendre visite. Mais ne le répétez pas. </a:t>
                      </a:r>
                    </a:p>
                    <a:p>
                      <a:r>
                        <a:rPr lang="fr-FR" sz="2000" kern="1200" dirty="0" smtClean="0">
                          <a:solidFill>
                            <a:schemeClr val="bg1"/>
                          </a:solidFill>
                          <a:effectLst>
                            <a:outerShdw blurRad="38100" dist="38100" dir="2700000" algn="tl">
                              <a:srgbClr val="000000">
                                <a:alpha val="43137"/>
                              </a:srgbClr>
                            </a:outerShdw>
                          </a:effectLst>
                          <a:latin typeface="Freestyle Script" pitchFamily="66" charset="0"/>
                          <a:ea typeface="+mn-ea"/>
                          <a:cs typeface="+mn-cs"/>
                        </a:rPr>
                        <a:t>Bob lui avait ordonné de rester à bord du brisban.</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r h="154848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solidFill>
                          <a:effectLst>
                            <a:outerShdw blurRad="38100" dist="38100" dir="2700000" algn="tl">
                              <a:srgbClr val="000000">
                                <a:alpha val="43137"/>
                              </a:srgbClr>
                            </a:outerShdw>
                          </a:effectLst>
                          <a:latin typeface="Freestyle Script" pitchFamily="66" charset="0"/>
                        </a:rPr>
                        <a:t>Questionner</a:t>
                      </a:r>
                      <a:endParaRPr lang="fr-FR" sz="2000" b="1" baseline="0"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5"/>
                          </a:solidFill>
                          <a:effectLst>
                            <a:outerShdw blurRad="38100" dist="38100" dir="2700000" algn="tl">
                              <a:srgbClr val="000000">
                                <a:alpha val="43137"/>
                              </a:srgbClr>
                            </a:outerShdw>
                          </a:effectLst>
                          <a:latin typeface="Freestyle Script" pitchFamily="66" charset="0"/>
                        </a:rPr>
                        <a:t>Mémoriser/ Opposer</a:t>
                      </a:r>
                      <a:endParaRPr lang="fr-FR" sz="2000" b="1" baseline="0" dirty="0" smtClean="0">
                        <a:solidFill>
                          <a:schemeClr val="accent5"/>
                        </a:solidFill>
                        <a:effectLst>
                          <a:outerShdw blurRad="38100" dist="38100" dir="2700000" algn="tl">
                            <a:srgbClr val="000000">
                              <a:alpha val="43137"/>
                            </a:srgbClr>
                          </a:outerShdw>
                        </a:effectLst>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Réponse</a:t>
                      </a: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Q:</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M/O:</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kern="1200" dirty="0" smtClean="0">
                          <a:solidFill>
                            <a:schemeClr val="accent5"/>
                          </a:solidFill>
                          <a:effectLst>
                            <a:outerShdw blurRad="38100" dist="38100" dir="2700000" algn="tl">
                              <a:srgbClr val="000000">
                                <a:alpha val="43137"/>
                              </a:srgbClr>
                            </a:outerShdw>
                          </a:effectLst>
                          <a:latin typeface="Freestyle Script" pitchFamily="66" charset="0"/>
                          <a:ea typeface="+mn-ea"/>
                          <a:cs typeface="+mn-cs"/>
                        </a:rPr>
                        <a:t>R:</a:t>
                      </a:r>
                      <a:endParaRPr lang="fr-FR" sz="2000" b="1" dirty="0" smtClean="0">
                        <a:solidFill>
                          <a:schemeClr val="accent5"/>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SUE</a:t>
                      </a:r>
                    </a:p>
                    <a:p>
                      <a:r>
                        <a:rPr lang="fr-FR" sz="2000" b="1" dirty="0" smtClean="0">
                          <a:solidFill>
                            <a:schemeClr val="accent5">
                              <a:lumMod val="60000"/>
                              <a:lumOff val="40000"/>
                            </a:schemeClr>
                          </a:solidFill>
                          <a:effectLst>
                            <a:outerShdw blurRad="38100" dist="38100" dir="2700000" algn="tl">
                              <a:srgbClr val="000000">
                                <a:alpha val="43137"/>
                              </a:srgbClr>
                            </a:outerShdw>
                          </a:effectLst>
                          <a:latin typeface="Freestyle Script" pitchFamily="66" charset="0"/>
                        </a:rPr>
                        <a:t>BOB</a:t>
                      </a:r>
                      <a:endParaRPr lang="fr-FR" sz="2000" b="1" dirty="0">
                        <a:solidFill>
                          <a:schemeClr val="accent5">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a:txBody>
                    <a:bodyPr/>
                    <a:lstStyle/>
                    <a:p>
                      <a:r>
                        <a:rPr lang="fr-FR" sz="2000" dirty="0" smtClean="0">
                          <a:solidFill>
                            <a:schemeClr val="bg1"/>
                          </a:solidFill>
                          <a:effectLst>
                            <a:outerShdw blurRad="38100" dist="38100" dir="2700000" algn="tl">
                              <a:srgbClr val="000000">
                                <a:alpha val="43137"/>
                              </a:srgbClr>
                            </a:outerShdw>
                          </a:effectLst>
                          <a:latin typeface="Freestyle Script" pitchFamily="66" charset="0"/>
                        </a:rPr>
                        <a:t>« Votre avis sur Maguy »</a:t>
                      </a:r>
                    </a:p>
                    <a:p>
                      <a:r>
                        <a:rPr lang="fr-FR" sz="2000" dirty="0" smtClean="0">
                          <a:solidFill>
                            <a:schemeClr val="bg1"/>
                          </a:solidFill>
                          <a:effectLst>
                            <a:outerShdw blurRad="38100" dist="38100" dir="2700000" algn="tl">
                              <a:srgbClr val="000000">
                                <a:alpha val="43137"/>
                              </a:srgbClr>
                            </a:outerShdw>
                          </a:effectLst>
                          <a:latin typeface="Freestyle Script" pitchFamily="66" charset="0"/>
                        </a:rPr>
                        <a:t>« Votre avis sur Maguy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1"/>
                          </a:solidFill>
                          <a:effectLst>
                            <a:outerShdw blurRad="38100" dist="38100" dir="2700000" algn="tl">
                              <a:srgbClr val="000000">
                                <a:alpha val="43137"/>
                              </a:srgbClr>
                            </a:outerShdw>
                          </a:effectLst>
                          <a:latin typeface="Freestyle Script" pitchFamily="66" charset="0"/>
                          <a:ea typeface="+mn-ea"/>
                          <a:cs typeface="+mn-cs"/>
                        </a:rPr>
                        <a:t>Il ne faut pas croire tout ce qu’on dit.</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r>
            </a:tbl>
          </a:graphicData>
        </a:graphic>
      </p:graphicFrame>
      <p:sp>
        <p:nvSpPr>
          <p:cNvPr id="7" name="Ellipse 6">
            <a:hlinkClick r:id="rId5" action="ppaction://hlinksldjump"/>
          </p:cNvPr>
          <p:cNvSpPr/>
          <p:nvPr/>
        </p:nvSpPr>
        <p:spPr>
          <a:xfrm>
            <a:off x="0" y="-27384"/>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interrogatoire anita.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9" name="Tableau 8"/>
          <p:cNvGraphicFramePr>
            <a:graphicFrameLocks noGrp="1"/>
          </p:cNvGraphicFramePr>
          <p:nvPr/>
        </p:nvGraphicFramePr>
        <p:xfrm>
          <a:off x="107504" y="332656"/>
          <a:ext cx="8928992" cy="6408712"/>
        </p:xfrm>
        <a:graphic>
          <a:graphicData uri="http://schemas.openxmlformats.org/drawingml/2006/table">
            <a:tbl>
              <a:tblPr firstRow="1" bandRow="1">
                <a:tableStyleId>{5C22544A-7EE6-4342-B048-85BDC9FD1C3A}</a:tableStyleId>
              </a:tblPr>
              <a:tblGrid>
                <a:gridCol w="3168352"/>
                <a:gridCol w="1152128"/>
                <a:gridCol w="4608512"/>
              </a:tblGrid>
              <a:tr h="974851">
                <a:tc gridSpan="3">
                  <a:txBody>
                    <a:bodyPr/>
                    <a:lstStyle/>
                    <a:p>
                      <a:pPr algn="ctr">
                        <a:lnSpc>
                          <a:spcPct val="100000"/>
                        </a:lnSpc>
                        <a:spcAft>
                          <a:spcPts val="0"/>
                        </a:spcAft>
                      </a:pPr>
                      <a:r>
                        <a:rPr lang="fr-FR" sz="2800" b="1" dirty="0" smtClean="0">
                          <a:solidFill>
                            <a:srgbClr val="B460E2"/>
                          </a:solidFill>
                          <a:effectLst>
                            <a:outerShdw blurRad="38100" dist="38100" dir="2700000" algn="tl">
                              <a:srgbClr val="000000">
                                <a:alpha val="43137"/>
                              </a:srgbClr>
                            </a:outerShdw>
                          </a:effectLst>
                          <a:latin typeface="Freestyle Script" pitchFamily="66" charset="0"/>
                          <a:ea typeface="Calibri"/>
                          <a:cs typeface="Times New Roman"/>
                        </a:rPr>
                        <a:t>MONTRER</a:t>
                      </a:r>
                      <a:endParaRPr lang="fr-FR" sz="2800" b="1" dirty="0">
                        <a:solidFill>
                          <a:srgbClr val="B460E2"/>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ctr">
                    <a:lnL w="127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fr-FR" sz="2000" b="1" dirty="0" smtClean="0">
                        <a:solidFill>
                          <a:schemeClr val="bg1"/>
                        </a:solidFill>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00000"/>
                        </a:lnSpc>
                        <a:spcAft>
                          <a:spcPts val="0"/>
                        </a:spcAft>
                      </a:pPr>
                      <a:endParaRPr lang="fr-FR" sz="2000" b="0" dirty="0" smtClean="0">
                        <a:solidFill>
                          <a:schemeClr val="bg1"/>
                        </a:solidFill>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080000">
                <a:tc>
                  <a:txBody>
                    <a:bodyPr/>
                    <a:lstStyle/>
                    <a:p>
                      <a:pPr algn="r">
                        <a:lnSpc>
                          <a:spcPct val="100000"/>
                        </a:lnSpc>
                        <a:spcAft>
                          <a:spcPts val="0"/>
                        </a:spcAft>
                      </a:pPr>
                      <a:r>
                        <a:rPr lang="fr-FR" sz="20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BAR-CUISINE</a:t>
                      </a:r>
                      <a:endParaRPr lang="fr-FR" sz="20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Briquet</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Couteau</a:t>
                      </a:r>
                    </a:p>
                    <a:p>
                      <a:pPr marL="0" marR="0" indent="0" algn="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Trousse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1"/>
                          </a:solidFill>
                          <a:latin typeface="Freestyle Script" pitchFamily="66" charset="0"/>
                          <a:ea typeface="Calibri"/>
                          <a:cs typeface="Times New Roman"/>
                        </a:rPr>
                        <a:t>C’est à Marie.</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1"/>
                          </a:solidFill>
                          <a:latin typeface="Freestyle Script" pitchFamily="66" charset="0"/>
                          <a:ea typeface="Calibri"/>
                          <a:cs typeface="Times New Roman"/>
                        </a:rPr>
                        <a:t>C’est à Maguy.</a:t>
                      </a:r>
                    </a:p>
                    <a:p>
                      <a:pPr>
                        <a:lnSpc>
                          <a:spcPct val="100000"/>
                        </a:lnSpc>
                        <a:spcAft>
                          <a:spcPts val="0"/>
                        </a:spcAft>
                      </a:pPr>
                      <a:r>
                        <a:rPr lang="fr-FR" sz="2000" b="0" dirty="0" smtClean="0">
                          <a:solidFill>
                            <a:schemeClr val="bg1"/>
                          </a:solidFill>
                          <a:latin typeface="Freestyle Script" pitchFamily="66" charset="0"/>
                          <a:ea typeface="Calibri"/>
                          <a:cs typeface="Times New Roman"/>
                        </a:rPr>
                        <a:t>On ne sait jamais.Ca peut être utile.</a:t>
                      </a:r>
                    </a:p>
                  </a:txBody>
                  <a:tcPr marL="68580" marR="68580" marT="0" marB="0">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40000">
                <a:tc>
                  <a:txBody>
                    <a:bodyPr/>
                    <a:lstStyle/>
                    <a:p>
                      <a:pPr algn="r">
                        <a:lnSpc>
                          <a:spcPct val="100000"/>
                        </a:lnSpc>
                        <a:spcAft>
                          <a:spcPts val="0"/>
                        </a:spcAft>
                      </a:pPr>
                      <a:r>
                        <a:rPr lang="fr-FR" sz="20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CALE BAMBOO</a:t>
                      </a:r>
                      <a:endParaRPr lang="fr-FR" sz="20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Balle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1"/>
                          </a:solidFill>
                          <a:latin typeface="Freestyle Script" pitchFamily="66" charset="0"/>
                          <a:ea typeface="Calibri"/>
                          <a:cs typeface="Times New Roman"/>
                        </a:rPr>
                        <a:t>C’est une balle de pistolet-mitrailleur.</a:t>
                      </a:r>
                      <a:endParaRPr lang="fr-FR" sz="2000" b="1" dirty="0">
                        <a:solidFill>
                          <a:schemeClr val="accent2">
                            <a:lumMod val="60000"/>
                            <a:lumOff val="40000"/>
                          </a:schemeClr>
                        </a:solidFill>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864000">
                <a:tc>
                  <a:txBody>
                    <a:bodyPr/>
                    <a:lstStyle/>
                    <a:p>
                      <a:pPr algn="r">
                        <a:lnSpc>
                          <a:spcPct val="115000"/>
                        </a:lnSpc>
                        <a:spcAft>
                          <a:spcPts val="0"/>
                        </a:spcAft>
                      </a:pPr>
                      <a:r>
                        <a:rPr lang="fr-FR" sz="20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CHEZ</a:t>
                      </a:r>
                      <a:r>
                        <a:rPr lang="fr-FR" sz="2000" b="1"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ANITA</a:t>
                      </a:r>
                    </a:p>
                  </a:txBody>
                  <a:tcPr marL="68580" marR="68580" marT="0" marB="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Lettre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l">
                        <a:lnSpc>
                          <a:spcPct val="115000"/>
                        </a:lnSpc>
                        <a:spcAft>
                          <a:spcPts val="0"/>
                        </a:spcAft>
                      </a:pPr>
                      <a:r>
                        <a:rPr lang="fr-FR" sz="2000" b="0" dirty="0">
                          <a:solidFill>
                            <a:schemeClr val="bg1"/>
                          </a:solidFill>
                          <a:latin typeface="Freestyle Script" pitchFamily="66" charset="0"/>
                          <a:ea typeface="Calibri"/>
                          <a:cs typeface="Times New Roman"/>
                        </a:rPr>
                        <a:t>On m’avait donné rendez-vous au puits à minuit. </a:t>
                      </a:r>
                      <a:endParaRPr lang="fr-FR" sz="2000" b="0" dirty="0" smtClean="0">
                        <a:solidFill>
                          <a:schemeClr val="bg1"/>
                        </a:solidFill>
                        <a:latin typeface="Freestyle Script" pitchFamily="66" charset="0"/>
                        <a:ea typeface="Calibri"/>
                        <a:cs typeface="Times New Roman"/>
                      </a:endParaRPr>
                    </a:p>
                    <a:p>
                      <a:pPr algn="l">
                        <a:lnSpc>
                          <a:spcPct val="115000"/>
                        </a:lnSpc>
                        <a:spcAft>
                          <a:spcPts val="0"/>
                        </a:spcAft>
                      </a:pPr>
                      <a:r>
                        <a:rPr lang="fr-FR" sz="2000" b="0" dirty="0" smtClean="0">
                          <a:solidFill>
                            <a:schemeClr val="bg1"/>
                          </a:solidFill>
                          <a:latin typeface="Freestyle Script" pitchFamily="66" charset="0"/>
                          <a:ea typeface="Calibri"/>
                          <a:cs typeface="Times New Roman"/>
                        </a:rPr>
                        <a:t>Mais </a:t>
                      </a:r>
                      <a:r>
                        <a:rPr lang="fr-FR" sz="2000" b="0" dirty="0">
                          <a:solidFill>
                            <a:schemeClr val="bg1"/>
                          </a:solidFill>
                          <a:latin typeface="Freestyle Script" pitchFamily="66" charset="0"/>
                          <a:ea typeface="Calibri"/>
                          <a:cs typeface="Times New Roman"/>
                        </a:rPr>
                        <a:t>il n’y avait personne.</a:t>
                      </a:r>
                    </a:p>
                  </a:txBody>
                  <a:tcPr marL="68580" marR="68580" marT="0" marB="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864000">
                <a:tc>
                  <a:txBody>
                    <a:bodyPr/>
                    <a:lstStyle/>
                    <a:p>
                      <a:pPr algn="r">
                        <a:lnSpc>
                          <a:spcPct val="100000"/>
                        </a:lnSpc>
                        <a:spcAft>
                          <a:spcPts val="0"/>
                        </a:spcAft>
                      </a:pPr>
                      <a:r>
                        <a:rPr lang="fr-FR" sz="20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CHEZ</a:t>
                      </a:r>
                      <a:r>
                        <a:rPr lang="fr-FR" sz="2000" b="1"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BOB</a:t>
                      </a:r>
                      <a:endParaRPr lang="fr-FR" sz="20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Trois lettres</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1"/>
                          </a:solidFill>
                          <a:latin typeface="Freestyle Script" pitchFamily="66" charset="0"/>
                          <a:ea typeface="Calibri"/>
                          <a:cs typeface="Times New Roman"/>
                        </a:rPr>
                        <a:t>Ces lettres cachent la véritable raison de l’enlèvement de Marie. </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1"/>
                          </a:solidFill>
                          <a:latin typeface="Freestyle Script" pitchFamily="66" charset="0"/>
                          <a:ea typeface="Calibri"/>
                          <a:cs typeface="Times New Roman"/>
                        </a:rPr>
                        <a:t>Il y a quelque chose d’autre là-dessous.</a:t>
                      </a:r>
                    </a:p>
                  </a:txBody>
                  <a:tcP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40000">
                <a:tc>
                  <a:txBody>
                    <a:bodyPr/>
                    <a:lstStyle/>
                    <a:p>
                      <a:pPr algn="r">
                        <a:lnSpc>
                          <a:spcPct val="100000"/>
                        </a:lnSpc>
                        <a:spcAft>
                          <a:spcPts val="0"/>
                        </a:spcAft>
                      </a:pPr>
                      <a:r>
                        <a:rPr lang="fr-FR" sz="20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CHEZ</a:t>
                      </a:r>
                      <a:r>
                        <a:rPr lang="fr-FR" sz="2000" b="1"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BRUCE</a:t>
                      </a:r>
                      <a:endParaRPr lang="fr-FR" sz="20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Mouchoir</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1"/>
                          </a:solidFill>
                          <a:latin typeface="Freestyle Script" pitchFamily="66" charset="0"/>
                          <a:ea typeface="Calibri"/>
                          <a:cs typeface="Times New Roman"/>
                        </a:rPr>
                        <a:t>C’est à Marie.</a:t>
                      </a:r>
                    </a:p>
                  </a:txBody>
                  <a:tcP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540000">
                <a:tc>
                  <a:txBody>
                    <a:bodyPr/>
                    <a:lstStyle/>
                    <a:p>
                      <a:pPr algn="r">
                        <a:lnSpc>
                          <a:spcPct val="115000"/>
                        </a:lnSpc>
                        <a:spcAft>
                          <a:spcPts val="0"/>
                        </a:spcAft>
                      </a:pPr>
                      <a:r>
                        <a:rPr lang="fr-FR" sz="20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CHEZ</a:t>
                      </a:r>
                      <a:r>
                        <a:rPr lang="fr-FR" sz="2000" b="1"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CHRIS</a:t>
                      </a:r>
                      <a:endParaRPr lang="fr-FR" sz="20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Photo</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latin typeface="Freestyle Script" pitchFamily="66" charset="0"/>
                          <a:ea typeface="Calibri"/>
                          <a:cs typeface="Times New Roman"/>
                        </a:rPr>
                        <a:t>Franchement, ça me dit quelque chose. Quoi ? Je ne sais pas.</a:t>
                      </a:r>
                    </a:p>
                  </a:txBody>
                  <a:tcPr marL="68580" marR="68580" marT="0" marB="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005861">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CHEZ</a:t>
                      </a:r>
                      <a:r>
                        <a:rPr lang="fr-FR" sz="2000" b="1"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JUSTE</a:t>
                      </a:r>
                      <a:endParaRPr lang="fr-FR" sz="20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Perruque</a:t>
                      </a:r>
                    </a:p>
                    <a:p>
                      <a:pPr algn="r">
                        <a:lnSpc>
                          <a:spcPct val="100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Photo</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00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Tract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alpha val="4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Franchement, ça me dit quelque chose. Quoi ? Je ne sais pas.</a:t>
                      </a:r>
                    </a:p>
                    <a:p>
                      <a:pPr>
                        <a:lnSpc>
                          <a:spcPct val="100000"/>
                        </a:lnSpc>
                        <a:spcAft>
                          <a:spcPts val="0"/>
                        </a:spcAft>
                      </a:pP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une photo de Lucie avec Juste.</a:t>
                      </a:r>
                    </a:p>
                    <a:p>
                      <a:pPr>
                        <a:lnSpc>
                          <a:spcPct val="100000"/>
                        </a:lnSpc>
                        <a:spcAft>
                          <a:spcPts val="0"/>
                        </a:spcAft>
                      </a:pP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Ca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appartient à Juste.</a:t>
                      </a:r>
                    </a:p>
                  </a:txBody>
                  <a:tcPr marL="68580" marR="68580" marT="0" marB="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cadre.jpg"/>
          <p:cNvPicPr>
            <a:picLocks noChangeAspect="1"/>
          </p:cNvPicPr>
          <p:nvPr/>
        </p:nvPicPr>
        <p:blipFill>
          <a:blip r:embed="rId2" cstate="print"/>
          <a:stretch>
            <a:fillRect/>
          </a:stretch>
        </p:blipFill>
        <p:spPr>
          <a:xfrm>
            <a:off x="1" y="0"/>
            <a:ext cx="9144000" cy="6858000"/>
          </a:xfrm>
          <a:prstGeom prst="rect">
            <a:avLst/>
          </a:prstGeom>
        </p:spPr>
      </p:pic>
      <p:graphicFrame>
        <p:nvGraphicFramePr>
          <p:cNvPr id="5" name="Tableau 4"/>
          <p:cNvGraphicFramePr>
            <a:graphicFrameLocks noGrp="1"/>
          </p:cNvGraphicFramePr>
          <p:nvPr/>
        </p:nvGraphicFramePr>
        <p:xfrm>
          <a:off x="107504" y="404664"/>
          <a:ext cx="8928992" cy="5616624"/>
        </p:xfrm>
        <a:graphic>
          <a:graphicData uri="http://schemas.openxmlformats.org/drawingml/2006/table">
            <a:tbl>
              <a:tblPr firstRow="1" bandRow="1">
                <a:tableStyleId>{7DF18680-E054-41AD-8BC1-D1AEF772440D}</a:tableStyleId>
              </a:tblPr>
              <a:tblGrid>
                <a:gridCol w="1296144"/>
                <a:gridCol w="1440160"/>
                <a:gridCol w="2448272"/>
                <a:gridCol w="3744416"/>
              </a:tblGrid>
              <a:tr h="678825">
                <a:tc>
                  <a:txBody>
                    <a:bodyPr/>
                    <a:lstStyle/>
                    <a:p>
                      <a:pPr algn="ctr">
                        <a:spcAft>
                          <a:spcPts val="0"/>
                        </a:spcAft>
                      </a:pPr>
                      <a:r>
                        <a:rPr lang="en-US" sz="2000" dirty="0">
                          <a:solidFill>
                            <a:schemeClr val="bg1"/>
                          </a:solidFill>
                          <a:effectLst>
                            <a:outerShdw blurRad="38100" dist="38100" dir="2700000" algn="tl">
                              <a:srgbClr val="000000">
                                <a:alpha val="43137"/>
                              </a:srgbClr>
                            </a:outerShdw>
                          </a:effectLst>
                          <a:latin typeface="Freestyle Script" pitchFamily="66" charset="0"/>
                          <a:cs typeface="Andalus" pitchFamily="2" charset="-78"/>
                        </a:rPr>
                        <a:t>HEURE</a:t>
                      </a:r>
                      <a:endParaRPr lang="fr-FR" sz="200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75000"/>
                      </a:schemeClr>
                    </a:solidFill>
                  </a:tcPr>
                </a:tc>
                <a:tc>
                  <a:txBody>
                    <a:bodyPr/>
                    <a:lstStyle/>
                    <a:p>
                      <a:pPr algn="ctr">
                        <a:spcAft>
                          <a:spcPts val="0"/>
                        </a:spcAft>
                      </a:pPr>
                      <a:r>
                        <a:rPr lang="en-US" sz="2000" dirty="0">
                          <a:solidFill>
                            <a:schemeClr val="bg1"/>
                          </a:solidFill>
                          <a:effectLst>
                            <a:outerShdw blurRad="38100" dist="38100" dir="2700000" algn="tl">
                              <a:srgbClr val="000000">
                                <a:alpha val="43137"/>
                              </a:srgbClr>
                            </a:outerShdw>
                          </a:effectLst>
                          <a:latin typeface="Freestyle Script" pitchFamily="66" charset="0"/>
                          <a:cs typeface="Andalus" pitchFamily="2" charset="-78"/>
                        </a:rPr>
                        <a:t>LIEU</a:t>
                      </a:r>
                      <a:endParaRPr lang="fr-FR" sz="200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75000"/>
                      </a:schemeClr>
                    </a:solidFill>
                  </a:tcPr>
                </a:tc>
                <a:tc>
                  <a:txBody>
                    <a:bodyPr/>
                    <a:lstStyle/>
                    <a:p>
                      <a:pPr algn="ctr">
                        <a:spcAft>
                          <a:spcPts val="0"/>
                        </a:spcAft>
                      </a:pPr>
                      <a:r>
                        <a:rPr lang="en-US" sz="2000" dirty="0">
                          <a:solidFill>
                            <a:schemeClr val="bg1"/>
                          </a:solidFill>
                          <a:effectLst>
                            <a:outerShdw blurRad="38100" dist="38100" dir="2700000" algn="tl">
                              <a:srgbClr val="000000">
                                <a:alpha val="43137"/>
                              </a:srgbClr>
                            </a:outerShdw>
                          </a:effectLst>
                          <a:latin typeface="Freestyle Script" pitchFamily="66" charset="0"/>
                          <a:cs typeface="Andalus" pitchFamily="2" charset="-78"/>
                        </a:rPr>
                        <a:t>CONDITION</a:t>
                      </a:r>
                      <a:endParaRPr lang="fr-FR" sz="200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75000"/>
                      </a:schemeClr>
                    </a:solidFill>
                  </a:tcPr>
                </a:tc>
                <a:tc>
                  <a:txBody>
                    <a:bodyPr/>
                    <a:lstStyle/>
                    <a:p>
                      <a:pPr algn="ctr">
                        <a:spcAft>
                          <a:spcPts val="0"/>
                        </a:spcAft>
                      </a:pPr>
                      <a:r>
                        <a:rPr lang="en-US" sz="2000" dirty="0">
                          <a:solidFill>
                            <a:schemeClr val="bg1"/>
                          </a:solidFill>
                          <a:effectLst>
                            <a:outerShdw blurRad="38100" dist="38100" dir="2700000" algn="tl">
                              <a:srgbClr val="000000">
                                <a:alpha val="43137"/>
                              </a:srgbClr>
                            </a:outerShdw>
                          </a:effectLst>
                          <a:latin typeface="Freestyle Script" pitchFamily="66" charset="0"/>
                          <a:cs typeface="Andalus" pitchFamily="2" charset="-78"/>
                        </a:rPr>
                        <a:t>CAUSE</a:t>
                      </a:r>
                      <a:endParaRPr lang="fr-FR" sz="200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75000"/>
                      </a:schemeClr>
                    </a:solidFill>
                  </a:tcPr>
                </a:tc>
              </a:tr>
              <a:tr h="750897">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18:30</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spcAft>
                          <a:spcPts val="0"/>
                        </a:spcAft>
                      </a:pPr>
                      <a:r>
                        <a:rPr lang="en-US" sz="2000" dirty="0" smtClean="0">
                          <a:solidFill>
                            <a:schemeClr val="bg2">
                              <a:lumMod val="10000"/>
                            </a:schemeClr>
                          </a:solidFill>
                          <a:latin typeface="Freestyle Script" pitchFamily="66" charset="0"/>
                          <a:cs typeface="Andalus" pitchFamily="2" charset="-78"/>
                        </a:rPr>
                        <a:t>Chez </a:t>
                      </a:r>
                      <a:r>
                        <a:rPr lang="en-US" sz="2000" dirty="0">
                          <a:solidFill>
                            <a:schemeClr val="bg2">
                              <a:lumMod val="10000"/>
                            </a:schemeClr>
                          </a:solidFill>
                          <a:latin typeface="Freestyle Script" pitchFamily="66" charset="0"/>
                          <a:cs typeface="Andalus" pitchFamily="2" charset="-78"/>
                        </a:rPr>
                        <a:t>Marie</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S’y trouver ou s’y rendre</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Roy force la bibliothèque</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r>
              <a:tr h="750897">
                <a:tc>
                  <a:txBody>
                    <a:bodyPr/>
                    <a:lstStyle/>
                    <a:p>
                      <a:pPr algn="ctr">
                        <a:spcAft>
                          <a:spcPts val="0"/>
                        </a:spcAft>
                      </a:pPr>
                      <a:r>
                        <a:rPr lang="en-US" sz="2000" dirty="0" smtClean="0">
                          <a:solidFill>
                            <a:schemeClr val="bg2">
                              <a:lumMod val="10000"/>
                            </a:schemeClr>
                          </a:solidFill>
                          <a:latin typeface="Freestyle Script" pitchFamily="66" charset="0"/>
                          <a:cs typeface="Andalus" pitchFamily="2" charset="-78"/>
                        </a:rPr>
                        <a:t>23:00</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ctr">
                        <a:spcAft>
                          <a:spcPts val="0"/>
                        </a:spcAft>
                      </a:pPr>
                      <a:r>
                        <a:rPr lang="en-US" sz="2000" dirty="0" smtClean="0">
                          <a:solidFill>
                            <a:schemeClr val="bg2">
                              <a:lumMod val="10000"/>
                            </a:schemeClr>
                          </a:solidFill>
                          <a:latin typeface="Freestyle Script" pitchFamily="66" charset="0"/>
                          <a:cs typeface="Andalus" pitchFamily="2" charset="-78"/>
                        </a:rPr>
                        <a:t>Partout</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p>
                      <a:pPr algn="ctr">
                        <a:spcAft>
                          <a:spcPts val="0"/>
                        </a:spcAft>
                      </a:pPr>
                      <a:r>
                        <a:rPr lang="en-US" sz="2000" dirty="0" smtClean="0">
                          <a:solidFill>
                            <a:schemeClr val="bg2">
                              <a:lumMod val="10000"/>
                            </a:schemeClr>
                          </a:solidFill>
                          <a:latin typeface="Freestyle Script" pitchFamily="66" charset="0"/>
                          <a:cs typeface="Andalus" pitchFamily="2" charset="-78"/>
                        </a:rPr>
                        <a:t>Avoir pris la feuille dans le piano</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p>
                      <a:pPr algn="ctr">
                        <a:spcAft>
                          <a:spcPts val="0"/>
                        </a:spcAft>
                      </a:pPr>
                      <a:r>
                        <a:rPr lang="en-US" sz="2000" dirty="0" smtClean="0">
                          <a:solidFill>
                            <a:schemeClr val="bg2">
                              <a:lumMod val="10000"/>
                            </a:schemeClr>
                          </a:solidFill>
                          <a:latin typeface="Freestyle Script" pitchFamily="66" charset="0"/>
                          <a:cs typeface="Andalus" pitchFamily="2" charset="-78"/>
                        </a:rPr>
                        <a:t>Roy ne peux pas prendre le message</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r>
              <a:tr h="750897">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01:30</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spcAft>
                          <a:spcPts val="0"/>
                        </a:spcAft>
                      </a:pPr>
                      <a:r>
                        <a:rPr lang="en-US" sz="2000" dirty="0" smtClean="0">
                          <a:solidFill>
                            <a:schemeClr val="bg2">
                              <a:lumMod val="10000"/>
                            </a:schemeClr>
                          </a:solidFill>
                          <a:latin typeface="Freestyle Script" pitchFamily="66" charset="0"/>
                          <a:cs typeface="Andalus" pitchFamily="2" charset="-78"/>
                        </a:rPr>
                        <a:t>Chez</a:t>
                      </a:r>
                      <a:r>
                        <a:rPr lang="en-US" sz="2000" baseline="0" dirty="0" smtClean="0">
                          <a:solidFill>
                            <a:schemeClr val="bg2">
                              <a:lumMod val="10000"/>
                            </a:schemeClr>
                          </a:solidFill>
                          <a:latin typeface="Freestyle Script" pitchFamily="66" charset="0"/>
                          <a:cs typeface="Andalus" pitchFamily="2" charset="-78"/>
                        </a:rPr>
                        <a:t> </a:t>
                      </a:r>
                      <a:r>
                        <a:rPr lang="en-US" sz="2000" dirty="0" smtClean="0">
                          <a:solidFill>
                            <a:schemeClr val="bg2">
                              <a:lumMod val="10000"/>
                            </a:schemeClr>
                          </a:solidFill>
                          <a:latin typeface="Freestyle Script" pitchFamily="66" charset="0"/>
                          <a:cs typeface="Andalus" pitchFamily="2" charset="-78"/>
                        </a:rPr>
                        <a:t>Juste</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S’y trouver</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Roy tue Juste</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r>
              <a:tr h="895036">
                <a:tc>
                  <a:txBody>
                    <a:bodyPr/>
                    <a:lstStyle/>
                    <a:p>
                      <a:pPr algn="ctr">
                        <a:spcAft>
                          <a:spcPts val="0"/>
                        </a:spcAft>
                      </a:pPr>
                      <a:r>
                        <a:rPr lang="en-US" sz="2000" dirty="0" smtClean="0">
                          <a:solidFill>
                            <a:schemeClr val="bg2">
                              <a:lumMod val="10000"/>
                            </a:schemeClr>
                          </a:solidFill>
                          <a:latin typeface="Freestyle Script" pitchFamily="66" charset="0"/>
                          <a:cs typeface="Andalus" pitchFamily="2" charset="-78"/>
                        </a:rPr>
                        <a:t>02:00</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Plage nord</a:t>
                      </a:r>
                      <a:endParaRPr lang="fr-FR" sz="2000" dirty="0">
                        <a:solidFill>
                          <a:schemeClr val="bg2">
                            <a:lumMod val="10000"/>
                          </a:schemeClr>
                        </a:solidFill>
                        <a:latin typeface="Freestyle Script" pitchFamily="66" charset="0"/>
                        <a:ea typeface="Times New Roman"/>
                        <a:cs typeface="Andalus" pitchFamily="2" charset="-78"/>
                      </a:endParaRPr>
                    </a:p>
                    <a:p>
                      <a:pPr algn="ctr">
                        <a:spcAft>
                          <a:spcPts val="0"/>
                        </a:spcAft>
                      </a:pPr>
                      <a:r>
                        <a:rPr lang="en-US" sz="2000" dirty="0" smtClean="0">
                          <a:solidFill>
                            <a:schemeClr val="bg2">
                              <a:lumMod val="10000"/>
                            </a:schemeClr>
                          </a:solidFill>
                          <a:latin typeface="Freestyle Script" pitchFamily="66" charset="0"/>
                          <a:cs typeface="Andalus" pitchFamily="2" charset="-78"/>
                        </a:rPr>
                        <a:t>Partout</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S’y trouver ou s’y rendre</a:t>
                      </a:r>
                      <a:endParaRPr lang="fr-FR" sz="2000" dirty="0">
                        <a:solidFill>
                          <a:schemeClr val="bg2">
                            <a:lumMod val="10000"/>
                          </a:schemeClr>
                        </a:solidFill>
                        <a:latin typeface="Freestyle Script" pitchFamily="66" charset="0"/>
                        <a:ea typeface="Times New Roman"/>
                        <a:cs typeface="Andalus" pitchFamily="2" charset="-78"/>
                      </a:endParaRPr>
                    </a:p>
                    <a:p>
                      <a:pPr algn="ctr">
                        <a:spcAft>
                          <a:spcPts val="0"/>
                        </a:spcAft>
                      </a:pPr>
                      <a:r>
                        <a:rPr lang="en-US" sz="2000" dirty="0" smtClean="0">
                          <a:solidFill>
                            <a:schemeClr val="bg2">
                              <a:lumMod val="10000"/>
                            </a:schemeClr>
                          </a:solidFill>
                          <a:latin typeface="Freestyle Script" pitchFamily="66" charset="0"/>
                          <a:cs typeface="Andalus" pitchFamily="2" charset="-78"/>
                        </a:rPr>
                        <a:t>Avoir </a:t>
                      </a:r>
                      <a:r>
                        <a:rPr lang="en-US" sz="2000" dirty="0">
                          <a:solidFill>
                            <a:schemeClr val="bg2">
                              <a:lumMod val="10000"/>
                            </a:schemeClr>
                          </a:solidFill>
                          <a:latin typeface="Freestyle Script" pitchFamily="66" charset="0"/>
                          <a:cs typeface="Andalus" pitchFamily="2" charset="-78"/>
                        </a:rPr>
                        <a:t>pris le diamant de Roy</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Roy jette le corps de Juste à l’eau</a:t>
                      </a:r>
                      <a:endParaRPr lang="fr-FR" sz="2000" dirty="0">
                        <a:solidFill>
                          <a:schemeClr val="bg2">
                            <a:lumMod val="10000"/>
                          </a:schemeClr>
                        </a:solidFill>
                        <a:latin typeface="Freestyle Script" pitchFamily="66" charset="0"/>
                        <a:ea typeface="Times New Roman"/>
                        <a:cs typeface="Andalus" pitchFamily="2" charset="-78"/>
                      </a:endParaRPr>
                    </a:p>
                    <a:p>
                      <a:pPr algn="ctr">
                        <a:spcAft>
                          <a:spcPts val="0"/>
                        </a:spcAft>
                      </a:pPr>
                      <a:r>
                        <a:rPr lang="en-US" sz="2000" dirty="0" smtClean="0">
                          <a:solidFill>
                            <a:schemeClr val="bg2">
                              <a:lumMod val="10000"/>
                            </a:schemeClr>
                          </a:solidFill>
                          <a:latin typeface="Freestyle Script" pitchFamily="66" charset="0"/>
                          <a:cs typeface="Andalus" pitchFamily="2" charset="-78"/>
                        </a:rPr>
                        <a:t>Roy </a:t>
                      </a:r>
                      <a:r>
                        <a:rPr lang="en-US" sz="2000" dirty="0">
                          <a:solidFill>
                            <a:schemeClr val="bg2">
                              <a:lumMod val="10000"/>
                            </a:schemeClr>
                          </a:solidFill>
                          <a:latin typeface="Freestyle Script" pitchFamily="66" charset="0"/>
                          <a:cs typeface="Andalus" pitchFamily="2" charset="-78"/>
                        </a:rPr>
                        <a:t>ne peux pas faire tomber son diamant </a:t>
                      </a:r>
                      <a:r>
                        <a:rPr lang="en-US" sz="2000" dirty="0" smtClean="0">
                          <a:solidFill>
                            <a:schemeClr val="bg2">
                              <a:lumMod val="10000"/>
                            </a:schemeClr>
                          </a:solidFill>
                          <a:latin typeface="Freestyle Script" pitchFamily="66" charset="0"/>
                          <a:cs typeface="Andalus" pitchFamily="2" charset="-78"/>
                        </a:rPr>
                        <a:t>chez Juste</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r>
              <a:tr h="895036">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N’importe quand </a:t>
                      </a:r>
                      <a:endParaRPr lang="fr-FR" sz="2000" dirty="0">
                        <a:solidFill>
                          <a:schemeClr val="bg2">
                            <a:lumMod val="10000"/>
                          </a:schemeClr>
                        </a:solidFill>
                        <a:latin typeface="Freestyle Script" pitchFamily="66" charset="0"/>
                        <a:cs typeface="Andalus" pitchFamily="2" charset="-78"/>
                      </a:endParaRPr>
                    </a:p>
                    <a:p>
                      <a:pPr algn="ctr">
                        <a:spcAft>
                          <a:spcPts val="0"/>
                        </a:spcAft>
                      </a:pPr>
                      <a:r>
                        <a:rPr lang="en-US" sz="2000" dirty="0">
                          <a:solidFill>
                            <a:schemeClr val="bg2">
                              <a:lumMod val="10000"/>
                            </a:schemeClr>
                          </a:solidFill>
                          <a:latin typeface="Freestyle Script" pitchFamily="66" charset="0"/>
                          <a:cs typeface="Andalus" pitchFamily="2" charset="-78"/>
                        </a:rPr>
                        <a:t>(Sauf entre </a:t>
                      </a:r>
                      <a:r>
                        <a:rPr lang="en-US" sz="2000" dirty="0" smtClean="0">
                          <a:solidFill>
                            <a:schemeClr val="bg2">
                              <a:lumMod val="10000"/>
                            </a:schemeClr>
                          </a:solidFill>
                          <a:latin typeface="Freestyle Script" pitchFamily="66" charset="0"/>
                          <a:cs typeface="Andalus" pitchFamily="2" charset="-78"/>
                        </a:rPr>
                        <a:t>4</a:t>
                      </a:r>
                    </a:p>
                    <a:p>
                      <a:pPr algn="ctr">
                        <a:spcAft>
                          <a:spcPts val="0"/>
                        </a:spcAft>
                      </a:pPr>
                      <a:r>
                        <a:rPr lang="en-US" sz="2000" dirty="0" smtClean="0">
                          <a:solidFill>
                            <a:schemeClr val="bg2">
                              <a:lumMod val="10000"/>
                            </a:schemeClr>
                          </a:solidFill>
                          <a:latin typeface="Freestyle Script" pitchFamily="66" charset="0"/>
                          <a:cs typeface="Andalus" pitchFamily="2" charset="-78"/>
                        </a:rPr>
                        <a:t>et </a:t>
                      </a:r>
                      <a:r>
                        <a:rPr lang="en-US" sz="2000" dirty="0">
                          <a:solidFill>
                            <a:schemeClr val="bg2">
                              <a:lumMod val="10000"/>
                            </a:schemeClr>
                          </a:solidFill>
                          <a:latin typeface="Freestyle Script" pitchFamily="66" charset="0"/>
                          <a:cs typeface="Andalus" pitchFamily="2" charset="-78"/>
                        </a:rPr>
                        <a:t>5h am/pm)</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spcAft>
                          <a:spcPts val="0"/>
                        </a:spcAft>
                      </a:pPr>
                      <a:r>
                        <a:rPr lang="en-US" sz="2000" dirty="0" smtClean="0">
                          <a:solidFill>
                            <a:schemeClr val="bg2">
                              <a:lumMod val="10000"/>
                            </a:schemeClr>
                          </a:solidFill>
                          <a:latin typeface="Freestyle Script" pitchFamily="66" charset="0"/>
                          <a:cs typeface="Andalus" pitchFamily="2" charset="-78"/>
                        </a:rPr>
                        <a:t>Dans</a:t>
                      </a:r>
                      <a:r>
                        <a:rPr lang="en-US" sz="2000" baseline="0" dirty="0" smtClean="0">
                          <a:solidFill>
                            <a:schemeClr val="bg2">
                              <a:lumMod val="10000"/>
                            </a:schemeClr>
                          </a:solidFill>
                          <a:latin typeface="Freestyle Script" pitchFamily="66" charset="0"/>
                          <a:cs typeface="Andalus" pitchFamily="2" charset="-78"/>
                        </a:rPr>
                        <a:t> </a:t>
                      </a:r>
                      <a:r>
                        <a:rPr lang="en-US" sz="2000" dirty="0" smtClean="0">
                          <a:solidFill>
                            <a:schemeClr val="bg2">
                              <a:lumMod val="10000"/>
                            </a:schemeClr>
                          </a:solidFill>
                          <a:latin typeface="Freestyle Script" pitchFamily="66" charset="0"/>
                          <a:cs typeface="Andalus" pitchFamily="2" charset="-78"/>
                        </a:rPr>
                        <a:t>le puits</a:t>
                      </a:r>
                    </a:p>
                    <a:p>
                      <a:pPr algn="ctr">
                        <a:spcAft>
                          <a:spcPts val="0"/>
                        </a:spcAft>
                      </a:pPr>
                      <a:r>
                        <a:rPr lang="en-US" sz="2000" dirty="0" smtClean="0">
                          <a:solidFill>
                            <a:schemeClr val="bg2">
                              <a:lumMod val="10000"/>
                            </a:schemeClr>
                          </a:solidFill>
                          <a:latin typeface="Freestyle Script" pitchFamily="66" charset="0"/>
                          <a:ea typeface="Times New Roman"/>
                          <a:cs typeface="Andalus" pitchFamily="2" charset="-78"/>
                        </a:rPr>
                        <a:t>Salle des bénitiers</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S’y trouver ou s’y rendre</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Jérôme </a:t>
                      </a:r>
                      <a:r>
                        <a:rPr lang="en-US" sz="2000" dirty="0" smtClean="0">
                          <a:solidFill>
                            <a:schemeClr val="bg2">
                              <a:lumMod val="10000"/>
                            </a:schemeClr>
                          </a:solidFill>
                          <a:latin typeface="Freestyle Script" pitchFamily="66" charset="0"/>
                          <a:cs typeface="Andalus" pitchFamily="2" charset="-78"/>
                        </a:rPr>
                        <a:t>Lange se </a:t>
                      </a:r>
                      <a:r>
                        <a:rPr lang="en-US" sz="2000" dirty="0">
                          <a:solidFill>
                            <a:schemeClr val="bg2">
                              <a:lumMod val="10000"/>
                            </a:schemeClr>
                          </a:solidFill>
                          <a:latin typeface="Freestyle Script" pitchFamily="66" charset="0"/>
                          <a:cs typeface="Andalus" pitchFamily="2" charset="-78"/>
                        </a:rPr>
                        <a:t>noie</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r>
              <a:tr h="875672">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N’importe </a:t>
                      </a:r>
                      <a:r>
                        <a:rPr lang="en-US" sz="2000" dirty="0" smtClean="0">
                          <a:solidFill>
                            <a:schemeClr val="bg2">
                              <a:lumMod val="10000"/>
                            </a:schemeClr>
                          </a:solidFill>
                          <a:latin typeface="Freestyle Script" pitchFamily="66" charset="0"/>
                          <a:cs typeface="Andalus" pitchFamily="2" charset="-78"/>
                        </a:rPr>
                        <a:t>quand</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Bassin</a:t>
                      </a:r>
                      <a:endParaRPr lang="fr-FR" sz="2000" dirty="0">
                        <a:solidFill>
                          <a:schemeClr val="bg2">
                            <a:lumMod val="10000"/>
                          </a:schemeClr>
                        </a:solidFill>
                        <a:latin typeface="Freestyle Script" pitchFamily="66" charset="0"/>
                        <a:ea typeface="Times New Roman"/>
                        <a:cs typeface="Andalus" pitchFamily="2" charset="-78"/>
                      </a:endParaRPr>
                    </a:p>
                    <a:p>
                      <a:pPr algn="ctr">
                        <a:spcAft>
                          <a:spcPts val="0"/>
                        </a:spcAft>
                      </a:pPr>
                      <a:r>
                        <a:rPr lang="en-US" sz="2000" dirty="0">
                          <a:solidFill>
                            <a:schemeClr val="bg2">
                              <a:lumMod val="10000"/>
                            </a:schemeClr>
                          </a:solidFill>
                          <a:latin typeface="Freestyle Script" pitchFamily="66" charset="0"/>
                          <a:cs typeface="Andalus" pitchFamily="2" charset="-78"/>
                        </a:rPr>
                        <a:t>N’importe où</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Se rendre à la statue</a:t>
                      </a:r>
                      <a:endParaRPr lang="fr-FR" sz="2000" dirty="0">
                        <a:solidFill>
                          <a:schemeClr val="bg2">
                            <a:lumMod val="10000"/>
                          </a:schemeClr>
                        </a:solidFill>
                        <a:latin typeface="Freestyle Script" pitchFamily="66" charset="0"/>
                        <a:ea typeface="Times New Roman"/>
                        <a:cs typeface="Andalus" pitchFamily="2" charset="-78"/>
                      </a:endParaRPr>
                    </a:p>
                    <a:p>
                      <a:pPr algn="ctr">
                        <a:spcAft>
                          <a:spcPts val="0"/>
                        </a:spcAft>
                      </a:pPr>
                      <a:r>
                        <a:rPr lang="en-US" sz="2000" dirty="0">
                          <a:solidFill>
                            <a:schemeClr val="bg2">
                              <a:lumMod val="10000"/>
                            </a:schemeClr>
                          </a:solidFill>
                          <a:latin typeface="Freestyle Script" pitchFamily="66" charset="0"/>
                          <a:cs typeface="Andalus" pitchFamily="2" charset="-78"/>
                        </a:rPr>
                        <a:t>Etat “lessivé” </a:t>
                      </a:r>
                      <a:r>
                        <a:rPr lang="en-US" sz="2000" dirty="0" smtClean="0">
                          <a:solidFill>
                            <a:schemeClr val="bg2">
                              <a:lumMod val="10000"/>
                            </a:schemeClr>
                          </a:solidFill>
                          <a:latin typeface="Freestyle Script" pitchFamily="66" charset="0"/>
                          <a:cs typeface="Andalus" pitchFamily="2" charset="-78"/>
                        </a:rPr>
                        <a:t>trop</a:t>
                      </a:r>
                      <a:r>
                        <a:rPr lang="en-US" sz="2000" baseline="0" dirty="0" smtClean="0">
                          <a:solidFill>
                            <a:schemeClr val="bg2">
                              <a:lumMod val="10000"/>
                            </a:schemeClr>
                          </a:solidFill>
                          <a:latin typeface="Freestyle Script" pitchFamily="66" charset="0"/>
                          <a:cs typeface="Andalus" pitchFamily="2" charset="-78"/>
                        </a:rPr>
                        <a:t> longtemps</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ctr">
                        <a:spcAft>
                          <a:spcPts val="0"/>
                        </a:spcAft>
                      </a:pPr>
                      <a:r>
                        <a:rPr lang="en-US" sz="2000" dirty="0">
                          <a:solidFill>
                            <a:schemeClr val="bg2">
                              <a:lumMod val="10000"/>
                            </a:schemeClr>
                          </a:solidFill>
                          <a:latin typeface="Freestyle Script" pitchFamily="66" charset="0"/>
                          <a:cs typeface="Andalus" pitchFamily="2" charset="-78"/>
                        </a:rPr>
                        <a:t>Jérôme </a:t>
                      </a:r>
                      <a:r>
                        <a:rPr lang="en-US" sz="2000" dirty="0" smtClean="0">
                          <a:solidFill>
                            <a:schemeClr val="bg2">
                              <a:lumMod val="10000"/>
                            </a:schemeClr>
                          </a:solidFill>
                          <a:latin typeface="Freestyle Script" pitchFamily="66" charset="0"/>
                          <a:cs typeface="Andalus" pitchFamily="2" charset="-78"/>
                        </a:rPr>
                        <a:t>Lange se </a:t>
                      </a:r>
                      <a:r>
                        <a:rPr lang="en-US" sz="2000" dirty="0">
                          <a:solidFill>
                            <a:schemeClr val="bg2">
                              <a:lumMod val="10000"/>
                            </a:schemeClr>
                          </a:solidFill>
                          <a:latin typeface="Freestyle Script" pitchFamily="66" charset="0"/>
                          <a:cs typeface="Andalus" pitchFamily="2" charset="-78"/>
                        </a:rPr>
                        <a:t>noie</a:t>
                      </a:r>
                      <a:endParaRPr lang="fr-FR" sz="2000" dirty="0">
                        <a:solidFill>
                          <a:schemeClr val="bg2">
                            <a:lumMod val="10000"/>
                          </a:schemeClr>
                        </a:solidFill>
                        <a:latin typeface="Freestyle Script" pitchFamily="66" charset="0"/>
                        <a:ea typeface="Times New Roman"/>
                        <a:cs typeface="Andalus" pitchFamily="2" charset="-78"/>
                      </a:endParaRPr>
                    </a:p>
                    <a:p>
                      <a:pPr algn="ctr">
                        <a:spcAft>
                          <a:spcPts val="0"/>
                        </a:spcAft>
                      </a:pPr>
                      <a:r>
                        <a:rPr lang="en-US" sz="2000" dirty="0">
                          <a:solidFill>
                            <a:schemeClr val="bg2">
                              <a:lumMod val="10000"/>
                            </a:schemeClr>
                          </a:solidFill>
                          <a:latin typeface="Freestyle Script" pitchFamily="66" charset="0"/>
                          <a:cs typeface="Andalus" pitchFamily="2" charset="-78"/>
                        </a:rPr>
                        <a:t>Jérôme </a:t>
                      </a:r>
                      <a:r>
                        <a:rPr lang="en-US" sz="2000" dirty="0" smtClean="0">
                          <a:solidFill>
                            <a:schemeClr val="bg2">
                              <a:lumMod val="10000"/>
                            </a:schemeClr>
                          </a:solidFill>
                          <a:latin typeface="Freestyle Script" pitchFamily="66" charset="0"/>
                          <a:cs typeface="Andalus" pitchFamily="2" charset="-78"/>
                        </a:rPr>
                        <a:t>Lange tombe </a:t>
                      </a:r>
                      <a:r>
                        <a:rPr lang="en-US" sz="2000" dirty="0">
                          <a:solidFill>
                            <a:schemeClr val="bg2">
                              <a:lumMod val="10000"/>
                            </a:schemeClr>
                          </a:solidFill>
                          <a:latin typeface="Freestyle Script" pitchFamily="66" charset="0"/>
                          <a:cs typeface="Andalus" pitchFamily="2" charset="-78"/>
                        </a:rPr>
                        <a:t>de fatigue et se brise le cou</a:t>
                      </a:r>
                      <a:endParaRPr lang="fr-FR" sz="2000" dirty="0">
                        <a:solidFill>
                          <a:schemeClr val="bg2">
                            <a:lumMod val="10000"/>
                          </a:schemeClr>
                        </a:solidFill>
                        <a:latin typeface="Freestyle Script" pitchFamily="66" charset="0"/>
                        <a:ea typeface="Times New Roman"/>
                        <a:cs typeface="Andalus" pitchFamily="2" charset="-78"/>
                      </a:endParaRPr>
                    </a:p>
                  </a:txBody>
                  <a:tcPr marL="68580" marR="68580" marT="0" marB="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r>
            </a:tbl>
          </a:graphicData>
        </a:graphic>
      </p:graphicFrame>
      <p:sp>
        <p:nvSpPr>
          <p:cNvPr id="9" name="ZoneTexte 8"/>
          <p:cNvSpPr txBox="1"/>
          <p:nvPr/>
        </p:nvSpPr>
        <p:spPr>
          <a:xfrm>
            <a:off x="107504" y="6240315"/>
            <a:ext cx="8928992" cy="461665"/>
          </a:xfrm>
          <a:prstGeom prst="rect">
            <a:avLst/>
          </a:prstGeom>
          <a:noFill/>
        </p:spPr>
        <p:txBody>
          <a:bodyPr wrap="square" rtlCol="0" anchor="ctr">
            <a:spAutoFit/>
          </a:bodyPr>
          <a:lstStyle/>
          <a:p>
            <a:pPr algn="ctr"/>
            <a:r>
              <a:rPr lang="fr-FR" sz="2400" b="1" dirty="0" smtClean="0">
                <a:solidFill>
                  <a:schemeClr val="bg1"/>
                </a:solidFill>
                <a:latin typeface="Freestyle Script" pitchFamily="66" charset="0"/>
              </a:rPr>
              <a:t>LES DIFFERENTES MORTS.</a:t>
            </a:r>
            <a:endParaRPr lang="fr-FR" sz="2400" b="1" dirty="0">
              <a:solidFill>
                <a:schemeClr val="bg1"/>
              </a:solidFill>
              <a:latin typeface="Freestyle Script" pitchFamily="66" charset="0"/>
            </a:endParaRPr>
          </a:p>
        </p:txBody>
      </p:sp>
      <p:sp>
        <p:nvSpPr>
          <p:cNvPr id="10" name="Ellipse 9">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SITUATIONS DANGEREUSES</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interrogatoire anita.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9" name="Tableau 8"/>
          <p:cNvGraphicFramePr>
            <a:graphicFrameLocks noGrp="1"/>
          </p:cNvGraphicFramePr>
          <p:nvPr/>
        </p:nvGraphicFramePr>
        <p:xfrm>
          <a:off x="107504" y="332656"/>
          <a:ext cx="8928992" cy="6408712"/>
        </p:xfrm>
        <a:graphic>
          <a:graphicData uri="http://schemas.openxmlformats.org/drawingml/2006/table">
            <a:tbl>
              <a:tblPr firstRow="1" bandRow="1">
                <a:tableStyleId>{5C22544A-7EE6-4342-B048-85BDC9FD1C3A}</a:tableStyleId>
              </a:tblPr>
              <a:tblGrid>
                <a:gridCol w="2736304"/>
                <a:gridCol w="1152128"/>
                <a:gridCol w="5040560"/>
              </a:tblGrid>
              <a:tr h="1152128">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B460E2"/>
                          </a:solidFill>
                          <a:effectLst>
                            <a:outerShdw blurRad="38100" dist="38100" dir="2700000" algn="tl">
                              <a:srgbClr val="000000">
                                <a:alpha val="43137"/>
                              </a:srgbClr>
                            </a:outerShdw>
                          </a:effectLst>
                          <a:latin typeface="Freestyle Script" pitchFamily="66" charset="0"/>
                          <a:ea typeface="Calibri"/>
                          <a:cs typeface="Times New Roman"/>
                        </a:rPr>
                        <a:t>MONTRER</a:t>
                      </a:r>
                    </a:p>
                  </a:txBody>
                  <a:tcPr marL="68580" marR="6858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pPr algn="l">
                        <a:lnSpc>
                          <a:spcPct val="115000"/>
                        </a:lnSpc>
                        <a:spcAft>
                          <a:spcPts val="0"/>
                        </a:spcAft>
                      </a:pPr>
                      <a:endParaRPr lang="fr-FR" sz="2000" b="1" dirty="0">
                        <a:solidFill>
                          <a:schemeClr val="bg1"/>
                        </a:solidFill>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577529">
                <a:tc>
                  <a:txBody>
                    <a:bodyPr/>
                    <a:lstStyle/>
                    <a:p>
                      <a:pPr algn="r">
                        <a:lnSpc>
                          <a:spcPct val="115000"/>
                        </a:lnSpc>
                        <a:spcAft>
                          <a:spcPts val="0"/>
                        </a:spcAft>
                      </a:pPr>
                      <a:r>
                        <a:rPr lang="fr-FR" sz="20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CHEZ</a:t>
                      </a:r>
                      <a:r>
                        <a:rPr lang="fr-FR" sz="2000" b="1"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MAGUY</a:t>
                      </a:r>
                      <a:endParaRPr lang="fr-FR" sz="20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Lunettes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latin typeface="Freestyle Script" pitchFamily="66" charset="0"/>
                          <a:ea typeface="Calibri"/>
                          <a:cs typeface="Times New Roman"/>
                        </a:rPr>
                        <a:t>C’est à Maguy.</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2518815">
                <a:tc>
                  <a:txBody>
                    <a:bodyPr/>
                    <a:lstStyle/>
                    <a:p>
                      <a:pPr algn="r">
                        <a:lnSpc>
                          <a:spcPct val="115000"/>
                        </a:lnSpc>
                        <a:spcAft>
                          <a:spcPts val="0"/>
                        </a:spcAft>
                      </a:pPr>
                      <a:r>
                        <a:rPr lang="fr-FR" sz="20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CHEZ</a:t>
                      </a:r>
                      <a:r>
                        <a:rPr lang="fr-FR" sz="2000" b="1"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MARIE</a:t>
                      </a:r>
                      <a:endParaRPr lang="fr-FR" sz="20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Allumettes</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Bracelet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Briquet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Broche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Lettre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00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«Les Forbans</a:t>
                      </a:r>
                      <a:r>
                        <a:rPr lang="fr-FR" sz="2000" b="1" baseline="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latin typeface="Freestyle Script" pitchFamily="66" charset="0"/>
                          <a:ea typeface="Calibri"/>
                          <a:cs typeface="Times New Roman"/>
                        </a:rPr>
                        <a:t>Personne ne l’aimait.Tout le monde vous le dira.</a:t>
                      </a:r>
                    </a:p>
                    <a:p>
                      <a:pPr>
                        <a:lnSpc>
                          <a:spcPct val="115000"/>
                        </a:lnSpc>
                        <a:spcAft>
                          <a:spcPts val="0"/>
                        </a:spcAft>
                      </a:pPr>
                      <a:r>
                        <a:rPr lang="fr-FR" sz="2000" b="0" dirty="0">
                          <a:solidFill>
                            <a:schemeClr val="bg1"/>
                          </a:solidFill>
                          <a:latin typeface="Freestyle Script" pitchFamily="66" charset="0"/>
                          <a:ea typeface="Calibri"/>
                          <a:cs typeface="Times New Roman"/>
                        </a:rPr>
                        <a:t>Où avez-vous déniché ça ?Je n’arrivais pas à mettre la main dessus.</a:t>
                      </a:r>
                    </a:p>
                    <a:p>
                      <a:pPr>
                        <a:lnSpc>
                          <a:spcPct val="115000"/>
                        </a:lnSpc>
                        <a:spcAft>
                          <a:spcPts val="0"/>
                        </a:spcAft>
                      </a:pPr>
                      <a:r>
                        <a:rPr lang="fr-FR" sz="2000" b="0" dirty="0">
                          <a:solidFill>
                            <a:schemeClr val="bg1"/>
                          </a:solidFill>
                          <a:latin typeface="Freestyle Script" pitchFamily="66" charset="0"/>
                          <a:ea typeface="Calibri"/>
                          <a:cs typeface="Times New Roman"/>
                        </a:rPr>
                        <a:t>C’est à Marie.</a:t>
                      </a:r>
                    </a:p>
                    <a:p>
                      <a:pPr>
                        <a:lnSpc>
                          <a:spcPct val="115000"/>
                        </a:lnSpc>
                        <a:spcAft>
                          <a:spcPts val="0"/>
                        </a:spcAft>
                      </a:pPr>
                      <a:r>
                        <a:rPr lang="fr-FR" sz="2000" b="0" dirty="0">
                          <a:solidFill>
                            <a:schemeClr val="bg1"/>
                          </a:solidFill>
                          <a:latin typeface="Freestyle Script" pitchFamily="66" charset="0"/>
                          <a:ea typeface="Calibri"/>
                          <a:cs typeface="Times New Roman"/>
                        </a:rPr>
                        <a:t>C’est à Marie.</a:t>
                      </a:r>
                    </a:p>
                    <a:p>
                      <a:pPr>
                        <a:lnSpc>
                          <a:spcPct val="115000"/>
                        </a:lnSpc>
                        <a:spcAft>
                          <a:spcPts val="0"/>
                        </a:spcAft>
                      </a:pPr>
                      <a:r>
                        <a:rPr lang="fr-FR" sz="2000" b="0" dirty="0">
                          <a:solidFill>
                            <a:schemeClr val="bg1"/>
                          </a:solidFill>
                          <a:latin typeface="Freestyle Script" pitchFamily="66" charset="0"/>
                          <a:ea typeface="Calibri"/>
                          <a:cs typeface="Times New Roman"/>
                        </a:rPr>
                        <a:t>Il en est malade.</a:t>
                      </a:r>
                    </a:p>
                    <a:p>
                      <a:pPr>
                        <a:lnSpc>
                          <a:spcPct val="100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Les pirates ont apporté des épidémies de maladies que les Maupitis ne connaissaient pas.</a:t>
                      </a:r>
                    </a:p>
                  </a:txBody>
                  <a:tcPr marL="68580" marR="68580" marT="0" marB="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r>
              <a:tr h="1152128">
                <a:tc>
                  <a:txBody>
                    <a:bodyPr/>
                    <a:lstStyle/>
                    <a:p>
                      <a:pPr algn="r">
                        <a:lnSpc>
                          <a:spcPct val="100000"/>
                        </a:lnSpc>
                        <a:spcAft>
                          <a:spcPts val="0"/>
                        </a:spcAft>
                      </a:pPr>
                      <a:r>
                        <a:rPr lang="fr-FR" sz="20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CHEZ</a:t>
                      </a:r>
                      <a:r>
                        <a:rPr lang="fr-FR" sz="2000" b="1"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 </a:t>
                      </a:r>
                      <a:r>
                        <a:rPr lang="fr-FR" sz="20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ROY</a:t>
                      </a:r>
                      <a:endParaRPr lang="fr-FR" sz="20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Bracelet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00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Montre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1"/>
                          </a:solidFill>
                          <a:latin typeface="Freestyle Script" pitchFamily="66" charset="0"/>
                          <a:ea typeface="Calibri"/>
                          <a:cs typeface="Times New Roman"/>
                        </a:rPr>
                        <a:t>Franchement, ça me dit quelque chose. Quoi ? Je ne sais pas.</a:t>
                      </a:r>
                    </a:p>
                    <a:p>
                      <a:pPr>
                        <a:lnSpc>
                          <a:spcPct val="100000"/>
                        </a:lnSpc>
                        <a:spcAft>
                          <a:spcPts val="0"/>
                        </a:spcAft>
                      </a:pPr>
                      <a:r>
                        <a:rPr lang="fr-FR" sz="2000" b="0" dirty="0">
                          <a:solidFill>
                            <a:schemeClr val="bg1"/>
                          </a:solidFill>
                          <a:latin typeface="Freestyle Script" pitchFamily="66" charset="0"/>
                          <a:ea typeface="Calibri"/>
                          <a:cs typeface="Times New Roman"/>
                        </a:rPr>
                        <a:t>Roy m’a dit qu’elle à débarquée à Port-Louis, à l’île Maurice. </a:t>
                      </a:r>
                      <a:endParaRPr lang="fr-FR" sz="2000" b="0" dirty="0" smtClean="0">
                        <a:solidFill>
                          <a:schemeClr val="bg1"/>
                        </a:solidFill>
                        <a:latin typeface="Freestyle Script" pitchFamily="66" charset="0"/>
                        <a:ea typeface="Calibri"/>
                        <a:cs typeface="Times New Roman"/>
                      </a:endParaRPr>
                    </a:p>
                    <a:p>
                      <a:pPr>
                        <a:lnSpc>
                          <a:spcPct val="100000"/>
                        </a:lnSpc>
                        <a:spcAft>
                          <a:spcPts val="0"/>
                        </a:spcAft>
                      </a:pPr>
                      <a:r>
                        <a:rPr lang="fr-FR" sz="2000" b="0" dirty="0" smtClean="0">
                          <a:solidFill>
                            <a:schemeClr val="bg1"/>
                          </a:solidFill>
                          <a:latin typeface="Freestyle Script" pitchFamily="66" charset="0"/>
                          <a:ea typeface="Calibri"/>
                          <a:cs typeface="Times New Roman"/>
                        </a:rPr>
                        <a:t>Moi </a:t>
                      </a:r>
                      <a:r>
                        <a:rPr lang="fr-FR" sz="2000" b="0" dirty="0">
                          <a:solidFill>
                            <a:schemeClr val="bg1"/>
                          </a:solidFill>
                          <a:latin typeface="Freestyle Script" pitchFamily="66" charset="0"/>
                          <a:ea typeface="Calibri"/>
                          <a:cs typeface="Times New Roman"/>
                        </a:rPr>
                        <a:t>je n’y ai vu que du feu. Elle voyageait comme passager clandestin.</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505522">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DANS LE PUITS</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Poignard</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L’île a été un repaire de pirates. Ils ont laissé quelques traces ici ou là...</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502590">
                <a:tc>
                  <a:txBody>
                    <a:bodyPr/>
                    <a:lstStyle/>
                    <a:p>
                      <a:pPr algn="r">
                        <a:lnSpc>
                          <a:spcPct val="115000"/>
                        </a:lnSpc>
                        <a:spcAft>
                          <a:spcPts val="0"/>
                        </a:spcAft>
                      </a:pPr>
                      <a:r>
                        <a:rPr lang="fr-FR" sz="20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DEVANT </a:t>
                      </a:r>
                      <a:r>
                        <a:rPr lang="fr-FR" sz="20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CHEZ MAGUY</a:t>
                      </a:r>
                      <a:endParaRPr lang="fr-FR" sz="20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Gri-gri</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latin typeface="Freestyle Script" pitchFamily="66" charset="0"/>
                          <a:ea typeface="Calibri"/>
                          <a:cs typeface="Times New Roman"/>
                        </a:rPr>
                        <a:t>Ca appartient à Juste.</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 8" descr="interrogatoire anita.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7" name="Tableau 6"/>
          <p:cNvGraphicFramePr>
            <a:graphicFrameLocks noGrp="1"/>
          </p:cNvGraphicFramePr>
          <p:nvPr/>
        </p:nvGraphicFramePr>
        <p:xfrm>
          <a:off x="107504" y="332656"/>
          <a:ext cx="8928992" cy="6336704"/>
        </p:xfrm>
        <a:graphic>
          <a:graphicData uri="http://schemas.openxmlformats.org/drawingml/2006/table">
            <a:tbl>
              <a:tblPr firstRow="1" bandRow="1">
                <a:tableStyleId>{5C22544A-7EE6-4342-B048-85BDC9FD1C3A}</a:tableStyleId>
              </a:tblPr>
              <a:tblGrid>
                <a:gridCol w="2376264"/>
                <a:gridCol w="1296144"/>
                <a:gridCol w="5256584"/>
              </a:tblGrid>
              <a:tr h="1296144">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800" b="1" dirty="0" smtClean="0">
                          <a:solidFill>
                            <a:srgbClr val="B460E2"/>
                          </a:solidFill>
                          <a:effectLst>
                            <a:outerShdw blurRad="38100" dist="38100" dir="2700000" algn="tl">
                              <a:srgbClr val="000000">
                                <a:alpha val="43137"/>
                              </a:srgbClr>
                            </a:outerShdw>
                          </a:effectLst>
                          <a:latin typeface="Freestyle Script" pitchFamily="66" charset="0"/>
                          <a:ea typeface="Calibri"/>
                          <a:cs typeface="Times New Roman"/>
                        </a:rPr>
                        <a:t>MONTRER </a:t>
                      </a:r>
                    </a:p>
                  </a:txBody>
                  <a:tcPr marL="68580" marR="6858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hMerge="1">
                  <a:txBody>
                    <a:bodyPr/>
                    <a:lstStyle/>
                    <a:p>
                      <a:pPr algn="l">
                        <a:lnSpc>
                          <a:spcPct val="115000"/>
                        </a:lnSpc>
                        <a:spcAft>
                          <a:spcPts val="0"/>
                        </a:spcAft>
                      </a:pPr>
                      <a:endParaRPr lang="fr-FR" sz="2000" b="1"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r>
              <a:tr h="2520280">
                <a:tc>
                  <a:txBody>
                    <a:bodyPr/>
                    <a:lstStyle/>
                    <a:p>
                      <a:pPr algn="r">
                        <a:lnSpc>
                          <a:spcPct val="115000"/>
                        </a:lnSpc>
                        <a:spcAft>
                          <a:spcPts val="0"/>
                        </a:spcAft>
                      </a:pPr>
                      <a:r>
                        <a:rPr lang="fr-FR" sz="2000" b="1" dirty="0" smtClean="0">
                          <a:solidFill>
                            <a:schemeClr val="accent4">
                              <a:lumMod val="40000"/>
                              <a:lumOff val="60000"/>
                            </a:schemeClr>
                          </a:solidFill>
                          <a:effectLst/>
                          <a:latin typeface="Freestyle Script" pitchFamily="66" charset="0"/>
                          <a:ea typeface="Calibri"/>
                          <a:cs typeface="Times New Roman"/>
                        </a:rPr>
                        <a:t>DIVERS</a:t>
                      </a:r>
                      <a:endParaRPr lang="fr-FR" sz="2000" b="1" dirty="0">
                        <a:solidFill>
                          <a:schemeClr val="accent4">
                            <a:lumMod val="40000"/>
                            <a:lumOff val="60000"/>
                          </a:schemeClr>
                        </a:solidFill>
                        <a:effectLst/>
                        <a:latin typeface="Freestyle Script" pitchFamily="66" charset="0"/>
                        <a:ea typeface="Calibri"/>
                        <a:cs typeface="Times New Roman"/>
                      </a:endParaRPr>
                    </a:p>
                  </a:txBody>
                  <a:tcPr marL="68580" marR="68580" marT="0" marB="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Cent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00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Masque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00000"/>
                        </a:lnSpc>
                        <a:spcAft>
                          <a:spcPts val="0"/>
                        </a:spcAft>
                      </a:pPr>
                      <a:endPar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00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Lucky</a:t>
                      </a:r>
                      <a:r>
                        <a:rPr lang="fr-FR" sz="2000" b="1" baseline="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Strike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00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Diamant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Fétiche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Doublons</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chemeClr val="bg1"/>
                          </a:solidFill>
                          <a:latin typeface="Freestyle Script" pitchFamily="66" charset="0"/>
                          <a:ea typeface="Calibri"/>
                          <a:cs typeface="Times New Roman"/>
                        </a:rPr>
                        <a:t>Le piano fonctionne mécaniquement avec des jetons.</a:t>
                      </a:r>
                    </a:p>
                    <a:p>
                      <a:pPr>
                        <a:lnSpc>
                          <a:spcPct val="100000"/>
                        </a:lnSpc>
                        <a:spcAft>
                          <a:spcPts val="0"/>
                        </a:spcAft>
                      </a:pPr>
                      <a:r>
                        <a:rPr lang="fr-FR" sz="2000" b="0" dirty="0">
                          <a:solidFill>
                            <a:schemeClr val="bg1"/>
                          </a:solidFill>
                          <a:latin typeface="Freestyle Script" pitchFamily="66" charset="0"/>
                          <a:ea typeface="Calibri"/>
                          <a:cs typeface="Times New Roman"/>
                        </a:rPr>
                        <a:t>Les Maupitis utilisaient toujours des masques dans leurs cérémonies religieuses. Celui-ci représente un des multiples visages de Wésébé...</a:t>
                      </a:r>
                    </a:p>
                    <a:p>
                      <a:pPr>
                        <a:lnSpc>
                          <a:spcPct val="100000"/>
                        </a:lnSpc>
                        <a:spcAft>
                          <a:spcPts val="0"/>
                        </a:spcAft>
                      </a:pPr>
                      <a:r>
                        <a:rPr lang="fr-FR" sz="2000" b="0" dirty="0">
                          <a:solidFill>
                            <a:schemeClr val="bg1"/>
                          </a:solidFill>
                          <a:latin typeface="Freestyle Script" pitchFamily="66" charset="0"/>
                          <a:ea typeface="Calibri"/>
                          <a:cs typeface="Times New Roman"/>
                        </a:rPr>
                        <a:t>Je suis contre le tabac. Si vous fumez, arretez avant qu’il ne soit trop tard.</a:t>
                      </a:r>
                    </a:p>
                    <a:p>
                      <a:pPr>
                        <a:lnSpc>
                          <a:spcPct val="100000"/>
                        </a:lnSpc>
                        <a:spcAft>
                          <a:spcPts val="0"/>
                        </a:spcAft>
                      </a:pPr>
                      <a:r>
                        <a:rPr lang="fr-FR" sz="2000" b="0" dirty="0">
                          <a:solidFill>
                            <a:schemeClr val="bg1"/>
                          </a:solidFill>
                          <a:latin typeface="Freestyle Script" pitchFamily="66" charset="0"/>
                          <a:ea typeface="Calibri"/>
                          <a:cs typeface="Times New Roman"/>
                        </a:rPr>
                        <a:t>Ca appartient à Roy.</a:t>
                      </a:r>
                    </a:p>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la déesse de la fécondité des Maupitis.</a:t>
                      </a:r>
                    </a:p>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L’île a été un repaire de pirates</a:t>
                      </a: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Ils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ont laissé quelques traces ici ou là...</a:t>
                      </a:r>
                    </a:p>
                  </a:txBody>
                  <a:tcPr marL="68580" marR="68580" marT="0" marB="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r>
              <a:tr h="648072">
                <a:tc>
                  <a:txBody>
                    <a:bodyPr/>
                    <a:lstStyle/>
                    <a:p>
                      <a:pPr algn="r">
                        <a:lnSpc>
                          <a:spcPct val="100000"/>
                        </a:lnSpc>
                        <a:spcAft>
                          <a:spcPts val="0"/>
                        </a:spcAft>
                      </a:pPr>
                      <a:r>
                        <a:rPr lang="fr-FR" sz="2000" b="1" dirty="0" smtClean="0">
                          <a:solidFill>
                            <a:schemeClr val="accent4">
                              <a:lumMod val="40000"/>
                              <a:lumOff val="60000"/>
                            </a:schemeClr>
                          </a:solidFill>
                          <a:effectLst/>
                          <a:latin typeface="Freestyle Script" pitchFamily="66" charset="0"/>
                          <a:ea typeface="Calibri"/>
                          <a:cs typeface="Times New Roman"/>
                        </a:rPr>
                        <a:t>EMBARCADERE</a:t>
                      </a:r>
                      <a:endParaRPr lang="fr-FR" sz="2000" b="1" dirty="0">
                        <a:solidFill>
                          <a:schemeClr val="accent4">
                            <a:lumMod val="40000"/>
                            <a:lumOff val="60000"/>
                          </a:schemeClr>
                        </a:solidFill>
                        <a:effectLst/>
                        <a:latin typeface="Freestyle Script" pitchFamily="66" charset="0"/>
                        <a:ea typeface="Calibri"/>
                        <a:cs typeface="Times New Roman"/>
                      </a:endParaRP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Clef</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chemeClr val="bg1"/>
                          </a:solidFill>
                          <a:latin typeface="Freestyle Script" pitchFamily="66" charset="0"/>
                          <a:ea typeface="Calibri"/>
                          <a:cs typeface="Times New Roman"/>
                        </a:rPr>
                        <a:t>C’est la clef de la maison de Juste. Où l’avez-vous trouvée ?</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1368152">
                <a:tc>
                  <a:txBody>
                    <a:bodyPr/>
                    <a:lstStyle/>
                    <a:p>
                      <a:pPr algn="r">
                        <a:lnSpc>
                          <a:spcPct val="115000"/>
                        </a:lnSpc>
                        <a:spcAft>
                          <a:spcPts val="0"/>
                        </a:spcAft>
                      </a:pPr>
                      <a:r>
                        <a:rPr lang="fr-FR" sz="2000" b="1" dirty="0">
                          <a:solidFill>
                            <a:schemeClr val="accent4">
                              <a:lumMod val="40000"/>
                              <a:lumOff val="60000"/>
                            </a:schemeClr>
                          </a:solidFill>
                          <a:effectLst/>
                          <a:latin typeface="Freestyle Script" pitchFamily="66" charset="0"/>
                          <a:ea typeface="Calibri"/>
                          <a:cs typeface="Times New Roman"/>
                        </a:rPr>
                        <a:t>PLAGE NORD</a:t>
                      </a:r>
                    </a:p>
                    <a:p>
                      <a:pPr algn="r">
                        <a:lnSpc>
                          <a:spcPct val="115000"/>
                        </a:lnSpc>
                        <a:spcAft>
                          <a:spcPts val="0"/>
                        </a:spcAft>
                      </a:pPr>
                      <a:endParaRPr lang="fr-FR" sz="2000" b="1" dirty="0">
                        <a:solidFill>
                          <a:schemeClr val="accent4">
                            <a:lumMod val="40000"/>
                            <a:lumOff val="60000"/>
                          </a:schemeClr>
                        </a:solidFill>
                        <a:effectLst/>
                        <a:latin typeface="Freestyle Script" pitchFamily="66" charset="0"/>
                        <a:ea typeface="Calibri"/>
                        <a:cs typeface="Times New Roman"/>
                      </a:endParaRP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Ligne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Médaillon fermé</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Médaillon </a:t>
                      </a: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ouvert</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Ca appartient à Juste.</a:t>
                      </a:r>
                    </a:p>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le médaillon de Juste. Il y tenait comme à la prunelle de ses yeux.</a:t>
                      </a:r>
                    </a:p>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C’est quoi ce truc qui dépasse du médaillon ?</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504056">
                <a:tc>
                  <a:txBody>
                    <a:bodyPr/>
                    <a:lstStyle/>
                    <a:p>
                      <a:pPr algn="r">
                        <a:lnSpc>
                          <a:spcPct val="115000"/>
                        </a:lnSpc>
                        <a:spcAft>
                          <a:spcPts val="0"/>
                        </a:spcAft>
                      </a:pPr>
                      <a:r>
                        <a:rPr lang="fr-FR" sz="2000" b="1" dirty="0">
                          <a:solidFill>
                            <a:schemeClr val="accent4">
                              <a:lumMod val="40000"/>
                              <a:lumOff val="60000"/>
                            </a:schemeClr>
                          </a:solidFill>
                          <a:effectLst/>
                          <a:latin typeface="Freestyle Script" pitchFamily="66" charset="0"/>
                          <a:ea typeface="Calibri"/>
                          <a:cs typeface="Times New Roman"/>
                        </a:rPr>
                        <a:t>PLAGE SUD</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Huile solaire</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Où avez-vous déniché ça </a:t>
                      </a:r>
                      <a:r>
                        <a:rPr lang="fr-FR" sz="2000" b="0"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 Je </a:t>
                      </a:r>
                      <a:r>
                        <a:rPr lang="fr-FR" sz="2000" b="0"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n’arrivais pas à mettre la main dessus.</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 8" descr="interrogatoireanton.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8" name="Tableau 7"/>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2952328"/>
                <a:gridCol w="1224136"/>
                <a:gridCol w="4752528"/>
              </a:tblGrid>
              <a:tr h="576064">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dirty="0" smtClean="0">
                          <a:solidFill>
                            <a:srgbClr val="B460E2"/>
                          </a:solidFill>
                          <a:effectLst>
                            <a:outerShdw blurRad="38100" dist="38100" dir="2700000" algn="tl">
                              <a:srgbClr val="000000">
                                <a:alpha val="43137"/>
                              </a:srgbClr>
                            </a:outerShdw>
                          </a:effectLst>
                          <a:latin typeface="Freestyle Script" pitchFamily="66" charset="0"/>
                          <a:cs typeface="Andalus" pitchFamily="2" charset="-78"/>
                        </a:rPr>
                        <a:t>MONTRER </a:t>
                      </a:r>
                    </a:p>
                  </a:txBody>
                  <a:tcPr marL="68580" marR="68580" marT="0" marB="0" anchor="ctr">
                    <a:lnL w="127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gn="l">
                        <a:lnSpc>
                          <a:spcPct val="100000"/>
                        </a:lnSpc>
                      </a:pPr>
                      <a:endParaRPr lang="fr-FR" sz="2000" b="1" dirty="0">
                        <a:solidFill>
                          <a:schemeClr val="bg1"/>
                        </a:solidFill>
                        <a:latin typeface="Freestyle Script" pitchFamily="66"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hMerge="1">
                  <a:txBody>
                    <a:bodyPr/>
                    <a:lstStyle/>
                    <a:p>
                      <a:pPr>
                        <a:lnSpc>
                          <a:spcPct val="100000"/>
                        </a:lnSpc>
                      </a:pPr>
                      <a:endParaRPr lang="fr-FR" sz="2000" b="0" dirty="0">
                        <a:solidFill>
                          <a:schemeClr val="bg1"/>
                        </a:solidFill>
                        <a:latin typeface="Freestyle Script" pitchFamily="66" charset="0"/>
                      </a:endParaRPr>
                    </a:p>
                  </a:txBody>
                  <a:tcP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68000">
                <a:tc>
                  <a:txBody>
                    <a:bodyPr/>
                    <a:lstStyle/>
                    <a:p>
                      <a:pPr algn="r">
                        <a:lnSpc>
                          <a:spcPct val="100000"/>
                        </a:lnSpc>
                        <a:spcAft>
                          <a:spcPts val="0"/>
                        </a:spcAft>
                      </a:pPr>
                      <a:r>
                        <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BAR-CUISINE</a:t>
                      </a:r>
                    </a:p>
                  </a:txBody>
                  <a:tcPr marL="68580" marR="68580" marT="0" marB="0" anchor="ctr">
                    <a:lnL w="127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Lucky Strike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b="0" kern="1200" dirty="0" smtClean="0">
                          <a:solidFill>
                            <a:schemeClr val="bg1"/>
                          </a:solidFill>
                          <a:latin typeface="Freestyle Script" pitchFamily="66" charset="0"/>
                          <a:ea typeface="+mn-ea"/>
                          <a:cs typeface="+mn-cs"/>
                        </a:rPr>
                        <a:t>C’est la marque préférée de Marie et de Bruce.</a:t>
                      </a:r>
                      <a:endParaRPr lang="fr-FR" sz="2000" b="0" dirty="0">
                        <a:solidFill>
                          <a:schemeClr val="bg1"/>
                        </a:solidFill>
                        <a:latin typeface="Freestyle Script" pitchFamily="66" charset="0"/>
                      </a:endParaRPr>
                    </a:p>
                  </a:txBody>
                  <a:tcP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68000">
                <a:tc>
                  <a:txBody>
                    <a:bodyPr/>
                    <a:lstStyle/>
                    <a:p>
                      <a:pPr algn="r">
                        <a:lnSpc>
                          <a:spcPct val="100000"/>
                        </a:lnSpc>
                      </a:pP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CALE  BAMBOO</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Couteau</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b="0" kern="1200" dirty="0" smtClean="0">
                          <a:solidFill>
                            <a:schemeClr val="bg1"/>
                          </a:solidFill>
                          <a:latin typeface="Freestyle Script" pitchFamily="66" charset="0"/>
                          <a:ea typeface="+mn-ea"/>
                          <a:cs typeface="+mn-cs"/>
                        </a:rPr>
                        <a:t>Ca appartient à Roy.</a:t>
                      </a:r>
                      <a:endParaRPr lang="fr-FR" sz="2000" b="0" dirty="0">
                        <a:solidFill>
                          <a:schemeClr val="bg1"/>
                        </a:solidFill>
                        <a:latin typeface="Freestyle Script" pitchFamily="66" charset="0"/>
                      </a:endParaRPr>
                    </a:p>
                  </a:txBody>
                  <a:tcP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792000">
                <a:tc>
                  <a:txBody>
                    <a:bodyPr/>
                    <a:lstStyle/>
                    <a:p>
                      <a:pPr algn="r">
                        <a:lnSpc>
                          <a:spcPct val="100000"/>
                        </a:lnSpc>
                      </a:pP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CHEZ ANITA</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Collier</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Journal</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dirty="0" smtClean="0">
                          <a:solidFill>
                            <a:schemeClr val="bg1"/>
                          </a:solidFill>
                          <a:latin typeface="Freestyle Script" pitchFamily="66" charset="0"/>
                          <a:ea typeface="Calibri"/>
                          <a:cs typeface="Times New Roman"/>
                        </a:rPr>
                        <a:t>C’est à Anita.</a:t>
                      </a:r>
                      <a:endParaRPr lang="fr-FR" sz="2000" b="0" dirty="0">
                        <a:solidFill>
                          <a:schemeClr val="bg1"/>
                        </a:solidFill>
                        <a:latin typeface="Freestyle Script" pitchFamily="66" charset="0"/>
                      </a:endParaRPr>
                    </a:p>
                    <a:p>
                      <a:pPr>
                        <a:lnSpc>
                          <a:spcPct val="100000"/>
                        </a:lnSpc>
                      </a:pPr>
                      <a:r>
                        <a:rPr lang="fr-FR" sz="2000" dirty="0" smtClean="0">
                          <a:solidFill>
                            <a:schemeClr val="bg1"/>
                          </a:solidFill>
                          <a:latin typeface="Freestyle Script" pitchFamily="66" charset="0"/>
                          <a:ea typeface="Calibri"/>
                          <a:cs typeface="Times New Roman"/>
                        </a:rPr>
                        <a:t>C’est à Anita.</a:t>
                      </a:r>
                      <a:endParaRPr lang="fr-FR" sz="2000" b="0" dirty="0">
                        <a:solidFill>
                          <a:schemeClr val="bg1"/>
                        </a:solidFill>
                        <a:latin typeface="Freestyle Script" pitchFamily="66" charset="0"/>
                      </a:endParaRPr>
                    </a:p>
                  </a:txBody>
                  <a:tcP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68000">
                <a:tc>
                  <a:txBody>
                    <a:bodyPr/>
                    <a:lstStyle/>
                    <a:p>
                      <a:pPr algn="r">
                        <a:lnSpc>
                          <a:spcPct val="100000"/>
                        </a:lnSpc>
                      </a:pP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CHEZ ANTON</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Chloroforme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kern="1200" dirty="0" smtClean="0">
                          <a:solidFill>
                            <a:schemeClr val="bg1"/>
                          </a:solidFill>
                          <a:latin typeface="Freestyle Script" pitchFamily="66" charset="0"/>
                          <a:ea typeface="+mn-ea"/>
                          <a:cs typeface="+mn-cs"/>
                        </a:rPr>
                        <a:t>On ne sait jamais. Ca peût être utile.</a:t>
                      </a:r>
                      <a:endParaRPr lang="fr-FR" sz="2000" b="0" dirty="0">
                        <a:solidFill>
                          <a:schemeClr val="bg1"/>
                        </a:solidFill>
                        <a:latin typeface="Freestyle Script" pitchFamily="66" charset="0"/>
                      </a:endParaRPr>
                    </a:p>
                  </a:txBody>
                  <a:tcP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1116000">
                <a:tc>
                  <a:txBody>
                    <a:bodyPr/>
                    <a:lstStyle/>
                    <a:p>
                      <a:pPr algn="r">
                        <a:lnSpc>
                          <a:spcPct val="100000"/>
                        </a:lnSpc>
                      </a:pP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CHEZ </a:t>
                      </a: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BOB</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Trois lettres</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endPar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Livre Brisban</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kern="1200" dirty="0" smtClean="0">
                          <a:solidFill>
                            <a:schemeClr val="bg1"/>
                          </a:solidFill>
                          <a:latin typeface="Freestyle Script" pitchFamily="66" charset="0"/>
                          <a:ea typeface="+mn-ea"/>
                          <a:cs typeface="+mn-cs"/>
                        </a:rPr>
                        <a:t>Je sais que Bob a été contacté par une dame en noir. </a:t>
                      </a:r>
                    </a:p>
                    <a:p>
                      <a:pPr>
                        <a:lnSpc>
                          <a:spcPct val="100000"/>
                        </a:lnSpc>
                      </a:pPr>
                      <a:r>
                        <a:rPr lang="fr-FR" sz="2000" kern="1200" dirty="0" smtClean="0">
                          <a:solidFill>
                            <a:schemeClr val="bg1"/>
                          </a:solidFill>
                          <a:latin typeface="Freestyle Script" pitchFamily="66" charset="0"/>
                          <a:ea typeface="+mn-ea"/>
                          <a:cs typeface="+mn-cs"/>
                        </a:rPr>
                        <a:t>C’est tout ce que je peux vous dire.</a:t>
                      </a:r>
                      <a:endParaRPr lang="fr-FR" sz="2000" b="0" dirty="0">
                        <a:solidFill>
                          <a:schemeClr val="bg1"/>
                        </a:solidFill>
                        <a:latin typeface="Freestyle Script" pitchFamily="66" charset="0"/>
                      </a:endParaRPr>
                    </a:p>
                    <a:p>
                      <a:pPr>
                        <a:lnSpc>
                          <a:spcPct val="100000"/>
                        </a:lnSpc>
                      </a:pPr>
                      <a:r>
                        <a:rPr lang="fr-FR" sz="2000" kern="1200" dirty="0" smtClean="0">
                          <a:solidFill>
                            <a:schemeClr val="bg1"/>
                          </a:solidFill>
                          <a:latin typeface="Freestyle Script" pitchFamily="66" charset="0"/>
                          <a:ea typeface="+mn-ea"/>
                          <a:cs typeface="+mn-cs"/>
                        </a:rPr>
                        <a:t>Où avez-vous déniché ça ?Je n’arrivais pas à mettre la main dessus.</a:t>
                      </a:r>
                      <a:endParaRPr lang="fr-FR" sz="2000" b="0" dirty="0">
                        <a:solidFill>
                          <a:schemeClr val="bg1"/>
                        </a:solidFill>
                        <a:latin typeface="Freestyle Script" pitchFamily="66" charset="0"/>
                      </a:endParaRPr>
                    </a:p>
                  </a:txBody>
                  <a:tcP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468000">
                <a:tc>
                  <a:txBody>
                    <a:bodyPr/>
                    <a:lstStyle/>
                    <a:p>
                      <a:pPr algn="r">
                        <a:lnSpc>
                          <a:spcPct val="100000"/>
                        </a:lnSpc>
                      </a:pP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CHEZ  </a:t>
                      </a: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BRUCE</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Pipe à opium</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kern="1200" dirty="0" smtClean="0">
                          <a:solidFill>
                            <a:schemeClr val="bg1"/>
                          </a:solidFill>
                          <a:latin typeface="Freestyle Script" pitchFamily="66" charset="0"/>
                          <a:ea typeface="+mn-ea"/>
                          <a:cs typeface="+mn-cs"/>
                        </a:rPr>
                        <a:t>Si j’étais vous, j’irai demander à Bruce.</a:t>
                      </a:r>
                      <a:endParaRPr lang="fr-FR" sz="2000" b="0" dirty="0">
                        <a:solidFill>
                          <a:schemeClr val="bg1"/>
                        </a:solidFill>
                        <a:latin typeface="Freestyle Script" pitchFamily="66" charset="0"/>
                      </a:endParaRPr>
                    </a:p>
                  </a:txBody>
                  <a:tcP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792000">
                <a:tc>
                  <a:txBody>
                    <a:bodyPr/>
                    <a:lstStyle/>
                    <a:p>
                      <a:pPr algn="r">
                        <a:lnSpc>
                          <a:spcPct val="100000"/>
                        </a:lnSpc>
                      </a:pP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CHEZ</a:t>
                      </a:r>
                      <a:r>
                        <a:rPr lang="fr-FR" sz="1800" b="1" kern="1200"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 </a:t>
                      </a: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CHRIS</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Gitanes</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Photo</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kern="1200" dirty="0" smtClean="0">
                          <a:solidFill>
                            <a:schemeClr val="bg1"/>
                          </a:solidFill>
                          <a:latin typeface="Freestyle Script" pitchFamily="66" charset="0"/>
                          <a:ea typeface="+mn-ea"/>
                          <a:cs typeface="+mn-cs"/>
                        </a:rPr>
                        <a:t>Chris fume des Gitanes.</a:t>
                      </a:r>
                      <a:endParaRPr lang="fr-FR" sz="2000" b="0" dirty="0">
                        <a:solidFill>
                          <a:schemeClr val="bg1"/>
                        </a:solidFill>
                        <a:latin typeface="Freestyle Script" pitchFamily="66" charset="0"/>
                      </a:endParaRPr>
                    </a:p>
                    <a:p>
                      <a:pPr>
                        <a:lnSpc>
                          <a:spcPct val="100000"/>
                        </a:lnSpc>
                      </a:pPr>
                      <a:r>
                        <a:rPr lang="fr-FR" sz="2000" kern="1200" dirty="0" smtClean="0">
                          <a:solidFill>
                            <a:schemeClr val="bg1"/>
                          </a:solidFill>
                          <a:latin typeface="Freestyle Script" pitchFamily="66" charset="0"/>
                          <a:ea typeface="+mn-ea"/>
                          <a:cs typeface="+mn-cs"/>
                        </a:rPr>
                        <a:t>Franchement, ça me dit quelque chose. Quoi ? Je ne sais pas.</a:t>
                      </a:r>
                      <a:endParaRPr lang="fr-FR" sz="2000" b="0" dirty="0">
                        <a:solidFill>
                          <a:schemeClr val="bg1"/>
                        </a:solidFill>
                        <a:latin typeface="Freestyle Script" pitchFamily="66" charset="0"/>
                      </a:endParaRPr>
                    </a:p>
                  </a:txBody>
                  <a:tcP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792000">
                <a:tc>
                  <a:txBody>
                    <a:bodyPr/>
                    <a:lstStyle/>
                    <a:p>
                      <a:pPr algn="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CHEZ JUSTE</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Diamant </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Photo</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r>
                        <a:rPr lang="fr-FR" sz="2000" b="0" kern="1200" dirty="0" smtClean="0">
                          <a:solidFill>
                            <a:schemeClr val="bg1"/>
                          </a:solidFill>
                          <a:latin typeface="Freestyle Script" pitchFamily="66" charset="0"/>
                          <a:ea typeface="+mn-ea"/>
                          <a:cs typeface="+mn-cs"/>
                        </a:rPr>
                        <a:t>Roy porte un diamant comme celui-là à l’oreille droite.</a:t>
                      </a:r>
                      <a:endParaRPr lang="fr-FR" sz="2000" b="0" dirty="0">
                        <a:solidFill>
                          <a:schemeClr val="bg1"/>
                        </a:solidFill>
                        <a:latin typeface="Freestyle Script" pitchFamily="66" charset="0"/>
                      </a:endParaRPr>
                    </a:p>
                    <a:p>
                      <a:r>
                        <a:rPr lang="fr-FR" sz="2000" b="0" kern="1200" dirty="0" smtClean="0">
                          <a:solidFill>
                            <a:schemeClr val="bg1"/>
                          </a:solidFill>
                          <a:latin typeface="Freestyle Script" pitchFamily="66" charset="0"/>
                          <a:ea typeface="+mn-ea"/>
                          <a:cs typeface="+mn-cs"/>
                        </a:rPr>
                        <a:t>C’est une photo de Lucie avec Juste.</a:t>
                      </a:r>
                      <a:endParaRPr lang="fr-FR" sz="2000" b="0" dirty="0">
                        <a:solidFill>
                          <a:schemeClr val="bg1"/>
                        </a:solidFill>
                        <a:latin typeface="Freestyle Script" pitchFamily="66" charset="0"/>
                      </a:endParaRPr>
                    </a:p>
                  </a:txBody>
                  <a:tcP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9664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LUCIE</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Mégot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1"/>
                          </a:solidFill>
                          <a:latin typeface="Freestyle Script" pitchFamily="66" charset="0"/>
                          <a:ea typeface="+mn-ea"/>
                          <a:cs typeface="+mn-cs"/>
                        </a:rPr>
                        <a:t>Chris fume des Gitanes.</a:t>
                      </a:r>
                      <a:endParaRPr lang="fr-FR" sz="2000" dirty="0" smtClean="0">
                        <a:solidFill>
                          <a:schemeClr val="bg1"/>
                        </a:solidFill>
                        <a:latin typeface="Freestyle Script" pitchFamily="66" charset="0"/>
                      </a:endParaRPr>
                    </a:p>
                  </a:txBody>
                  <a:tcP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anton.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2808312"/>
                <a:gridCol w="1368152"/>
                <a:gridCol w="4752528"/>
              </a:tblGrid>
              <a:tr h="864096">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dirty="0" smtClean="0">
                          <a:solidFill>
                            <a:srgbClr val="B460E2"/>
                          </a:solidFill>
                          <a:effectLst>
                            <a:outerShdw blurRad="38100" dist="38100" dir="2700000" algn="tl">
                              <a:srgbClr val="000000">
                                <a:alpha val="43137"/>
                              </a:srgbClr>
                            </a:outerShdw>
                          </a:effectLst>
                          <a:latin typeface="Freestyle Script" pitchFamily="66" charset="0"/>
                          <a:cs typeface="Andalus" pitchFamily="2" charset="-78"/>
                        </a:rPr>
                        <a:t>MONTRER </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hMerge="1">
                  <a:txBody>
                    <a:bodyPr/>
                    <a:lstStyle/>
                    <a:p>
                      <a:endParaRPr lang="fr-FR" sz="2000" b="1" dirty="0">
                        <a:solidFill>
                          <a:schemeClr val="accent2">
                            <a:lumMod val="60000"/>
                            <a:lumOff val="40000"/>
                          </a:schemeClr>
                        </a:solidFill>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endParaRPr lang="fr-FR" sz="2000" b="0" dirty="0">
                        <a:solidFill>
                          <a:schemeClr val="bg1"/>
                        </a:solidFill>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noFill/>
                  </a:tcPr>
                </a:tc>
              </a:tr>
              <a:tr h="792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MARIE</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Bracelet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Lettre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b="0" kern="1200" dirty="0" smtClean="0">
                          <a:solidFill>
                            <a:schemeClr val="bg1"/>
                          </a:solidFill>
                          <a:latin typeface="Freestyle Script" pitchFamily="66" charset="0"/>
                          <a:ea typeface="+mn-ea"/>
                          <a:cs typeface="+mn-cs"/>
                        </a:rPr>
                        <a:t>C’est à Anita.</a:t>
                      </a:r>
                      <a:endParaRPr lang="fr-FR" sz="2000" b="0" dirty="0">
                        <a:solidFill>
                          <a:schemeClr val="bg1"/>
                        </a:solidFill>
                        <a:latin typeface="Freestyle Script" pitchFamily="66" charset="0"/>
                      </a:endParaRPr>
                    </a:p>
                    <a:p>
                      <a:r>
                        <a:rPr lang="fr-FR" sz="2000" b="0" kern="1200" dirty="0" smtClean="0">
                          <a:solidFill>
                            <a:schemeClr val="bg1"/>
                          </a:solidFill>
                          <a:latin typeface="Freestyle Script" pitchFamily="66" charset="0"/>
                          <a:ea typeface="+mn-ea"/>
                          <a:cs typeface="+mn-cs"/>
                        </a:rPr>
                        <a:t>Bob en pince salement pour elle.</a:t>
                      </a:r>
                      <a:endParaRPr lang="fr-FR" sz="2000" b="0" dirty="0">
                        <a:solidFill>
                          <a:schemeClr val="bg1"/>
                        </a:solidFill>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r>
              <a:tr h="1152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ROY</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Bracelet</a:t>
                      </a:r>
                    </a:p>
                    <a:p>
                      <a:pPr algn="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Ligne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kern="1200" dirty="0" smtClean="0">
                          <a:solidFill>
                            <a:schemeClr val="bg1"/>
                          </a:solidFill>
                          <a:latin typeface="Freestyle Script" pitchFamily="66" charset="0"/>
                          <a:ea typeface="+mn-ea"/>
                          <a:cs typeface="+mn-cs"/>
                        </a:rPr>
                        <a:t>J’ai déjà vu un bracelet comme celui-là au poignet de quelqu’un. </a:t>
                      </a:r>
                    </a:p>
                    <a:p>
                      <a:r>
                        <a:rPr lang="fr-FR" sz="2000" kern="1200" dirty="0" smtClean="0">
                          <a:solidFill>
                            <a:schemeClr val="bg1"/>
                          </a:solidFill>
                          <a:latin typeface="Freestyle Script" pitchFamily="66" charset="0"/>
                          <a:ea typeface="+mn-ea"/>
                          <a:cs typeface="+mn-cs"/>
                        </a:rPr>
                        <a:t>Qui ? Je ne me le rapelle pas.</a:t>
                      </a:r>
                      <a:endParaRPr lang="fr-FR" sz="2000" dirty="0">
                        <a:solidFill>
                          <a:schemeClr val="bg1"/>
                        </a:solidFill>
                        <a:latin typeface="Freestyle Script" pitchFamily="66" charset="0"/>
                      </a:endParaRPr>
                    </a:p>
                    <a:p>
                      <a:r>
                        <a:rPr lang="fr-FR" sz="2000" kern="1200" dirty="0" smtClean="0">
                          <a:solidFill>
                            <a:schemeClr val="bg1"/>
                          </a:solidFill>
                          <a:latin typeface="Freestyle Script" pitchFamily="66" charset="0"/>
                          <a:ea typeface="+mn-ea"/>
                          <a:cs typeface="+mn-cs"/>
                        </a:rPr>
                        <a:t>Ca appartient à Roy.</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792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DEVANT MAGUY</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Gri-gri</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Mégot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kern="1200" dirty="0" smtClean="0">
                          <a:solidFill>
                            <a:schemeClr val="bg1"/>
                          </a:solidFill>
                          <a:latin typeface="Freestyle Script" pitchFamily="66" charset="0"/>
                          <a:ea typeface="+mn-ea"/>
                          <a:cs typeface="+mn-cs"/>
                        </a:rPr>
                        <a:t>Ca appartient à Juste.</a:t>
                      </a:r>
                      <a:endParaRPr lang="fr-FR" sz="2000" dirty="0">
                        <a:solidFill>
                          <a:schemeClr val="bg1"/>
                        </a:solidFill>
                        <a:latin typeface="Freestyle Script" pitchFamily="66" charset="0"/>
                      </a:endParaRPr>
                    </a:p>
                    <a:p>
                      <a:r>
                        <a:rPr lang="fr-FR" sz="2000" kern="1200" dirty="0" smtClean="0">
                          <a:solidFill>
                            <a:schemeClr val="bg1"/>
                          </a:solidFill>
                          <a:latin typeface="Freestyle Script" pitchFamily="66" charset="0"/>
                          <a:ea typeface="+mn-ea"/>
                          <a:cs typeface="+mn-cs"/>
                        </a:rPr>
                        <a:t>Chris fume des Gitanes.</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1152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DIVERS</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Cent</a:t>
                      </a:r>
                    </a:p>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Masque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kern="1200" dirty="0" smtClean="0">
                          <a:solidFill>
                            <a:schemeClr val="bg1"/>
                          </a:solidFill>
                          <a:latin typeface="Freestyle Script" pitchFamily="66" charset="0"/>
                          <a:ea typeface="+mn-ea"/>
                          <a:cs typeface="+mn-cs"/>
                        </a:rPr>
                        <a:t>Le piano fonctionne mécaniquement avec des jetons.</a:t>
                      </a:r>
                    </a:p>
                    <a:p>
                      <a:r>
                        <a:rPr lang="fr-FR" sz="2000" kern="1200" dirty="0" smtClean="0">
                          <a:solidFill>
                            <a:schemeClr val="bg1"/>
                          </a:solidFill>
                          <a:latin typeface="Freestyle Script" pitchFamily="66" charset="0"/>
                          <a:ea typeface="+mn-ea"/>
                          <a:cs typeface="+mn-cs"/>
                        </a:rPr>
                        <a:t>Les Maupitis utilisaient toujours des masques dans leurs cérémonies religieuses. Celui-ci représente un des multiples visages de Wésébé...</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1152000">
                <a:tc>
                  <a:txBody>
                    <a:bodyPr/>
                    <a:lstStyle/>
                    <a:p>
                      <a:pPr algn="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PLAGE</a:t>
                      </a:r>
                      <a:r>
                        <a:rPr lang="fr-FR" sz="1800" b="1"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 NORD</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Ligne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Médaillon fermé</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Médaillon ouvert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b="0" kern="1200" dirty="0" smtClean="0">
                          <a:solidFill>
                            <a:schemeClr val="bg1"/>
                          </a:solidFill>
                          <a:latin typeface="Freestyle Script" pitchFamily="66" charset="0"/>
                          <a:ea typeface="+mn-ea"/>
                          <a:cs typeface="+mn-cs"/>
                        </a:rPr>
                        <a:t>Ca appartient à Juste.</a:t>
                      </a:r>
                      <a:endParaRPr lang="fr-FR" sz="2000" b="0" dirty="0">
                        <a:solidFill>
                          <a:schemeClr val="bg1"/>
                        </a:solidFill>
                        <a:latin typeface="Freestyle Script" pitchFamily="66" charset="0"/>
                      </a:endParaRPr>
                    </a:p>
                    <a:p>
                      <a:r>
                        <a:rPr lang="fr-FR" sz="2000" b="0" kern="1200" dirty="0" smtClean="0">
                          <a:solidFill>
                            <a:schemeClr val="bg1"/>
                          </a:solidFill>
                          <a:latin typeface="Freestyle Script" pitchFamily="66" charset="0"/>
                          <a:ea typeface="+mn-ea"/>
                          <a:cs typeface="+mn-cs"/>
                        </a:rPr>
                        <a:t>Juste ne s’en séparait jamais. Il a dû le perdre.</a:t>
                      </a:r>
                      <a:endParaRPr lang="fr-FR" sz="2000" b="0" dirty="0">
                        <a:solidFill>
                          <a:schemeClr val="bg1"/>
                        </a:solidFill>
                        <a:latin typeface="Freestyle Script" pitchFamily="66" charset="0"/>
                      </a:endParaRPr>
                    </a:p>
                    <a:p>
                      <a:r>
                        <a:rPr lang="fr-FR" sz="2000" b="0" kern="1200" dirty="0" smtClean="0">
                          <a:solidFill>
                            <a:schemeClr val="bg1"/>
                          </a:solidFill>
                          <a:latin typeface="Freestyle Script" pitchFamily="66" charset="0"/>
                          <a:ea typeface="+mn-ea"/>
                          <a:cs typeface="+mn-cs"/>
                        </a:rPr>
                        <a:t>C’est quoi ce truc qui dépasse du médaillon ?</a:t>
                      </a:r>
                      <a:endParaRPr lang="fr-FR" sz="2000" b="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432608">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SALON</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Mégot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dirty="0" smtClean="0">
                          <a:solidFill>
                            <a:schemeClr val="bg1"/>
                          </a:solidFill>
                          <a:latin typeface="Freestyle Script" pitchFamily="66" charset="0"/>
                        </a:rPr>
                        <a:t>Chris fume des Gitanes.</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bob.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8" name="Tableau 7"/>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3312368"/>
                <a:gridCol w="864096"/>
                <a:gridCol w="4752528"/>
              </a:tblGrid>
              <a:tr h="792088">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dirty="0" smtClean="0">
                          <a:solidFill>
                            <a:srgbClr val="B460E2"/>
                          </a:solidFill>
                          <a:effectLst>
                            <a:outerShdw blurRad="38100" dist="38100" dir="2700000" algn="tl">
                              <a:srgbClr val="000000">
                                <a:alpha val="43137"/>
                              </a:srgbClr>
                            </a:outerShdw>
                          </a:effectLst>
                          <a:latin typeface="Freestyle Script" pitchFamily="66" charset="0"/>
                          <a:cs typeface="Andalus" pitchFamily="2" charset="-78"/>
                        </a:rPr>
                        <a:t>MONTRER </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endParaRPr lang="fr-FR" sz="2000" b="1"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endParaRPr lang="fr-FR" sz="2000"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r>
              <a:tr h="504000">
                <a:tc>
                  <a:txBody>
                    <a:bodyPr/>
                    <a:lstStyle/>
                    <a:p>
                      <a:pPr algn="r">
                        <a:lnSpc>
                          <a:spcPct val="100000"/>
                        </a:lnSpc>
                      </a:pP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BAR-CUISINE</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Cendrier</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b="0" kern="1200" dirty="0" smtClean="0">
                          <a:solidFill>
                            <a:schemeClr val="bg1"/>
                          </a:solidFill>
                          <a:latin typeface="Freestyle Script" pitchFamily="66" charset="0"/>
                          <a:ea typeface="+mn-ea"/>
                          <a:cs typeface="+mn-cs"/>
                        </a:rPr>
                        <a:t>C’est à Marie.</a:t>
                      </a:r>
                      <a:endParaRPr lang="fr-FR" sz="2000"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504000">
                <a:tc>
                  <a:txBody>
                    <a:bodyPr/>
                    <a:lstStyle/>
                    <a:p>
                      <a:pPr algn="r">
                        <a:lnSpc>
                          <a:spcPct val="100000"/>
                        </a:lnSpc>
                      </a:pP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CALE BAMBOO</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Balle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b="0" kern="1200" dirty="0" smtClean="0">
                          <a:solidFill>
                            <a:schemeClr val="bg1"/>
                          </a:solidFill>
                          <a:latin typeface="Freestyle Script" pitchFamily="66" charset="0"/>
                          <a:ea typeface="+mn-ea"/>
                          <a:cs typeface="+mn-cs"/>
                        </a:rPr>
                        <a:t>C’est une balle de pistolet-mitrailleur.</a:t>
                      </a:r>
                      <a:endParaRPr lang="fr-FR" sz="2000" b="0" dirty="0">
                        <a:solidFill>
                          <a:schemeClr val="bg1"/>
                        </a:solidFill>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r>
              <a:tr h="792000">
                <a:tc>
                  <a:txBody>
                    <a:bodyPr/>
                    <a:lstStyle/>
                    <a:p>
                      <a:pPr algn="r">
                        <a:lnSpc>
                          <a:spcPct val="100000"/>
                        </a:lnSpc>
                      </a:pP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CHEZ ANITA</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Tract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b="0" kern="1200" dirty="0" smtClean="0">
                          <a:solidFill>
                            <a:schemeClr val="bg1"/>
                          </a:solidFill>
                          <a:latin typeface="Freestyle Script" pitchFamily="66" charset="0"/>
                          <a:ea typeface="+mn-ea"/>
                          <a:cs typeface="+mn-cs"/>
                        </a:rPr>
                        <a:t>Anita me montrait un article du « Soir » qui rapporte l’existence </a:t>
                      </a:r>
                    </a:p>
                    <a:p>
                      <a:pPr>
                        <a:lnSpc>
                          <a:spcPct val="100000"/>
                        </a:lnSpc>
                      </a:pPr>
                      <a:r>
                        <a:rPr lang="fr-FR" sz="2000" b="0" kern="1200" dirty="0" smtClean="0">
                          <a:solidFill>
                            <a:schemeClr val="bg1"/>
                          </a:solidFill>
                          <a:latin typeface="Freestyle Script" pitchFamily="66" charset="0"/>
                          <a:ea typeface="+mn-ea"/>
                          <a:cs typeface="+mn-cs"/>
                        </a:rPr>
                        <a:t>d’un réseau de traite des blanches dans la région.</a:t>
                      </a:r>
                      <a:endParaRPr lang="fr-FR" sz="2000" b="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792000">
                <a:tc>
                  <a:txBody>
                    <a:bodyPr/>
                    <a:lstStyle/>
                    <a:p>
                      <a:pPr algn="r">
                        <a:lnSpc>
                          <a:spcPct val="100000"/>
                        </a:lnSpc>
                      </a:pP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BOB</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Revolver</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Trousse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b="0" kern="1200" dirty="0" smtClean="0">
                          <a:solidFill>
                            <a:schemeClr val="bg1"/>
                          </a:solidFill>
                          <a:latin typeface="Freestyle Script" pitchFamily="66" charset="0"/>
                          <a:ea typeface="+mn-ea"/>
                          <a:cs typeface="+mn-cs"/>
                        </a:rPr>
                        <a:t>On ne sait jamais. Ca peût être utile.</a:t>
                      </a:r>
                      <a:endParaRPr lang="fr-FR" sz="2000" b="0" dirty="0">
                        <a:solidFill>
                          <a:schemeClr val="bg1"/>
                        </a:solidFill>
                        <a:latin typeface="Freestyle Script" pitchFamily="66" charset="0"/>
                      </a:endParaRPr>
                    </a:p>
                    <a:p>
                      <a:pPr>
                        <a:lnSpc>
                          <a:spcPct val="100000"/>
                        </a:lnSpc>
                      </a:pPr>
                      <a:r>
                        <a:rPr lang="fr-FR" sz="2000" b="0" kern="1200" dirty="0" smtClean="0">
                          <a:solidFill>
                            <a:schemeClr val="bg1"/>
                          </a:solidFill>
                          <a:latin typeface="Freestyle Script" pitchFamily="66" charset="0"/>
                          <a:ea typeface="+mn-ea"/>
                          <a:cs typeface="+mn-cs"/>
                        </a:rPr>
                        <a:t>On ne sait jamais. Ca peût être utile.</a:t>
                      </a:r>
                      <a:endParaRPr lang="fr-FR" sz="2000" b="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504000">
                <a:tc>
                  <a:txBody>
                    <a:bodyPr/>
                    <a:lstStyle/>
                    <a:p>
                      <a:pPr algn="r">
                        <a:lnSpc>
                          <a:spcPct val="100000"/>
                        </a:lnSpc>
                      </a:pP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a:t>
                      </a:r>
                      <a:r>
                        <a:rPr lang="fr-FR" b="1"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 BRUCE</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Mouchoir</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kern="1200" dirty="0" smtClean="0">
                          <a:solidFill>
                            <a:schemeClr val="bg1"/>
                          </a:solidFill>
                          <a:latin typeface="Freestyle Script" pitchFamily="66" charset="0"/>
                          <a:ea typeface="+mn-ea"/>
                          <a:cs typeface="+mn-cs"/>
                        </a:rPr>
                        <a:t>C’est à Marie.</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1152472">
                <a:tc>
                  <a:txBody>
                    <a:bodyPr/>
                    <a:lstStyle/>
                    <a:p>
                      <a:pPr algn="r">
                        <a:lnSpc>
                          <a:spcPct val="100000"/>
                        </a:lnSpc>
                      </a:pP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CHRIS</a:t>
                      </a:r>
                    </a:p>
                    <a:p>
                      <a:pPr algn="r">
                        <a:lnSpc>
                          <a:spcPct val="100000"/>
                        </a:lnSpc>
                      </a:pPr>
                      <a:endPar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p>
                      <a:pPr algn="r">
                        <a:lnSpc>
                          <a:spcPct val="100000"/>
                        </a:lnSpc>
                      </a:pPr>
                      <a:endPar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marT="0" marB="108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Emetteur</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endPar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Photo</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dirty="0">
                          <a:solidFill>
                            <a:schemeClr val="bg1"/>
                          </a:solidFill>
                          <a:latin typeface="Freestyle Script" pitchFamily="66" charset="0"/>
                          <a:ea typeface="Calibri"/>
                          <a:cs typeface="Times New Roman"/>
                        </a:rPr>
                        <a:t>Avec un émetteur comme celui-là et une bonne antenne relais, sur un </a:t>
                      </a:r>
                      <a:endParaRPr lang="fr-FR" sz="2000" dirty="0" smtClean="0">
                        <a:solidFill>
                          <a:schemeClr val="bg1"/>
                        </a:solidFill>
                        <a:latin typeface="Freestyle Script" pitchFamily="66" charset="0"/>
                        <a:ea typeface="Calibri"/>
                        <a:cs typeface="Times New Roman"/>
                      </a:endParaRPr>
                    </a:p>
                    <a:p>
                      <a:pPr>
                        <a:lnSpc>
                          <a:spcPct val="100000"/>
                        </a:lnSpc>
                        <a:spcAft>
                          <a:spcPts val="0"/>
                        </a:spcAft>
                      </a:pPr>
                      <a:r>
                        <a:rPr lang="fr-FR" sz="2000" dirty="0" smtClean="0">
                          <a:solidFill>
                            <a:schemeClr val="bg1"/>
                          </a:solidFill>
                          <a:latin typeface="Freestyle Script" pitchFamily="66" charset="0"/>
                          <a:ea typeface="Calibri"/>
                          <a:cs typeface="Times New Roman"/>
                        </a:rPr>
                        <a:t>bateau  </a:t>
                      </a:r>
                      <a:r>
                        <a:rPr lang="fr-FR" sz="2000" dirty="0">
                          <a:solidFill>
                            <a:schemeClr val="bg1"/>
                          </a:solidFill>
                          <a:latin typeface="Freestyle Script" pitchFamily="66" charset="0"/>
                          <a:ea typeface="Calibri"/>
                          <a:cs typeface="Times New Roman"/>
                        </a:rPr>
                        <a:t>par exemple, on doit pouvoir émettre sur de longues distances.</a:t>
                      </a:r>
                    </a:p>
                    <a:p>
                      <a:pPr>
                        <a:lnSpc>
                          <a:spcPct val="100000"/>
                        </a:lnSpc>
                      </a:pPr>
                      <a:r>
                        <a:rPr lang="fr-FR" sz="2000" kern="1200" dirty="0" smtClean="0">
                          <a:solidFill>
                            <a:schemeClr val="bg1"/>
                          </a:solidFill>
                          <a:latin typeface="Freestyle Script" pitchFamily="66" charset="0"/>
                          <a:ea typeface="+mn-ea"/>
                          <a:cs typeface="+mn-cs"/>
                        </a:rPr>
                        <a:t>Ce n’est pas mon genre.</a:t>
                      </a:r>
                      <a:endParaRPr lang="fr-FR" sz="2000" dirty="0">
                        <a:solidFill>
                          <a:schemeClr val="bg1"/>
                        </a:solidFill>
                        <a:latin typeface="Freestyle Script" pitchFamily="66"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864096">
                <a:tc>
                  <a:txBody>
                    <a:bodyPr/>
                    <a:lstStyle/>
                    <a:p>
                      <a:pPr algn="r">
                        <a:lnSpc>
                          <a:spcPct val="100000"/>
                        </a:lnSpc>
                      </a:pP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JUSTE</a:t>
                      </a:r>
                    </a:p>
                    <a:p>
                      <a:pPr algn="r">
                        <a:lnSpc>
                          <a:spcPct val="100000"/>
                        </a:lnSpc>
                      </a:pP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Diamant</a:t>
                      </a:r>
                    </a:p>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Photo</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kern="1200" dirty="0" smtClean="0">
                          <a:solidFill>
                            <a:schemeClr val="bg1"/>
                          </a:solidFill>
                          <a:latin typeface="Freestyle Script" pitchFamily="66" charset="0"/>
                          <a:ea typeface="+mn-ea"/>
                          <a:cs typeface="+mn-cs"/>
                        </a:rPr>
                        <a:t>Ca appartient à Roy.</a:t>
                      </a:r>
                    </a:p>
                    <a:p>
                      <a:pPr>
                        <a:lnSpc>
                          <a:spcPct val="100000"/>
                        </a:lnSpc>
                      </a:pPr>
                      <a:r>
                        <a:rPr lang="fr-FR" sz="2000" kern="1200" dirty="0" smtClean="0">
                          <a:solidFill>
                            <a:schemeClr val="bg1"/>
                          </a:solidFill>
                          <a:latin typeface="Freestyle Script" pitchFamily="66" charset="0"/>
                          <a:ea typeface="+mn-ea"/>
                          <a:cs typeface="+mn-cs"/>
                        </a:rPr>
                        <a:t>C’est une photo de Lucie avec Juste.</a:t>
                      </a:r>
                      <a:endParaRPr lang="fr-FR" sz="2000" dirty="0">
                        <a:solidFill>
                          <a:schemeClr val="bg1"/>
                        </a:solidFill>
                        <a:latin typeface="Freestyle Script" pitchFamily="66"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432048">
                <a:tc>
                  <a:txBody>
                    <a:bodyPr/>
                    <a:lstStyle/>
                    <a:p>
                      <a:pPr algn="r">
                        <a:lnSpc>
                          <a:spcPct val="100000"/>
                        </a:lnSpc>
                      </a:pP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a:t>
                      </a:r>
                      <a:r>
                        <a:rPr lang="fr-FR" b="1"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 MAGUY</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Lunettes</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kern="1200" dirty="0" smtClean="0">
                          <a:solidFill>
                            <a:schemeClr val="bg1"/>
                          </a:solidFill>
                          <a:latin typeface="Freestyle Script" pitchFamily="66" charset="0"/>
                          <a:ea typeface="+mn-ea"/>
                          <a:cs typeface="+mn-cs"/>
                        </a:rPr>
                        <a:t>C’est à Maguy.</a:t>
                      </a:r>
                      <a:endParaRPr lang="fr-FR" sz="2000" dirty="0">
                        <a:solidFill>
                          <a:schemeClr val="bg1"/>
                        </a:solidFill>
                        <a:latin typeface="Freestyle Script" pitchFamily="66"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 bob.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8" name="Tableau 7"/>
          <p:cNvGraphicFramePr>
            <a:graphicFrameLocks noGrp="1"/>
          </p:cNvGraphicFramePr>
          <p:nvPr/>
        </p:nvGraphicFramePr>
        <p:xfrm>
          <a:off x="107504" y="332656"/>
          <a:ext cx="8928992" cy="6408712"/>
        </p:xfrm>
        <a:graphic>
          <a:graphicData uri="http://schemas.openxmlformats.org/drawingml/2006/table">
            <a:tbl>
              <a:tblPr firstRow="1" bandRow="1">
                <a:tableStyleId>{5C22544A-7EE6-4342-B048-85BDC9FD1C3A}</a:tableStyleId>
              </a:tblPr>
              <a:tblGrid>
                <a:gridCol w="2520280"/>
                <a:gridCol w="1368152"/>
                <a:gridCol w="5040560"/>
              </a:tblGrid>
              <a:tr h="1440160">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dirty="0" smtClean="0">
                          <a:solidFill>
                            <a:srgbClr val="B460E2"/>
                          </a:solidFill>
                          <a:effectLst>
                            <a:outerShdw blurRad="38100" dist="38100" dir="2700000" algn="tl">
                              <a:srgbClr val="000000">
                                <a:alpha val="43137"/>
                              </a:srgbClr>
                            </a:outerShdw>
                          </a:effectLst>
                          <a:latin typeface="Freestyle Script" pitchFamily="66" charset="0"/>
                          <a:cs typeface="Andalus" pitchFamily="2" charset="-78"/>
                        </a:rPr>
                        <a:t>MONTRER </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pPr algn="l">
                        <a:lnSpc>
                          <a:spcPct val="100000"/>
                        </a:lnSpc>
                      </a:pPr>
                      <a:endParaRPr lang="fr-FR" sz="2000" b="1"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fr-FR" sz="2000" b="0" dirty="0" smtClean="0">
                        <a:solidFill>
                          <a:schemeClr val="bg1"/>
                        </a:solidFill>
                        <a:latin typeface="Freestyle Script" pitchFamily="66" charset="0"/>
                        <a:ea typeface="Calibri"/>
                        <a:cs typeface="Times New Roman"/>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r>
              <a:tr h="1764000">
                <a:tc>
                  <a:txBody>
                    <a:bodyPr/>
                    <a:lstStyle/>
                    <a:p>
                      <a:pPr algn="r">
                        <a:lnSpc>
                          <a:spcPct val="100000"/>
                        </a:lnSpc>
                      </a:pP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MARIE</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Briquet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Broche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Feuille </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Masque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Pyjama</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1"/>
                          </a:solidFill>
                          <a:latin typeface="Freestyle Script" pitchFamily="66" charset="0"/>
                          <a:ea typeface="Calibri"/>
                          <a:cs typeface="Times New Roman"/>
                        </a:rPr>
                        <a:t>C’est à Marie.</a:t>
                      </a:r>
                    </a:p>
                    <a:p>
                      <a:pPr>
                        <a:lnSpc>
                          <a:spcPct val="100000"/>
                        </a:lnSpc>
                        <a:spcAft>
                          <a:spcPts val="0"/>
                        </a:spcAft>
                      </a:pPr>
                      <a:r>
                        <a:rPr lang="fr-FR" sz="2000" b="0" dirty="0">
                          <a:solidFill>
                            <a:schemeClr val="bg1"/>
                          </a:solidFill>
                          <a:latin typeface="Freestyle Script" pitchFamily="66" charset="0"/>
                          <a:ea typeface="Calibri"/>
                          <a:cs typeface="Times New Roman"/>
                        </a:rPr>
                        <a:t>C’est à Marie.</a:t>
                      </a:r>
                    </a:p>
                    <a:p>
                      <a:pPr>
                        <a:lnSpc>
                          <a:spcPct val="100000"/>
                        </a:lnSpc>
                      </a:pPr>
                      <a:r>
                        <a:rPr lang="fr-FR" sz="2000" b="0" kern="1200" dirty="0" smtClean="0">
                          <a:solidFill>
                            <a:schemeClr val="bg1"/>
                          </a:solidFill>
                          <a:latin typeface="Freestyle Script" pitchFamily="66" charset="0"/>
                          <a:ea typeface="+mn-ea"/>
                          <a:cs typeface="+mn-cs"/>
                        </a:rPr>
                        <a:t>Cette feuille a été écrite de la main de Marie.</a:t>
                      </a:r>
                      <a:endParaRPr lang="fr-FR" sz="2000" b="0" dirty="0">
                        <a:solidFill>
                          <a:schemeClr val="bg1"/>
                        </a:solidFill>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1"/>
                          </a:solidFill>
                          <a:latin typeface="Freestyle Script" pitchFamily="66" charset="0"/>
                          <a:ea typeface="Calibri"/>
                          <a:cs typeface="Times New Roman"/>
                        </a:rPr>
                        <a:t>C’est à Marie.</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1"/>
                          </a:solidFill>
                          <a:latin typeface="Freestyle Script" pitchFamily="66" charset="0"/>
                          <a:ea typeface="Calibri"/>
                          <a:cs typeface="Times New Roman"/>
                        </a:rPr>
                        <a:t>C’est à Marie.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504000">
                <a:tc>
                  <a:txBody>
                    <a:bodyPr/>
                    <a:lstStyle/>
                    <a:p>
                      <a:pPr algn="r">
                        <a:lnSpc>
                          <a:spcPct val="100000"/>
                        </a:lnSpc>
                      </a:pP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DEVANT JUSTE</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Poignard</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b="0" kern="1200" dirty="0" smtClean="0">
                          <a:solidFill>
                            <a:schemeClr val="bg1"/>
                          </a:solidFill>
                          <a:latin typeface="Freestyle Script" pitchFamily="66" charset="0"/>
                          <a:ea typeface="+mn-ea"/>
                          <a:cs typeface="+mn-cs"/>
                        </a:rPr>
                        <a:t>L’île a été un repaire de pirates.Ils ont laissé quelques traces ici ou là...</a:t>
                      </a:r>
                      <a:endParaRPr lang="fr-FR" sz="2000" b="0" dirty="0">
                        <a:solidFill>
                          <a:schemeClr val="bg1"/>
                        </a:solidFill>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r>
              <a:tr h="504000">
                <a:tc>
                  <a:txBody>
                    <a:bodyPr/>
                    <a:lstStyle/>
                    <a:p>
                      <a:pPr algn="r">
                        <a:lnSpc>
                          <a:spcPct val="100000"/>
                        </a:lnSpc>
                      </a:pP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DEVANT MAGUY</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Gris-gris</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b="0" kern="1200" dirty="0" smtClean="0">
                          <a:solidFill>
                            <a:schemeClr val="bg1"/>
                          </a:solidFill>
                          <a:latin typeface="Freestyle Script" pitchFamily="66" charset="0"/>
                          <a:ea typeface="+mn-ea"/>
                          <a:cs typeface="+mn-cs"/>
                        </a:rPr>
                        <a:t>Ca appartient à Juste.</a:t>
                      </a:r>
                      <a:endParaRPr lang="fr-FR" sz="2000" b="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504000">
                <a:tc>
                  <a:txBody>
                    <a:bodyPr/>
                    <a:lstStyle/>
                    <a:p>
                      <a:pPr algn="r">
                        <a:lnSpc>
                          <a:spcPct val="100000"/>
                        </a:lnSpc>
                      </a:pP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DIVERS</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Cent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b="0" kern="1200" dirty="0" smtClean="0">
                          <a:solidFill>
                            <a:schemeClr val="bg1"/>
                          </a:solidFill>
                          <a:latin typeface="Freestyle Script" pitchFamily="66" charset="0"/>
                          <a:ea typeface="+mn-ea"/>
                          <a:cs typeface="+mn-cs"/>
                        </a:rPr>
                        <a:t>Le piano fonctionne mécaniquement avec des jetons.</a:t>
                      </a:r>
                      <a:endParaRPr lang="fr-FR" sz="2000" b="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502765">
                <a:tc>
                  <a:txBody>
                    <a:bodyPr/>
                    <a:lstStyle/>
                    <a:p>
                      <a:pPr algn="r">
                        <a:lnSpc>
                          <a:spcPct val="100000"/>
                        </a:lnSpc>
                      </a:pP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JARDIN</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Couteau</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b="0" kern="1200" dirty="0" smtClean="0">
                          <a:solidFill>
                            <a:schemeClr val="bg1"/>
                          </a:solidFill>
                          <a:latin typeface="Freestyle Script" pitchFamily="66" charset="0"/>
                          <a:ea typeface="+mn-ea"/>
                          <a:cs typeface="+mn-cs"/>
                        </a:rPr>
                        <a:t>Franchement, ca me dit quelque chose. Quoi ? Je ne sais pas.</a:t>
                      </a:r>
                      <a:endParaRPr lang="fr-FR" sz="2000" b="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1189787">
                <a:tc>
                  <a:txBody>
                    <a:bodyPr/>
                    <a:lstStyle/>
                    <a:p>
                      <a:pPr algn="r">
                        <a:lnSpc>
                          <a:spcPct val="100000"/>
                        </a:lnSpc>
                      </a:pP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PLAGE NORD</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Médaillon fermé</a:t>
                      </a:r>
                    </a:p>
                    <a:p>
                      <a:pPr algn="r">
                        <a:lnSpc>
                          <a:spcPct val="100000"/>
                        </a:lnSpc>
                      </a:pPr>
                      <a:endParaRPr lang="fr-FR" sz="16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Médaillon</a:t>
                      </a:r>
                      <a:r>
                        <a:rPr lang="fr-FR" sz="2000" b="1" baseline="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 ouvert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chemeClr val="bg1"/>
                          </a:solidFill>
                          <a:latin typeface="Freestyle Script" pitchFamily="66" charset="0"/>
                          <a:ea typeface="Calibri"/>
                          <a:cs typeface="Times New Roman"/>
                        </a:rPr>
                        <a:t>J’ai proposé à Juste de le lui racheter. Je voulais l’offrir à Marie. </a:t>
                      </a:r>
                      <a:endParaRPr lang="fr-FR" sz="2000" b="0" dirty="0" smtClean="0">
                        <a:solidFill>
                          <a:schemeClr val="bg1"/>
                        </a:solidFill>
                        <a:latin typeface="Freestyle Script" pitchFamily="66" charset="0"/>
                        <a:ea typeface="Calibri"/>
                        <a:cs typeface="Times New Roman"/>
                      </a:endParaRPr>
                    </a:p>
                    <a:p>
                      <a:pPr>
                        <a:lnSpc>
                          <a:spcPct val="100000"/>
                        </a:lnSpc>
                        <a:spcAft>
                          <a:spcPts val="0"/>
                        </a:spcAft>
                      </a:pPr>
                      <a:r>
                        <a:rPr lang="fr-FR" sz="2000" b="0" dirty="0" smtClean="0">
                          <a:solidFill>
                            <a:schemeClr val="bg1"/>
                          </a:solidFill>
                          <a:latin typeface="Freestyle Script" pitchFamily="66" charset="0"/>
                          <a:ea typeface="Calibri"/>
                          <a:cs typeface="Times New Roman"/>
                        </a:rPr>
                        <a:t>Il </a:t>
                      </a:r>
                      <a:r>
                        <a:rPr lang="fr-FR" sz="2000" b="0" dirty="0">
                          <a:solidFill>
                            <a:schemeClr val="bg1"/>
                          </a:solidFill>
                          <a:latin typeface="Freestyle Script" pitchFamily="66" charset="0"/>
                          <a:ea typeface="Calibri"/>
                          <a:cs typeface="Times New Roman"/>
                        </a:rPr>
                        <a:t>n’a rien </a:t>
                      </a:r>
                      <a:r>
                        <a:rPr lang="fr-FR" sz="2000" b="0" dirty="0" smtClean="0">
                          <a:solidFill>
                            <a:schemeClr val="bg1"/>
                          </a:solidFill>
                          <a:latin typeface="Freestyle Script" pitchFamily="66" charset="0"/>
                          <a:ea typeface="Calibri"/>
                          <a:cs typeface="Times New Roman"/>
                        </a:rPr>
                        <a:t>voulu </a:t>
                      </a:r>
                      <a:r>
                        <a:rPr lang="fr-FR" sz="2000" b="0" dirty="0">
                          <a:solidFill>
                            <a:schemeClr val="bg1"/>
                          </a:solidFill>
                          <a:latin typeface="Freestyle Script" pitchFamily="66" charset="0"/>
                          <a:ea typeface="Calibri"/>
                          <a:cs typeface="Times New Roman"/>
                        </a:rPr>
                        <a:t>savoir</a:t>
                      </a:r>
                      <a:r>
                        <a:rPr lang="fr-FR" sz="2000" b="0" dirty="0" smtClean="0">
                          <a:solidFill>
                            <a:schemeClr val="bg1"/>
                          </a:solidFill>
                          <a:latin typeface="Freestyle Script" pitchFamily="66" charset="0"/>
                          <a:ea typeface="Calibri"/>
                          <a:cs typeface="Times New Roman"/>
                        </a:rPr>
                        <a:t>.</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1"/>
                          </a:solidFill>
                          <a:latin typeface="Freestyle Script" pitchFamily="66" charset="0"/>
                          <a:ea typeface="Calibri"/>
                          <a:cs typeface="Times New Roman"/>
                        </a:rPr>
                        <a:t>C’est quoi ce truc qui dépasse du médaillon ?</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 8" descr="interrogatoirebruc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8" name="Tableau 7"/>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2376264"/>
                <a:gridCol w="1152128"/>
                <a:gridCol w="5400600"/>
              </a:tblGrid>
              <a:tr h="1677784">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dirty="0" smtClean="0">
                          <a:solidFill>
                            <a:srgbClr val="B460E2"/>
                          </a:solidFill>
                          <a:effectLst>
                            <a:outerShdw blurRad="38100" dist="38100" dir="2700000" algn="tl">
                              <a:srgbClr val="000000">
                                <a:alpha val="43137"/>
                              </a:srgbClr>
                            </a:outerShdw>
                          </a:effectLst>
                          <a:latin typeface="Freestyle Script" pitchFamily="66" charset="0"/>
                          <a:cs typeface="Andalus" pitchFamily="2" charset="-78"/>
                        </a:rPr>
                        <a:t>MONTRER </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pPr>
                        <a:lnSpc>
                          <a:spcPct val="100000"/>
                        </a:lnSpc>
                        <a:spcAft>
                          <a:spcPts val="0"/>
                        </a:spcAft>
                      </a:pPr>
                      <a:endParaRPr lang="fr-FR" sz="2000" b="0" dirty="0">
                        <a:solidFill>
                          <a:schemeClr val="bg1"/>
                        </a:solidFill>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pPr>
                        <a:lnSpc>
                          <a:spcPct val="100000"/>
                        </a:lnSpc>
                        <a:spcAft>
                          <a:spcPts val="0"/>
                        </a:spcAft>
                      </a:pPr>
                      <a:endParaRPr lang="fr-FR" sz="2000" b="0" dirty="0">
                        <a:solidFill>
                          <a:schemeClr val="bg1"/>
                        </a:solidFill>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r>
              <a:tr h="828000">
                <a:tc>
                  <a:txBody>
                    <a:bodyPr/>
                    <a:lstStyle/>
                    <a:p>
                      <a:pPr algn="r">
                        <a:lnSpc>
                          <a:spcPct val="100000"/>
                        </a:lnSpc>
                      </a:pP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BAR-CUISINE</a:t>
                      </a:r>
                      <a:endParaRPr lang="fr-FR"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Couteau</a:t>
                      </a:r>
                    </a:p>
                    <a:p>
                      <a:pPr algn="r">
                        <a:lnSpc>
                          <a:spcPct val="100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Eau sédative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chemeClr val="bg1"/>
                          </a:solidFill>
                          <a:latin typeface="Freestyle Script" pitchFamily="66" charset="0"/>
                          <a:ea typeface="Calibri"/>
                          <a:cs typeface="Times New Roman"/>
                        </a:rPr>
                        <a:t>C’est à Maguy.</a:t>
                      </a:r>
                    </a:p>
                    <a:p>
                      <a:pPr>
                        <a:lnSpc>
                          <a:spcPct val="100000"/>
                        </a:lnSpc>
                        <a:spcAft>
                          <a:spcPts val="0"/>
                        </a:spcAft>
                      </a:pPr>
                      <a:r>
                        <a:rPr lang="fr-FR" sz="2000" b="0" dirty="0">
                          <a:solidFill>
                            <a:schemeClr val="bg1"/>
                          </a:solidFill>
                          <a:latin typeface="Freestyle Script" pitchFamily="66" charset="0"/>
                          <a:ea typeface="Calibri"/>
                          <a:cs typeface="Times New Roman"/>
                        </a:rPr>
                        <a:t>Un puissant </a:t>
                      </a:r>
                      <a:r>
                        <a:rPr lang="fr-FR" sz="2000" b="0" dirty="0" smtClean="0">
                          <a:solidFill>
                            <a:schemeClr val="bg1"/>
                          </a:solidFill>
                          <a:latin typeface="Freestyle Script" pitchFamily="66" charset="0"/>
                          <a:ea typeface="Calibri"/>
                          <a:cs typeface="Times New Roman"/>
                        </a:rPr>
                        <a:t>sédatif! Ca </a:t>
                      </a:r>
                      <a:r>
                        <a:rPr lang="fr-FR" sz="2000" b="0" dirty="0">
                          <a:solidFill>
                            <a:schemeClr val="bg1"/>
                          </a:solidFill>
                          <a:latin typeface="Freestyle Script" pitchFamily="66" charset="0"/>
                          <a:ea typeface="Calibri"/>
                          <a:cs typeface="Times New Roman"/>
                        </a:rPr>
                        <a:t>vous endort en moins de deux.</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1116000">
                <a:tc>
                  <a:txBody>
                    <a:bodyPr/>
                    <a:lstStyle/>
                    <a:p>
                      <a:pPr algn="r">
                        <a:lnSpc>
                          <a:spcPct val="100000"/>
                        </a:lnSpc>
                      </a:pP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CALE</a:t>
                      </a:r>
                      <a:r>
                        <a:rPr lang="fr-FR" sz="1800" b="1" kern="1200"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 </a:t>
                      </a: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BAMBOO</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Balle</a:t>
                      </a:r>
                    </a:p>
                    <a:p>
                      <a:pPr algn="r">
                        <a:lnSpc>
                          <a:spcPct val="100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Couteau</a:t>
                      </a:r>
                    </a:p>
                    <a:p>
                      <a:pPr algn="r">
                        <a:lnSpc>
                          <a:spcPct val="100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Ligne</a:t>
                      </a:r>
                    </a:p>
                  </a:txBody>
                  <a:tcPr marL="68580" marR="68580" marT="0" marB="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chemeClr val="bg1"/>
                          </a:solidFill>
                          <a:latin typeface="Freestyle Script" pitchFamily="66" charset="0"/>
                          <a:ea typeface="Calibri"/>
                          <a:cs typeface="Times New Roman"/>
                        </a:rPr>
                        <a:t>C’est une balle de pistolet-mitrailleur.</a:t>
                      </a:r>
                    </a:p>
                    <a:p>
                      <a:pPr>
                        <a:lnSpc>
                          <a:spcPct val="100000"/>
                        </a:lnSpc>
                        <a:spcAft>
                          <a:spcPts val="0"/>
                        </a:spcAft>
                      </a:pPr>
                      <a:r>
                        <a:rPr lang="fr-FR" sz="2000" b="0" dirty="0">
                          <a:solidFill>
                            <a:schemeClr val="bg1"/>
                          </a:solidFill>
                          <a:latin typeface="Freestyle Script" pitchFamily="66" charset="0"/>
                          <a:ea typeface="Calibri"/>
                          <a:cs typeface="Times New Roman"/>
                        </a:rPr>
                        <a:t>Ca appartient à Roy.</a:t>
                      </a:r>
                    </a:p>
                    <a:p>
                      <a:pPr>
                        <a:lnSpc>
                          <a:spcPct val="100000"/>
                        </a:lnSpc>
                        <a:spcAft>
                          <a:spcPts val="0"/>
                        </a:spcAft>
                      </a:pPr>
                      <a:r>
                        <a:rPr lang="fr-FR" sz="2000" b="0" dirty="0">
                          <a:solidFill>
                            <a:schemeClr val="bg1"/>
                          </a:solidFill>
                          <a:latin typeface="Freestyle Script" pitchFamily="66" charset="0"/>
                          <a:ea typeface="Calibri"/>
                          <a:cs typeface="Times New Roman"/>
                        </a:rPr>
                        <a:t>Ca appartient à Roy.</a:t>
                      </a:r>
                    </a:p>
                  </a:txBody>
                  <a:tcPr marL="68580" marR="68580" marT="0" marB="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r>
              <a:tr h="828000">
                <a:tc>
                  <a:txBody>
                    <a:bodyPr/>
                    <a:lstStyle/>
                    <a:p>
                      <a:pPr algn="r">
                        <a:lnSpc>
                          <a:spcPct val="100000"/>
                        </a:lnSpc>
                      </a:pP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CHEZ</a:t>
                      </a:r>
                      <a:r>
                        <a:rPr lang="fr-FR" sz="1800" b="1" kern="1200"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 </a:t>
                      </a: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ANITA</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Journal</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smtClean="0">
                          <a:solidFill>
                            <a:schemeClr val="bg1"/>
                          </a:solidFill>
                          <a:latin typeface="Freestyle Script" pitchFamily="66" charset="0"/>
                          <a:ea typeface="Calibri"/>
                          <a:cs typeface="Times New Roman"/>
                        </a:rPr>
                        <a:t>Anita </a:t>
                      </a:r>
                      <a:r>
                        <a:rPr lang="fr-FR" sz="2000" b="0" dirty="0">
                          <a:solidFill>
                            <a:schemeClr val="bg1"/>
                          </a:solidFill>
                          <a:latin typeface="Freestyle Script" pitchFamily="66" charset="0"/>
                          <a:ea typeface="Calibri"/>
                          <a:cs typeface="Times New Roman"/>
                        </a:rPr>
                        <a:t>me montrait un article du « Soir » qui rapporte l’existence d’un réseau </a:t>
                      </a:r>
                      <a:endParaRPr lang="fr-FR" sz="2000" b="0" dirty="0" smtClean="0">
                        <a:solidFill>
                          <a:schemeClr val="bg1"/>
                        </a:solidFill>
                        <a:latin typeface="Freestyle Script" pitchFamily="66" charset="0"/>
                        <a:ea typeface="Calibri"/>
                        <a:cs typeface="Times New Roman"/>
                      </a:endParaRPr>
                    </a:p>
                    <a:p>
                      <a:pPr>
                        <a:lnSpc>
                          <a:spcPct val="100000"/>
                        </a:lnSpc>
                        <a:spcAft>
                          <a:spcPts val="0"/>
                        </a:spcAft>
                      </a:pPr>
                      <a:r>
                        <a:rPr lang="fr-FR" sz="2000" b="0" dirty="0" smtClean="0">
                          <a:solidFill>
                            <a:schemeClr val="bg1"/>
                          </a:solidFill>
                          <a:latin typeface="Freestyle Script" pitchFamily="66" charset="0"/>
                          <a:ea typeface="Calibri"/>
                          <a:cs typeface="Times New Roman"/>
                        </a:rPr>
                        <a:t>de </a:t>
                      </a:r>
                      <a:r>
                        <a:rPr lang="fr-FR" sz="2000" b="0" dirty="0">
                          <a:solidFill>
                            <a:schemeClr val="bg1"/>
                          </a:solidFill>
                          <a:latin typeface="Freestyle Script" pitchFamily="66" charset="0"/>
                          <a:ea typeface="Calibri"/>
                          <a:cs typeface="Times New Roman"/>
                        </a:rPr>
                        <a:t>traite des blanches dans la région.</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1886920">
                <a:tc>
                  <a:txBody>
                    <a:bodyPr/>
                    <a:lstStyle/>
                    <a:p>
                      <a:pPr algn="r">
                        <a:lnSpc>
                          <a:spcPct val="100000"/>
                        </a:lnSpc>
                      </a:pP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BRUCE</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Mouchoir</a:t>
                      </a:r>
                    </a:p>
                    <a:p>
                      <a:pPr algn="r">
                        <a:lnSpc>
                          <a:spcPct val="100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Pipe </a:t>
                      </a: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à opium</a:t>
                      </a:r>
                    </a:p>
                    <a:p>
                      <a:pPr algn="r">
                        <a:lnSpc>
                          <a:spcPct val="100000"/>
                        </a:lnSpc>
                        <a:spcAft>
                          <a:spcPts val="0"/>
                        </a:spcAft>
                      </a:pPr>
                      <a:endPar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00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Révolver</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00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Soutien-gorge</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chemeClr val="bg1"/>
                          </a:solidFill>
                          <a:latin typeface="Freestyle Script" pitchFamily="66" charset="0"/>
                          <a:ea typeface="Calibri"/>
                          <a:cs typeface="Times New Roman"/>
                        </a:rPr>
                        <a:t>J’y tiens beaucoup.Il y a des choses auxquelles on s’attache plus que d’autres...</a:t>
                      </a:r>
                    </a:p>
                    <a:p>
                      <a:pPr>
                        <a:lnSpc>
                          <a:spcPct val="100000"/>
                        </a:lnSpc>
                        <a:spcAft>
                          <a:spcPts val="0"/>
                        </a:spcAft>
                      </a:pPr>
                      <a:r>
                        <a:rPr lang="fr-FR" sz="2000" b="0" dirty="0">
                          <a:solidFill>
                            <a:schemeClr val="bg1"/>
                          </a:solidFill>
                          <a:latin typeface="Freestyle Script" pitchFamily="66" charset="0"/>
                          <a:ea typeface="Calibri"/>
                          <a:cs typeface="Times New Roman"/>
                        </a:rPr>
                        <a:t>Je ne touche pas à la drogue. </a:t>
                      </a:r>
                      <a:endParaRPr lang="fr-FR" sz="2000" b="0" dirty="0" smtClean="0">
                        <a:solidFill>
                          <a:schemeClr val="bg1"/>
                        </a:solidFill>
                        <a:latin typeface="Freestyle Script" pitchFamily="66" charset="0"/>
                        <a:ea typeface="Calibri"/>
                        <a:cs typeface="Times New Roman"/>
                      </a:endParaRPr>
                    </a:p>
                    <a:p>
                      <a:pPr>
                        <a:lnSpc>
                          <a:spcPct val="100000"/>
                        </a:lnSpc>
                        <a:spcAft>
                          <a:spcPts val="0"/>
                        </a:spcAft>
                      </a:pPr>
                      <a:r>
                        <a:rPr lang="fr-FR" sz="2000" b="0" dirty="0" smtClean="0">
                          <a:solidFill>
                            <a:schemeClr val="bg1"/>
                          </a:solidFill>
                          <a:latin typeface="Freestyle Script" pitchFamily="66" charset="0"/>
                          <a:ea typeface="Calibri"/>
                          <a:cs typeface="Times New Roman"/>
                        </a:rPr>
                        <a:t>Si </a:t>
                      </a:r>
                      <a:r>
                        <a:rPr lang="fr-FR" sz="2000" b="0" dirty="0">
                          <a:solidFill>
                            <a:schemeClr val="bg1"/>
                          </a:solidFill>
                          <a:latin typeface="Freestyle Script" pitchFamily="66" charset="0"/>
                          <a:ea typeface="Calibri"/>
                          <a:cs typeface="Times New Roman"/>
                        </a:rPr>
                        <a:t>j’ai une pipe à opium, c’est seulement pour la beauté de l’objet.</a:t>
                      </a:r>
                    </a:p>
                    <a:p>
                      <a:pPr>
                        <a:lnSpc>
                          <a:spcPct val="100000"/>
                        </a:lnSpc>
                        <a:spcAft>
                          <a:spcPts val="0"/>
                        </a:spcAft>
                      </a:pPr>
                      <a:r>
                        <a:rPr lang="fr-FR" sz="2000" b="0" dirty="0">
                          <a:solidFill>
                            <a:schemeClr val="bg1"/>
                          </a:solidFill>
                          <a:latin typeface="Freestyle Script" pitchFamily="66" charset="0"/>
                          <a:ea typeface="Calibri"/>
                          <a:cs typeface="Times New Roman"/>
                        </a:rPr>
                        <a:t>On ne sait jamais. Ca peut être utile.</a:t>
                      </a:r>
                    </a:p>
                    <a:p>
                      <a:pPr>
                        <a:lnSpc>
                          <a:spcPct val="100000"/>
                        </a:lnSpc>
                        <a:spcAft>
                          <a:spcPts val="0"/>
                        </a:spcAft>
                      </a:pPr>
                      <a:r>
                        <a:rPr lang="fr-FR" sz="2000" b="0" dirty="0">
                          <a:solidFill>
                            <a:schemeClr val="bg1"/>
                          </a:solidFill>
                          <a:latin typeface="Freestyle Script" pitchFamily="66" charset="0"/>
                          <a:ea typeface="Calibri"/>
                          <a:cs typeface="Times New Roman"/>
                        </a:rPr>
                        <a:t>J’y tiens beaucoup.Il y a des choses auxquelles on s’attache plus que d’autres...</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 8" descr="interrogatoirebruc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8" name="Tableau 7"/>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4032448"/>
                <a:gridCol w="864096"/>
                <a:gridCol w="4032448"/>
              </a:tblGrid>
              <a:tr h="1584176">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dirty="0" smtClean="0">
                          <a:solidFill>
                            <a:srgbClr val="B460E2"/>
                          </a:solidFill>
                          <a:effectLst>
                            <a:outerShdw blurRad="38100" dist="38100" dir="2700000" algn="tl">
                              <a:srgbClr val="000000">
                                <a:alpha val="43137"/>
                              </a:srgbClr>
                            </a:outerShdw>
                          </a:effectLst>
                          <a:latin typeface="Freestyle Script" pitchFamily="66" charset="0"/>
                          <a:cs typeface="Andalus" pitchFamily="2" charset="-78"/>
                        </a:rPr>
                        <a:t>MONTRER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pPr>
                        <a:lnSpc>
                          <a:spcPct val="100000"/>
                        </a:lnSpc>
                        <a:spcAft>
                          <a:spcPts val="0"/>
                        </a:spcAft>
                      </a:pPr>
                      <a:endParaRPr lang="fr-FR" sz="2000" b="0" dirty="0">
                        <a:solidFill>
                          <a:schemeClr val="bg1"/>
                        </a:solidFill>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pPr>
                        <a:lnSpc>
                          <a:spcPct val="100000"/>
                        </a:lnSpc>
                        <a:spcAft>
                          <a:spcPts val="0"/>
                        </a:spcAft>
                      </a:pPr>
                      <a:endParaRPr lang="fr-FR" sz="2000" b="0" dirty="0">
                        <a:solidFill>
                          <a:schemeClr val="bg1"/>
                        </a:solidFill>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1080000">
                <a:tc>
                  <a:txBody>
                    <a:bodyPr/>
                    <a:lstStyle/>
                    <a:p>
                      <a:pPr algn="r">
                        <a:lnSpc>
                          <a:spcPct val="100000"/>
                        </a:lnSpc>
                      </a:pP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CHRIS</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Cachets</a:t>
                      </a:r>
                    </a:p>
                    <a:p>
                      <a:pPr algn="r">
                        <a:lnSpc>
                          <a:spcPct val="100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Photo</a:t>
                      </a:r>
                    </a:p>
                    <a:p>
                      <a:pPr algn="r">
                        <a:lnSpc>
                          <a:spcPct val="100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Révolver</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chemeClr val="bg1"/>
                          </a:solidFill>
                          <a:latin typeface="Freestyle Script" pitchFamily="66" charset="0"/>
                          <a:ea typeface="Calibri"/>
                          <a:cs typeface="Times New Roman"/>
                        </a:rPr>
                        <a:t>Je parie que vous avez trouvé ça dans la cabine de Chris.</a:t>
                      </a:r>
                    </a:p>
                    <a:p>
                      <a:pPr>
                        <a:lnSpc>
                          <a:spcPct val="100000"/>
                        </a:lnSpc>
                        <a:spcAft>
                          <a:spcPts val="0"/>
                        </a:spcAft>
                      </a:pPr>
                      <a:r>
                        <a:rPr lang="fr-FR" sz="2000" b="0" dirty="0">
                          <a:solidFill>
                            <a:schemeClr val="bg1"/>
                          </a:solidFill>
                          <a:latin typeface="Freestyle Script" pitchFamily="66" charset="0"/>
                          <a:ea typeface="Calibri"/>
                          <a:cs typeface="Times New Roman"/>
                        </a:rPr>
                        <a:t>Ce n’est pas mon genre.</a:t>
                      </a:r>
                    </a:p>
                    <a:p>
                      <a:pPr>
                        <a:lnSpc>
                          <a:spcPct val="100000"/>
                        </a:lnSpc>
                        <a:spcAft>
                          <a:spcPts val="0"/>
                        </a:spcAft>
                      </a:pPr>
                      <a:r>
                        <a:rPr lang="fr-FR" sz="2000" b="0" dirty="0">
                          <a:solidFill>
                            <a:schemeClr val="bg1"/>
                          </a:solidFill>
                          <a:latin typeface="Freestyle Script" pitchFamily="66" charset="0"/>
                          <a:ea typeface="Calibri"/>
                          <a:cs typeface="Times New Roman"/>
                        </a:rPr>
                        <a:t>On ne sait jamais. Ca peut être utile.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504000">
                <a:tc>
                  <a:txBody>
                    <a:bodyPr/>
                    <a:lstStyle/>
                    <a:p>
                      <a:pPr algn="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JEROME</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Cachets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latin typeface="Freestyle Script" pitchFamily="66" charset="0"/>
                          <a:ea typeface="Calibri"/>
                          <a:cs typeface="Times New Roman"/>
                        </a:rPr>
                        <a:t>Chris en prend aussi.</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864000">
                <a:tc>
                  <a:txBody>
                    <a:bodyPr/>
                    <a:lstStyle/>
                    <a:p>
                      <a:pPr algn="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JUSTE</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Diamant </a:t>
                      </a:r>
                    </a:p>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Photo</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latin typeface="Freestyle Script" pitchFamily="66" charset="0"/>
                          <a:ea typeface="Calibri"/>
                          <a:cs typeface="Times New Roman"/>
                        </a:rPr>
                        <a:t>Roy porte un diamant comme celui-là à l’oreille droite</a:t>
                      </a:r>
                      <a:r>
                        <a:rPr lang="fr-FR" sz="2000" dirty="0" smtClean="0">
                          <a:solidFill>
                            <a:schemeClr val="bg1"/>
                          </a:solidFill>
                          <a:latin typeface="Freestyle Script" pitchFamily="66" charset="0"/>
                          <a:ea typeface="Calibri"/>
                          <a:cs typeface="Times New Roman"/>
                        </a:rPr>
                        <a:t>.</a:t>
                      </a:r>
                      <a:endParaRPr lang="fr-FR" sz="2000" dirty="0">
                        <a:solidFill>
                          <a:schemeClr val="bg1"/>
                        </a:solidFill>
                        <a:latin typeface="Freestyle Script" pitchFamily="66" charset="0"/>
                        <a:ea typeface="Calibri"/>
                        <a:cs typeface="Times New Roman"/>
                      </a:endParaRPr>
                    </a:p>
                    <a:p>
                      <a:pPr>
                        <a:lnSpc>
                          <a:spcPct val="115000"/>
                        </a:lnSpc>
                        <a:spcAft>
                          <a:spcPts val="0"/>
                        </a:spcAft>
                      </a:pPr>
                      <a:r>
                        <a:rPr lang="fr-FR" sz="2000" dirty="0">
                          <a:solidFill>
                            <a:schemeClr val="bg1"/>
                          </a:solidFill>
                          <a:latin typeface="Freestyle Script" pitchFamily="66" charset="0"/>
                          <a:ea typeface="Calibri"/>
                          <a:cs typeface="Times New Roman"/>
                        </a:rPr>
                        <a:t>C’est une photo de Lucie avec Juste.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1584000">
                <a:tc>
                  <a:txBody>
                    <a:bodyPr/>
                    <a:lstStyle/>
                    <a:p>
                      <a:pPr algn="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MAGUY</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Lettre</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Lunettes</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Matraque</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Somnifères</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latin typeface="Freestyle Script" pitchFamily="66" charset="0"/>
                          <a:ea typeface="Calibri"/>
                          <a:cs typeface="Times New Roman"/>
                        </a:rPr>
                        <a:t>C’est à Maguy.</a:t>
                      </a:r>
                    </a:p>
                    <a:p>
                      <a:pPr>
                        <a:lnSpc>
                          <a:spcPct val="115000"/>
                        </a:lnSpc>
                        <a:spcAft>
                          <a:spcPts val="0"/>
                        </a:spcAft>
                      </a:pPr>
                      <a:r>
                        <a:rPr lang="fr-FR" sz="2000" dirty="0">
                          <a:solidFill>
                            <a:schemeClr val="bg1"/>
                          </a:solidFill>
                          <a:latin typeface="Freestyle Script" pitchFamily="66" charset="0"/>
                          <a:ea typeface="Calibri"/>
                          <a:cs typeface="Times New Roman"/>
                        </a:rPr>
                        <a:t>C’est à Maguy.</a:t>
                      </a:r>
                    </a:p>
                    <a:p>
                      <a:pPr>
                        <a:lnSpc>
                          <a:spcPct val="115000"/>
                        </a:lnSpc>
                        <a:spcAft>
                          <a:spcPts val="0"/>
                        </a:spcAft>
                      </a:pPr>
                      <a:r>
                        <a:rPr lang="fr-FR" sz="2000" dirty="0">
                          <a:solidFill>
                            <a:schemeClr val="bg1"/>
                          </a:solidFill>
                          <a:latin typeface="Freestyle Script" pitchFamily="66" charset="0"/>
                          <a:ea typeface="Calibri"/>
                          <a:cs typeface="Times New Roman"/>
                        </a:rPr>
                        <a:t>On ne sait jamais. Ca peut être utile.</a:t>
                      </a:r>
                    </a:p>
                    <a:p>
                      <a:pPr>
                        <a:lnSpc>
                          <a:spcPct val="115000"/>
                        </a:lnSpc>
                        <a:spcAft>
                          <a:spcPts val="0"/>
                        </a:spcAft>
                      </a:pPr>
                      <a:r>
                        <a:rPr lang="fr-FR" sz="2000" dirty="0">
                          <a:solidFill>
                            <a:schemeClr val="bg1"/>
                          </a:solidFill>
                          <a:latin typeface="Freestyle Script" pitchFamily="66" charset="0"/>
                          <a:ea typeface="Calibri"/>
                          <a:cs typeface="Times New Roman"/>
                        </a:rPr>
                        <a:t>Si on parlait d’autre chose ?</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720528">
                <a:tc>
                  <a:txBody>
                    <a:bodyPr/>
                    <a:lstStyle/>
                    <a:p>
                      <a:pPr algn="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MARIE</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Allumettes</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latin typeface="Freestyle Script" pitchFamily="66" charset="0"/>
                          <a:ea typeface="Calibri"/>
                          <a:cs typeface="Times New Roman"/>
                        </a:rPr>
                        <a:t>Personne ne l’aimait.Tout le monde vous le dira</a:t>
                      </a:r>
                      <a:r>
                        <a:rPr lang="fr-FR" sz="2000" dirty="0" smtClean="0">
                          <a:solidFill>
                            <a:schemeClr val="bg1"/>
                          </a:solidFill>
                          <a:latin typeface="Freestyle Script" pitchFamily="66" charset="0"/>
                          <a:ea typeface="Calibri"/>
                          <a:cs typeface="Times New Roman"/>
                        </a:rPr>
                        <a:t>.</a:t>
                      </a:r>
                      <a:endParaRPr lang="fr-FR" sz="2000" dirty="0">
                        <a:solidFill>
                          <a:schemeClr val="bg1"/>
                        </a:solidFill>
                        <a:latin typeface="Freestyle Script" pitchFamily="66" charset="0"/>
                        <a:ea typeface="Calibri"/>
                        <a:cs typeface="Times New Roman"/>
                      </a:endParaRP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 8" descr="interrogatoirebruc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8" name="Tableau 7"/>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3456384"/>
                <a:gridCol w="1296144"/>
                <a:gridCol w="4176464"/>
              </a:tblGrid>
              <a:tr h="1152128">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dirty="0" smtClean="0">
                          <a:solidFill>
                            <a:srgbClr val="B460E2"/>
                          </a:solidFill>
                          <a:effectLst>
                            <a:outerShdw blurRad="38100" dist="38100" dir="2700000" algn="tl">
                              <a:srgbClr val="000000">
                                <a:alpha val="43137"/>
                              </a:srgbClr>
                            </a:outerShdw>
                          </a:effectLst>
                          <a:latin typeface="Freestyle Script" pitchFamily="66" charset="0"/>
                          <a:cs typeface="Andalus" pitchFamily="2" charset="-78"/>
                        </a:rPr>
                        <a:t>MONTRER</a:t>
                      </a:r>
                      <a:r>
                        <a:rPr lang="fr-FR" sz="2800" b="1" dirty="0" smtClean="0">
                          <a:solidFill>
                            <a:srgbClr val="FFA7E2"/>
                          </a:solidFill>
                          <a:effectLst>
                            <a:outerShdw blurRad="38100" dist="38100" dir="2700000" algn="tl">
                              <a:srgbClr val="000000">
                                <a:alpha val="43137"/>
                              </a:srgbClr>
                            </a:outerShdw>
                          </a:effectLst>
                          <a:latin typeface="Freestyle Script" pitchFamily="66" charset="0"/>
                          <a:cs typeface="Andalus" pitchFamily="2" charset="-78"/>
                        </a:rPr>
                        <a:t> </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pPr algn="r">
                        <a:lnSpc>
                          <a:spcPct val="115000"/>
                        </a:lnSpc>
                        <a:spcAft>
                          <a:spcPts val="0"/>
                        </a:spcAft>
                      </a:pPr>
                      <a:endParaRPr lang="fr-FR" sz="2000" b="1" dirty="0" smtClean="0">
                        <a:solidFill>
                          <a:schemeClr val="accent6">
                            <a:lumMod val="60000"/>
                            <a:lumOff val="40000"/>
                          </a:schemeClr>
                        </a:solidFill>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pPr>
                        <a:lnSpc>
                          <a:spcPct val="115000"/>
                        </a:lnSpc>
                        <a:spcAft>
                          <a:spcPts val="0"/>
                        </a:spcAft>
                      </a:pPr>
                      <a:endParaRPr lang="fr-FR" sz="2000" b="0" dirty="0" smtClean="0">
                        <a:solidFill>
                          <a:schemeClr val="bg1"/>
                        </a:solidFill>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r>
              <a:tr h="1512000">
                <a:tc>
                  <a:txBody>
                    <a:bodyPr/>
                    <a:lstStyle/>
                    <a:p>
                      <a:pPr algn="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MARIE</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Lettre</a:t>
                      </a:r>
                    </a:p>
                    <a:p>
                      <a:pPr algn="r">
                        <a:lnSpc>
                          <a:spcPct val="115000"/>
                        </a:lnSpc>
                        <a:spcAft>
                          <a:spcPts val="0"/>
                        </a:spcAft>
                      </a:pPr>
                      <a:endPar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 Les Forbans »</a:t>
                      </a:r>
                    </a:p>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Pyjama</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smtClean="0">
                          <a:solidFill>
                            <a:schemeClr val="bg1"/>
                          </a:solidFill>
                          <a:latin typeface="Freestyle Script" pitchFamily="66" charset="0"/>
                          <a:ea typeface="Calibri"/>
                          <a:cs typeface="Times New Roman"/>
                        </a:rPr>
                        <a:t> Bob se damnerait pour elle.Il accepterait de naviguer pour </a:t>
                      </a:r>
                    </a:p>
                    <a:p>
                      <a:pPr>
                        <a:lnSpc>
                          <a:spcPct val="115000"/>
                        </a:lnSpc>
                        <a:spcAft>
                          <a:spcPts val="0"/>
                        </a:spcAft>
                      </a:pPr>
                      <a:r>
                        <a:rPr lang="fr-FR" sz="2000" b="0" dirty="0" smtClean="0">
                          <a:solidFill>
                            <a:schemeClr val="bg1"/>
                          </a:solidFill>
                          <a:latin typeface="Freestyle Script" pitchFamily="66" charset="0"/>
                          <a:ea typeface="Calibri"/>
                          <a:cs typeface="Times New Roman"/>
                        </a:rPr>
                        <a:t>l’éternité sur un vaisseau fantôme</a:t>
                      </a:r>
                      <a:r>
                        <a:rPr lang="fr-FR" sz="2000" b="0" baseline="0" dirty="0" smtClean="0">
                          <a:solidFill>
                            <a:schemeClr val="bg1"/>
                          </a:solidFill>
                          <a:latin typeface="Freestyle Script" pitchFamily="66" charset="0"/>
                          <a:ea typeface="Calibri"/>
                          <a:cs typeface="Times New Roman"/>
                        </a:rPr>
                        <a:t> </a:t>
                      </a:r>
                      <a:r>
                        <a:rPr lang="fr-FR" sz="2000" b="0" dirty="0" smtClean="0">
                          <a:solidFill>
                            <a:schemeClr val="bg1"/>
                          </a:solidFill>
                          <a:latin typeface="Freestyle Script" pitchFamily="66" charset="0"/>
                          <a:ea typeface="Calibri"/>
                          <a:cs typeface="Times New Roman"/>
                        </a:rPr>
                        <a:t>si c’était avec elle.</a:t>
                      </a:r>
                    </a:p>
                    <a:p>
                      <a:pPr>
                        <a:lnSpc>
                          <a:spcPct val="115000"/>
                        </a:lnSpc>
                        <a:spcAft>
                          <a:spcPts val="0"/>
                        </a:spcAft>
                      </a:pPr>
                      <a:r>
                        <a:rPr lang="fr-FR" sz="2000" b="0" dirty="0" smtClean="0">
                          <a:solidFill>
                            <a:schemeClr val="bg1"/>
                          </a:solidFill>
                          <a:latin typeface="Freestyle Script" pitchFamily="66" charset="0"/>
                          <a:ea typeface="Calibri"/>
                          <a:cs typeface="Times New Roman"/>
                        </a:rPr>
                        <a:t>Le drapeau noir a flotté près d’un demi-siècle sur Maupiti.</a:t>
                      </a:r>
                    </a:p>
                    <a:p>
                      <a:pPr>
                        <a:lnSpc>
                          <a:spcPct val="115000"/>
                        </a:lnSpc>
                        <a:spcAft>
                          <a:spcPts val="0"/>
                        </a:spcAft>
                      </a:pPr>
                      <a:r>
                        <a:rPr lang="fr-FR" sz="2000" b="0" dirty="0" smtClean="0">
                          <a:solidFill>
                            <a:schemeClr val="bg1"/>
                          </a:solidFill>
                          <a:latin typeface="Freestyle Script" pitchFamily="66" charset="0"/>
                          <a:ea typeface="Calibri"/>
                          <a:cs typeface="Times New Roman"/>
                        </a:rPr>
                        <a:t>C’est à Marie.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1548000">
                <a:tc>
                  <a:txBody>
                    <a:bodyPr/>
                    <a:lstStyle/>
                    <a:p>
                      <a:pPr algn="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ROY</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Cartes</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Diamant</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Ligne</a:t>
                      </a:r>
                    </a:p>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Feuille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latin typeface="Freestyle Script" pitchFamily="66" charset="0"/>
                          <a:ea typeface="Calibri"/>
                          <a:cs typeface="Times New Roman"/>
                        </a:rPr>
                        <a:t>Ca appartient à Roy.</a:t>
                      </a:r>
                    </a:p>
                    <a:p>
                      <a:pPr>
                        <a:lnSpc>
                          <a:spcPct val="115000"/>
                        </a:lnSpc>
                        <a:spcAft>
                          <a:spcPts val="0"/>
                        </a:spcAft>
                      </a:pPr>
                      <a:r>
                        <a:rPr lang="fr-FR" sz="2000" b="0" dirty="0">
                          <a:solidFill>
                            <a:schemeClr val="bg1"/>
                          </a:solidFill>
                          <a:latin typeface="Freestyle Script" pitchFamily="66" charset="0"/>
                          <a:ea typeface="Calibri"/>
                          <a:cs typeface="Times New Roman"/>
                        </a:rPr>
                        <a:t>Roy porte un diamant comme celui-là à l’oreille droite.</a:t>
                      </a:r>
                    </a:p>
                    <a:p>
                      <a:pPr>
                        <a:lnSpc>
                          <a:spcPct val="115000"/>
                        </a:lnSpc>
                        <a:spcAft>
                          <a:spcPts val="0"/>
                        </a:spcAft>
                      </a:pPr>
                      <a:r>
                        <a:rPr lang="fr-FR" sz="2000" b="0" dirty="0">
                          <a:solidFill>
                            <a:schemeClr val="bg1"/>
                          </a:solidFill>
                          <a:latin typeface="Freestyle Script" pitchFamily="66" charset="0"/>
                          <a:ea typeface="Calibri"/>
                          <a:cs typeface="Times New Roman"/>
                        </a:rPr>
                        <a:t>Ca appartient à Roy.</a:t>
                      </a:r>
                    </a:p>
                    <a:p>
                      <a:pPr>
                        <a:lnSpc>
                          <a:spcPct val="115000"/>
                        </a:lnSpc>
                        <a:spcAft>
                          <a:spcPts val="0"/>
                        </a:spcAft>
                      </a:pPr>
                      <a:r>
                        <a:rPr lang="fr-FR" sz="2000" b="0" dirty="0">
                          <a:solidFill>
                            <a:schemeClr val="bg1"/>
                          </a:solidFill>
                          <a:latin typeface="Freestyle Script" pitchFamily="66" charset="0"/>
                          <a:ea typeface="Calibri"/>
                          <a:cs typeface="Times New Roman"/>
                        </a:rPr>
                        <a:t>Merci. Vous n’avez pas autre chose pendant qu’on y est ?</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1080000">
                <a:tc>
                  <a:txBody>
                    <a:bodyPr/>
                    <a:lstStyle/>
                    <a:p>
                      <a:pPr algn="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DIVERS</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Cent</a:t>
                      </a:r>
                    </a:p>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Fétiche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latin typeface="Freestyle Script" pitchFamily="66" charset="0"/>
                          <a:ea typeface="Calibri"/>
                          <a:cs typeface="Times New Roman"/>
                        </a:rPr>
                        <a:t>Le piano fonctionne mécaniquement avec des jetons.</a:t>
                      </a:r>
                    </a:p>
                    <a:p>
                      <a:r>
                        <a:rPr lang="fr-FR" sz="2000" kern="1200" dirty="0" smtClean="0">
                          <a:solidFill>
                            <a:schemeClr val="bg1"/>
                          </a:solidFill>
                          <a:latin typeface="Freestyle Script" pitchFamily="66" charset="0"/>
                          <a:ea typeface="+mn-ea"/>
                          <a:cs typeface="+mn-cs"/>
                        </a:rPr>
                        <a:t>C’est une divinité, une superstition de pacotille.</a:t>
                      </a:r>
                    </a:p>
                    <a:p>
                      <a:r>
                        <a:rPr lang="fr-FR" sz="2000" kern="1200" dirty="0" smtClean="0">
                          <a:solidFill>
                            <a:schemeClr val="bg1"/>
                          </a:solidFill>
                          <a:latin typeface="Freestyle Script" pitchFamily="66" charset="0"/>
                          <a:ea typeface="+mn-ea"/>
                          <a:cs typeface="+mn-cs"/>
                        </a:rPr>
                        <a:t>Mais les métèques y croyaient dur comme fer.</a:t>
                      </a:r>
                      <a:endParaRPr lang="fr-FR" sz="2000" dirty="0">
                        <a:solidFill>
                          <a:schemeClr val="bg1"/>
                        </a:solidFill>
                        <a:latin typeface="Freestyle Script" pitchFamily="66" charset="0"/>
                      </a:endParaRP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504000">
                <a:tc>
                  <a:txBody>
                    <a:bodyPr/>
                    <a:lstStyle/>
                    <a:p>
                      <a:pPr algn="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PLAGE NORD</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Médaillon ouvert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kern="1200" dirty="0" smtClean="0">
                          <a:solidFill>
                            <a:schemeClr val="bg1"/>
                          </a:solidFill>
                          <a:latin typeface="Freestyle Script" pitchFamily="66" charset="0"/>
                          <a:ea typeface="+mn-ea"/>
                          <a:cs typeface="+mn-cs"/>
                        </a:rPr>
                        <a:t>Qu’est-ce que vous avez fait au médaillon ?</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540576">
                <a:tc>
                  <a:txBody>
                    <a:bodyPr/>
                    <a:lstStyle/>
                    <a:p>
                      <a:pPr algn="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SALON</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Feuille</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latin typeface="Freestyle Script" pitchFamily="66" charset="0"/>
                          <a:ea typeface="Calibri"/>
                          <a:cs typeface="Times New Roman"/>
                        </a:rPr>
                        <a:t>Merci. Vous n’avez pas autre chose pendant qu’on y est ?</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chris.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2664296"/>
                <a:gridCol w="1440160"/>
                <a:gridCol w="4824536"/>
              </a:tblGrid>
              <a:tr h="1944216">
                <a:tc gridSpan="3">
                  <a:txBody>
                    <a:bodyPr/>
                    <a:lstStyle/>
                    <a:p>
                      <a:pPr algn="ctr"/>
                      <a:r>
                        <a:rPr lang="fr-FR" sz="2800" dirty="0" smtClean="0">
                          <a:solidFill>
                            <a:srgbClr val="B460E2"/>
                          </a:solidFill>
                          <a:effectLst>
                            <a:outerShdw blurRad="38100" dist="38100" dir="2700000" algn="tl">
                              <a:srgbClr val="000000">
                                <a:alpha val="43137"/>
                              </a:srgbClr>
                            </a:outerShdw>
                          </a:effectLst>
                          <a:latin typeface="Freestyle Script" pitchFamily="66" charset="0"/>
                        </a:rPr>
                        <a:t>MONTRER </a:t>
                      </a:r>
                      <a:endParaRPr lang="fr-FR" sz="2800" dirty="0">
                        <a:solidFill>
                          <a:srgbClr val="B460E2"/>
                        </a:solidFill>
                        <a:effectLst>
                          <a:outerShdw blurRad="38100" dist="38100" dir="2700000" algn="tl">
                            <a:srgbClr val="000000">
                              <a:alpha val="43137"/>
                            </a:srgbClr>
                          </a:outerShdw>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pPr algn="r"/>
                      <a:endParaRPr lang="fr-FR" sz="2000" b="1" dirty="0">
                        <a:solidFill>
                          <a:schemeClr val="accent6">
                            <a:lumMod val="60000"/>
                            <a:lumOff val="40000"/>
                          </a:schemeClr>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endParaRPr lang="fr-FR" sz="2000"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1728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a:t>
                      </a:r>
                      <a:r>
                        <a:rPr lang="fr-FR" b="1"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 CHRIS</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Cachets</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Feuille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Gitanes</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Photo</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b="0" kern="1200" dirty="0" smtClean="0">
                          <a:solidFill>
                            <a:schemeClr val="bg1"/>
                          </a:solidFill>
                          <a:latin typeface="Freestyle Script" pitchFamily="66" charset="0"/>
                          <a:ea typeface="+mn-ea"/>
                          <a:cs typeface="+mn-cs"/>
                        </a:rPr>
                        <a:t>Je vais vous faire une confession : je n’ai pas le pied marin.</a:t>
                      </a:r>
                      <a:endParaRPr lang="fr-FR" sz="2000" b="0" dirty="0">
                        <a:solidFill>
                          <a:schemeClr val="bg1"/>
                        </a:solidFill>
                        <a:latin typeface="Freestyle Script" pitchFamily="66" charset="0"/>
                      </a:endParaRPr>
                    </a:p>
                    <a:p>
                      <a:r>
                        <a:rPr lang="fr-FR" sz="2000" b="0" kern="1200" dirty="0" smtClean="0">
                          <a:solidFill>
                            <a:schemeClr val="bg1"/>
                          </a:solidFill>
                          <a:latin typeface="Freestyle Script" pitchFamily="66" charset="0"/>
                          <a:ea typeface="+mn-ea"/>
                          <a:cs typeface="+mn-cs"/>
                        </a:rPr>
                        <a:t>Où avez-vous déniché ça ? Je n’arrivais pas à mettre la main dessus.</a:t>
                      </a:r>
                      <a:endParaRPr lang="fr-FR" sz="2000" b="0" dirty="0">
                        <a:solidFill>
                          <a:schemeClr val="bg1"/>
                        </a:solidFill>
                        <a:latin typeface="Freestyle Script" pitchFamily="66" charset="0"/>
                      </a:endParaRPr>
                    </a:p>
                    <a:p>
                      <a:r>
                        <a:rPr lang="fr-FR" sz="2000" b="0" kern="1200" dirty="0" smtClean="0">
                          <a:solidFill>
                            <a:schemeClr val="bg1"/>
                          </a:solidFill>
                          <a:latin typeface="Freestyle Script" pitchFamily="66" charset="0"/>
                          <a:ea typeface="+mn-ea"/>
                          <a:cs typeface="+mn-cs"/>
                        </a:rPr>
                        <a:t>Où avez-vous déniché ça ? Je n’arrivais pas à mettre la main dessus.</a:t>
                      </a:r>
                      <a:endParaRPr lang="fr-FR" sz="2000" b="0" dirty="0">
                        <a:solidFill>
                          <a:schemeClr val="bg1"/>
                        </a:solidFill>
                        <a:latin typeface="Freestyle Script" pitchFamily="66" charset="0"/>
                      </a:endParaRPr>
                    </a:p>
                    <a:p>
                      <a:r>
                        <a:rPr lang="fr-FR" sz="2000" b="0" kern="1200" dirty="0" smtClean="0">
                          <a:solidFill>
                            <a:schemeClr val="bg1"/>
                          </a:solidFill>
                          <a:latin typeface="Freestyle Script" pitchFamily="66" charset="0"/>
                          <a:ea typeface="+mn-ea"/>
                          <a:cs typeface="+mn-cs"/>
                        </a:rPr>
                        <a:t>J’y tiens beaucoup. Il y a des choses auxquelles on s’attache </a:t>
                      </a:r>
                    </a:p>
                    <a:p>
                      <a:r>
                        <a:rPr lang="fr-FR" sz="2000" b="0" kern="1200" dirty="0" smtClean="0">
                          <a:solidFill>
                            <a:schemeClr val="bg1"/>
                          </a:solidFill>
                          <a:latin typeface="Freestyle Script" pitchFamily="66" charset="0"/>
                          <a:ea typeface="+mn-ea"/>
                          <a:cs typeface="+mn-cs"/>
                        </a:rPr>
                        <a:t>plus que d’autres...</a:t>
                      </a:r>
                      <a:endParaRPr lang="fr-FR" sz="2000"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1404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MARIE</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Verre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endPar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Lettre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kern="1200" dirty="0" smtClean="0">
                          <a:solidFill>
                            <a:schemeClr val="bg1"/>
                          </a:solidFill>
                          <a:latin typeface="Freestyle Script" pitchFamily="66" charset="0"/>
                          <a:ea typeface="+mn-ea"/>
                          <a:cs typeface="+mn-cs"/>
                        </a:rPr>
                        <a:t>C’est à moi. Mais je n’y tiens pas particulièrement. </a:t>
                      </a:r>
                    </a:p>
                    <a:p>
                      <a:r>
                        <a:rPr lang="fr-FR" sz="2000" kern="1200" dirty="0" smtClean="0">
                          <a:solidFill>
                            <a:schemeClr val="bg1"/>
                          </a:solidFill>
                          <a:latin typeface="Freestyle Script" pitchFamily="66" charset="0"/>
                          <a:ea typeface="+mn-ea"/>
                          <a:cs typeface="+mn-cs"/>
                        </a:rPr>
                        <a:t>Alors si ça peut vous être utile...</a:t>
                      </a:r>
                      <a:endParaRPr lang="fr-FR" sz="2000" dirty="0">
                        <a:solidFill>
                          <a:schemeClr val="bg1"/>
                        </a:solidFill>
                        <a:latin typeface="Freestyle Script" pitchFamily="66" charset="0"/>
                      </a:endParaRPr>
                    </a:p>
                    <a:p>
                      <a:r>
                        <a:rPr lang="fr-FR" sz="2000" kern="1200" dirty="0" smtClean="0">
                          <a:solidFill>
                            <a:schemeClr val="bg1"/>
                          </a:solidFill>
                          <a:latin typeface="Freestyle Script" pitchFamily="66" charset="0"/>
                          <a:ea typeface="+mn-ea"/>
                          <a:cs typeface="+mn-cs"/>
                        </a:rPr>
                        <a:t>D’après ce qu’on m’a dit, Marie n’en voulait pas. </a:t>
                      </a:r>
                    </a:p>
                    <a:p>
                      <a:r>
                        <a:rPr lang="fr-FR" sz="2000" kern="1200" dirty="0" smtClean="0">
                          <a:solidFill>
                            <a:schemeClr val="bg1"/>
                          </a:solidFill>
                          <a:latin typeface="Freestyle Script" pitchFamily="66" charset="0"/>
                          <a:ea typeface="+mn-ea"/>
                          <a:cs typeface="+mn-cs"/>
                        </a:rPr>
                        <a:t>Alors il l’a peut être refroidie.</a:t>
                      </a:r>
                      <a:endParaRPr lang="fr-FR" sz="2000" dirty="0">
                        <a:solidFill>
                          <a:schemeClr val="bg1"/>
                        </a:solidFill>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r>
              <a:tr h="504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DIVERS</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Diamant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kern="1200" dirty="0" smtClean="0">
                          <a:solidFill>
                            <a:schemeClr val="bg1"/>
                          </a:solidFill>
                          <a:latin typeface="Freestyle Script" pitchFamily="66" charset="0"/>
                          <a:ea typeface="+mn-ea"/>
                          <a:cs typeface="+mn-cs"/>
                        </a:rPr>
                        <a:t>Roy porte un diamant comme celui-là à l’oreille droite.</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756488">
                <a:tc>
                  <a:txBody>
                    <a:bodyPr/>
                    <a:lstStyle/>
                    <a:p>
                      <a:pPr algn="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PLAGE</a:t>
                      </a:r>
                      <a:r>
                        <a:rPr lang="fr-FR" sz="1800" b="1" kern="1200"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 </a:t>
                      </a: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NORD</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Médaillon ouvert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kern="1200" dirty="0" smtClean="0">
                          <a:solidFill>
                            <a:schemeClr val="bg1"/>
                          </a:solidFill>
                          <a:latin typeface="Freestyle Script" pitchFamily="66" charset="0"/>
                          <a:ea typeface="+mn-ea"/>
                          <a:cs typeface="+mn-cs"/>
                        </a:rPr>
                        <a:t>On dirait une clef ! Est-ce que je me trompe ?</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carte2.jpg"/>
          <p:cNvPicPr>
            <a:picLocks noChangeAspect="1"/>
          </p:cNvPicPr>
          <p:nvPr/>
        </p:nvPicPr>
        <p:blipFill>
          <a:blip r:embed="rId2" cstate="print"/>
          <a:stretch>
            <a:fillRect/>
          </a:stretch>
        </p:blipFill>
        <p:spPr>
          <a:xfrm>
            <a:off x="0" y="0"/>
            <a:ext cx="9144000" cy="6858000"/>
          </a:xfrm>
          <a:prstGeom prst="rect">
            <a:avLst/>
          </a:prstGeom>
        </p:spPr>
      </p:pic>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aphicFrame>
        <p:nvGraphicFramePr>
          <p:cNvPr id="8" name="Tableau 7"/>
          <p:cNvGraphicFramePr>
            <a:graphicFrameLocks noGrp="1"/>
          </p:cNvGraphicFramePr>
          <p:nvPr/>
        </p:nvGraphicFramePr>
        <p:xfrm>
          <a:off x="107504" y="404664"/>
          <a:ext cx="8928992" cy="6336000"/>
        </p:xfrm>
        <a:graphic>
          <a:graphicData uri="http://schemas.openxmlformats.org/drawingml/2006/table">
            <a:tbl>
              <a:tblPr firstRow="1" bandRow="1">
                <a:tableStyleId>{5C22544A-7EE6-4342-B048-85BDC9FD1C3A}</a:tableStyleId>
              </a:tblPr>
              <a:tblGrid>
                <a:gridCol w="4464496"/>
                <a:gridCol w="4464496"/>
              </a:tblGrid>
              <a:tr h="3168000">
                <a:tc>
                  <a:txBody>
                    <a:bodyPr/>
                    <a:lstStyle/>
                    <a:p>
                      <a:pPr algn="ctr"/>
                      <a:r>
                        <a:rPr lang="fr-FR" sz="2800" b="1" dirty="0" smtClean="0">
                          <a:ln>
                            <a:noFill/>
                          </a:ln>
                          <a:solidFill>
                            <a:schemeClr val="bg1"/>
                          </a:solidFill>
                          <a:effectLst>
                            <a:outerShdw blurRad="38100" dist="38100" dir="2700000" algn="tl">
                              <a:srgbClr val="000000">
                                <a:alpha val="43137"/>
                              </a:srgbClr>
                            </a:outerShdw>
                          </a:effectLst>
                          <a:latin typeface="Freestyle Script" pitchFamily="66" charset="0"/>
                        </a:rPr>
                        <a:t>Morts</a:t>
                      </a:r>
                      <a:r>
                        <a:rPr lang="fr-FR" sz="2800" b="1" baseline="0" dirty="0" smtClean="0">
                          <a:ln>
                            <a:noFill/>
                          </a:ln>
                          <a:solidFill>
                            <a:schemeClr val="bg1"/>
                          </a:solidFill>
                          <a:effectLst>
                            <a:outerShdw blurRad="38100" dist="38100" dir="2700000" algn="tl">
                              <a:srgbClr val="000000">
                                <a:alpha val="43137"/>
                              </a:srgbClr>
                            </a:outerShdw>
                          </a:effectLst>
                          <a:latin typeface="Freestyle Script" pitchFamily="66" charset="0"/>
                        </a:rPr>
                        <a:t> </a:t>
                      </a:r>
                    </a:p>
                    <a:p>
                      <a:pPr algn="ctr"/>
                      <a:r>
                        <a:rPr lang="fr-FR" sz="2800" b="1" baseline="0" dirty="0" smtClean="0">
                          <a:ln>
                            <a:noFill/>
                          </a:ln>
                          <a:solidFill>
                            <a:schemeClr val="bg1"/>
                          </a:solidFill>
                          <a:effectLst>
                            <a:outerShdw blurRad="38100" dist="38100" dir="2700000" algn="tl">
                              <a:srgbClr val="000000">
                                <a:alpha val="43137"/>
                              </a:srgbClr>
                            </a:outerShdw>
                          </a:effectLst>
                          <a:latin typeface="Freestyle Script" pitchFamily="66" charset="0"/>
                        </a:rPr>
                        <a:t>par </a:t>
                      </a:r>
                    </a:p>
                    <a:p>
                      <a:pPr algn="ctr"/>
                      <a:r>
                        <a:rPr lang="fr-FR" sz="2800" b="1" baseline="0" dirty="0" smtClean="0">
                          <a:ln>
                            <a:noFill/>
                          </a:ln>
                          <a:solidFill>
                            <a:schemeClr val="bg1"/>
                          </a:solidFill>
                          <a:effectLst>
                            <a:outerShdw blurRad="38100" dist="38100" dir="2700000" algn="tl">
                              <a:srgbClr val="000000">
                                <a:alpha val="43137"/>
                              </a:srgbClr>
                            </a:outerShdw>
                          </a:effectLst>
                          <a:latin typeface="Freestyle Script" pitchFamily="66" charset="0"/>
                        </a:rPr>
                        <a:t>assassinat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fr-FR" dirty="0">
                        <a:ln>
                          <a:solidFill>
                            <a:schemeClr val="bg2">
                              <a:lumMod val="50000"/>
                            </a:schemeClr>
                          </a:solidFill>
                        </a:ln>
                      </a:endParaRPr>
                    </a:p>
                  </a:txBody>
                  <a:tcP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r>
              <a:tr h="3168000">
                <a:tc>
                  <a:txBody>
                    <a:bodyPr/>
                    <a:lstStyle/>
                    <a:p>
                      <a:endParaRPr lang="fr-FR" dirty="0">
                        <a:ln>
                          <a:solidFill>
                            <a:schemeClr val="bg2">
                              <a:lumMod val="50000"/>
                            </a:schemeClr>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6"/>
                      <a:stretch>
                        <a:fillRect/>
                      </a:stretch>
                    </a:blipFill>
                  </a:tcPr>
                </a:tc>
                <a:tc>
                  <a:txBody>
                    <a:bodyPr/>
                    <a:lstStyle/>
                    <a:p>
                      <a:endParaRPr lang="fr-FR" dirty="0">
                        <a:ln>
                          <a:solidFill>
                            <a:schemeClr val="bg2">
                              <a:lumMod val="50000"/>
                            </a:schemeClr>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7"/>
                      <a:stretch>
                        <a:fillRect/>
                      </a:stretch>
                    </a:blipFill>
                  </a:tcPr>
                </a:tc>
              </a:tr>
            </a:tbl>
          </a:graphicData>
        </a:graphic>
      </p:graphicFrame>
      <p:sp>
        <p:nvSpPr>
          <p:cNvPr id="12" name="ZoneTexte 11"/>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SITUATIONS DANGEREUSES</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graphicFrame>
        <p:nvGraphicFramePr>
          <p:cNvPr id="13" name="Tableau 12"/>
          <p:cNvGraphicFramePr>
            <a:graphicFrameLocks noGrp="1"/>
          </p:cNvGraphicFramePr>
          <p:nvPr/>
        </p:nvGraphicFramePr>
        <p:xfrm>
          <a:off x="4644008" y="620688"/>
          <a:ext cx="4320480" cy="432000"/>
        </p:xfrm>
        <a:graphic>
          <a:graphicData uri="http://schemas.openxmlformats.org/drawingml/2006/table">
            <a:tbl>
              <a:tblPr firstRow="1" bandRow="1">
                <a:tableStyleId>{5C22544A-7EE6-4342-B048-85BDC9FD1C3A}</a:tableStyleId>
              </a:tblPr>
              <a:tblGrid>
                <a:gridCol w="4320480"/>
              </a:tblGrid>
              <a:tr h="432000">
                <a:tc>
                  <a:txBody>
                    <a:bodyPr/>
                    <a:lstStyle/>
                    <a:p>
                      <a:pPr algn="ctr"/>
                      <a:r>
                        <a:rPr lang="fr-FR" sz="2000" b="1" dirty="0" smtClean="0">
                          <a:ln>
                            <a:noFill/>
                          </a:ln>
                          <a:solidFill>
                            <a:schemeClr val="bg1"/>
                          </a:solidFill>
                          <a:effectLst>
                            <a:outerShdw blurRad="38100" dist="38100" dir="2700000" algn="tl">
                              <a:srgbClr val="000000">
                                <a:alpha val="43137"/>
                              </a:srgbClr>
                            </a:outerShdw>
                          </a:effectLst>
                          <a:latin typeface="Freestyle Script" pitchFamily="66" charset="0"/>
                        </a:rPr>
                        <a:t>Plage Nord le 1</a:t>
                      </a:r>
                      <a:r>
                        <a:rPr lang="fr-FR" sz="2000" b="1" baseline="30000" dirty="0" smtClean="0">
                          <a:ln>
                            <a:noFill/>
                          </a:ln>
                          <a:solidFill>
                            <a:schemeClr val="bg1"/>
                          </a:solidFill>
                          <a:effectLst>
                            <a:outerShdw blurRad="38100" dist="38100" dir="2700000" algn="tl">
                              <a:srgbClr val="000000">
                                <a:alpha val="43137"/>
                              </a:srgbClr>
                            </a:outerShdw>
                          </a:effectLst>
                          <a:latin typeface="Freestyle Script" pitchFamily="66" charset="0"/>
                        </a:rPr>
                        <a:t>er</a:t>
                      </a:r>
                      <a:r>
                        <a:rPr lang="fr-FR" sz="2000" b="1" baseline="0" dirty="0" smtClean="0">
                          <a:ln>
                            <a:noFill/>
                          </a:ln>
                          <a:solidFill>
                            <a:schemeClr val="bg1"/>
                          </a:solidFill>
                          <a:effectLst>
                            <a:outerShdw blurRad="38100" dist="38100" dir="2700000" algn="tl">
                              <a:srgbClr val="000000">
                                <a:alpha val="43137"/>
                              </a:srgbClr>
                            </a:outerShdw>
                          </a:effectLst>
                          <a:latin typeface="Freestyle Script" pitchFamily="66" charset="0"/>
                        </a:rPr>
                        <a:t> à 2am</a:t>
                      </a:r>
                      <a:endParaRPr lang="fr-FR" sz="2000" b="1" dirty="0">
                        <a:solidFill>
                          <a:schemeClr val="bg1"/>
                        </a:solidFill>
                        <a:effectLst>
                          <a:outerShdw blurRad="38100" dist="38100" dir="2700000" algn="tl">
                            <a:srgbClr val="000000">
                              <a:alpha val="43137"/>
                            </a:srgbClr>
                          </a:outerShdw>
                        </a:effectLs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8"/>
                      <a:tile tx="0" ty="0" sx="100000" sy="100000" flip="none" algn="tl"/>
                    </a:blipFill>
                  </a:tcPr>
                </a:tc>
              </a:tr>
            </a:tbl>
          </a:graphicData>
        </a:graphic>
      </p:graphicFrame>
      <p:graphicFrame>
        <p:nvGraphicFramePr>
          <p:cNvPr id="14" name="Tableau 13"/>
          <p:cNvGraphicFramePr>
            <a:graphicFrameLocks noGrp="1"/>
          </p:cNvGraphicFramePr>
          <p:nvPr/>
        </p:nvGraphicFramePr>
        <p:xfrm>
          <a:off x="179512" y="3789040"/>
          <a:ext cx="4320000" cy="432000"/>
        </p:xfrm>
        <a:graphic>
          <a:graphicData uri="http://schemas.openxmlformats.org/drawingml/2006/table">
            <a:tbl>
              <a:tblPr firstRow="1" bandRow="1">
                <a:tableStyleId>{5C22544A-7EE6-4342-B048-85BDC9FD1C3A}</a:tableStyleId>
              </a:tblPr>
              <a:tblGrid>
                <a:gridCol w="4320000"/>
              </a:tblGrid>
              <a:tr h="432000">
                <a:tc>
                  <a:txBody>
                    <a:bodyPr/>
                    <a:lstStyle/>
                    <a:p>
                      <a:pPr algn="ctr"/>
                      <a:r>
                        <a:rPr lang="fr-FR" sz="2000" b="1" dirty="0" smtClean="0">
                          <a:ln>
                            <a:noFill/>
                          </a:ln>
                          <a:solidFill>
                            <a:schemeClr val="bg1"/>
                          </a:solidFill>
                          <a:effectLst>
                            <a:outerShdw blurRad="38100" dist="38100" dir="2700000" algn="tl">
                              <a:srgbClr val="000000">
                                <a:alpha val="43137"/>
                              </a:srgbClr>
                            </a:outerShdw>
                          </a:effectLst>
                          <a:latin typeface="Freestyle Script" pitchFamily="66" charset="0"/>
                        </a:rPr>
                        <a:t>Chez Juste le 1</a:t>
                      </a:r>
                      <a:r>
                        <a:rPr lang="fr-FR" sz="2000" b="1" baseline="30000" dirty="0" smtClean="0">
                          <a:ln>
                            <a:noFill/>
                          </a:ln>
                          <a:solidFill>
                            <a:schemeClr val="bg1"/>
                          </a:solidFill>
                          <a:effectLst>
                            <a:outerShdw blurRad="38100" dist="38100" dir="2700000" algn="tl">
                              <a:srgbClr val="000000">
                                <a:alpha val="43137"/>
                              </a:srgbClr>
                            </a:outerShdw>
                          </a:effectLst>
                          <a:latin typeface="Freestyle Script" pitchFamily="66" charset="0"/>
                        </a:rPr>
                        <a:t>er</a:t>
                      </a:r>
                      <a:r>
                        <a:rPr lang="fr-FR" sz="2000" b="1" baseline="0" dirty="0" smtClean="0">
                          <a:ln>
                            <a:noFill/>
                          </a:ln>
                          <a:solidFill>
                            <a:schemeClr val="bg1"/>
                          </a:solidFill>
                          <a:effectLst>
                            <a:outerShdw blurRad="38100" dist="38100" dir="2700000" algn="tl">
                              <a:srgbClr val="000000">
                                <a:alpha val="43137"/>
                              </a:srgbClr>
                            </a:outerShdw>
                          </a:effectLst>
                          <a:latin typeface="Freestyle Script" pitchFamily="66" charset="0"/>
                        </a:rPr>
                        <a:t> à 2am </a:t>
                      </a:r>
                      <a:r>
                        <a:rPr lang="fr-FR" sz="2000" b="1" dirty="0" smtClean="0">
                          <a:ln>
                            <a:noFill/>
                          </a:ln>
                          <a:solidFill>
                            <a:schemeClr val="bg1"/>
                          </a:solidFill>
                          <a:effectLst>
                            <a:outerShdw blurRad="38100" dist="38100" dir="2700000" algn="tl">
                              <a:srgbClr val="000000">
                                <a:alpha val="43137"/>
                              </a:srgbClr>
                            </a:outerShdw>
                          </a:effectLst>
                          <a:latin typeface="Freestyle Script" pitchFamily="66" charset="0"/>
                        </a:rPr>
                        <a:t>/ Avoir pris la feuille du piano</a:t>
                      </a:r>
                      <a:endParaRPr lang="fr-FR" sz="2000" b="1" dirty="0">
                        <a:effectLst>
                          <a:outerShdw blurRad="38100" dist="38100" dir="2700000" algn="tl">
                            <a:srgbClr val="000000">
                              <a:alpha val="43137"/>
                            </a:srgbClr>
                          </a:outerShdw>
                        </a:effectLs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8"/>
                      <a:tile tx="0" ty="0" sx="100000" sy="100000" flip="none" algn="tl"/>
                    </a:blipFill>
                  </a:tcPr>
                </a:tc>
              </a:tr>
            </a:tbl>
          </a:graphicData>
        </a:graphic>
      </p:graphicFrame>
      <p:graphicFrame>
        <p:nvGraphicFramePr>
          <p:cNvPr id="15" name="Tableau 14"/>
          <p:cNvGraphicFramePr>
            <a:graphicFrameLocks noGrp="1"/>
          </p:cNvGraphicFramePr>
          <p:nvPr/>
        </p:nvGraphicFramePr>
        <p:xfrm>
          <a:off x="4644008" y="3789040"/>
          <a:ext cx="4320480" cy="432000"/>
        </p:xfrm>
        <a:graphic>
          <a:graphicData uri="http://schemas.openxmlformats.org/drawingml/2006/table">
            <a:tbl>
              <a:tblPr firstRow="1" bandRow="1">
                <a:tableStyleId>{5C22544A-7EE6-4342-B048-85BDC9FD1C3A}</a:tableStyleId>
              </a:tblPr>
              <a:tblGrid>
                <a:gridCol w="4320480"/>
              </a:tblGrid>
              <a:tr h="432000">
                <a:tc>
                  <a:txBody>
                    <a:bodyPr/>
                    <a:lstStyle/>
                    <a:p>
                      <a:pPr algn="ctr"/>
                      <a:r>
                        <a:rPr lang="fr-FR" sz="2000" b="1" dirty="0" smtClean="0">
                          <a:ln>
                            <a:noFill/>
                          </a:ln>
                          <a:solidFill>
                            <a:schemeClr val="bg1"/>
                          </a:solidFill>
                          <a:effectLst>
                            <a:outerShdw blurRad="38100" dist="38100" dir="2700000" algn="tl">
                              <a:srgbClr val="000000">
                                <a:alpha val="43137"/>
                              </a:srgbClr>
                            </a:outerShdw>
                          </a:effectLst>
                          <a:latin typeface="Freestyle Script" pitchFamily="66" charset="0"/>
                        </a:rPr>
                        <a:t>Chez Marie le 31 à 6h30pm / Avoir pris le diamant</a:t>
                      </a:r>
                      <a:endParaRPr lang="fr-FR" sz="2000" b="1" dirty="0">
                        <a:effectLst>
                          <a:outerShdw blurRad="38100" dist="38100" dir="2700000" algn="tl">
                            <a:srgbClr val="000000">
                              <a:alpha val="43137"/>
                            </a:srgbClr>
                          </a:outerShdw>
                        </a:effectLs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8"/>
                      <a:tile tx="0" ty="0" sx="100000" sy="100000" flip="none" algn="tl"/>
                    </a:blipFill>
                  </a:tcPr>
                </a:tc>
              </a:tr>
            </a:tbl>
          </a:graphicData>
        </a:graphic>
      </p:graphicFrame>
    </p:spTree>
  </p:cSld>
  <p:clrMapOvr>
    <a:masterClrMapping/>
  </p:clrMapOvr>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just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90664"/>
          <a:ext cx="8928992" cy="6350704"/>
        </p:xfrm>
        <a:graphic>
          <a:graphicData uri="http://schemas.openxmlformats.org/drawingml/2006/table">
            <a:tbl>
              <a:tblPr firstRow="1" bandRow="1">
                <a:tableStyleId>{5C22544A-7EE6-4342-B048-85BDC9FD1C3A}</a:tableStyleId>
              </a:tblPr>
              <a:tblGrid>
                <a:gridCol w="2376264"/>
                <a:gridCol w="1080120"/>
                <a:gridCol w="5472608"/>
              </a:tblGrid>
              <a:tr h="576064">
                <a:tc gridSpan="3">
                  <a:txBody>
                    <a:bodyPr/>
                    <a:lstStyle/>
                    <a:p>
                      <a:pPr algn="ctr"/>
                      <a:r>
                        <a:rPr lang="fr-FR" sz="2800" b="1" dirty="0" smtClean="0">
                          <a:solidFill>
                            <a:srgbClr val="B460E2"/>
                          </a:solidFill>
                          <a:effectLst>
                            <a:outerShdw blurRad="38100" dist="38100" dir="2700000" algn="tl">
                              <a:srgbClr val="000000">
                                <a:alpha val="43137"/>
                              </a:srgbClr>
                            </a:outerShdw>
                          </a:effectLst>
                          <a:latin typeface="Freestyle Script" pitchFamily="66" charset="0"/>
                        </a:rPr>
                        <a:t>MONTRER</a:t>
                      </a:r>
                      <a:r>
                        <a:rPr lang="fr-FR" sz="28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 </a:t>
                      </a:r>
                      <a:endParaRPr lang="fr-FR" sz="28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pPr algn="r"/>
                      <a:endParaRPr lang="fr-FR" sz="2000" b="1" dirty="0">
                        <a:solidFill>
                          <a:schemeClr val="accent6">
                            <a:lumMod val="60000"/>
                            <a:lumOff val="40000"/>
                          </a:schemeClr>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endParaRPr lang="fr-FR" sz="2000"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468000">
                <a:tc>
                  <a:txBody>
                    <a:bodyPr/>
                    <a:lstStyle/>
                    <a:p>
                      <a:pPr algn="r">
                        <a:lnSpc>
                          <a:spcPct val="100000"/>
                        </a:lnSpc>
                      </a:pP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BAR-CUISINE</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Couteau</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b="0" kern="1200" dirty="0" smtClean="0">
                          <a:solidFill>
                            <a:schemeClr val="bg1"/>
                          </a:solidFill>
                          <a:latin typeface="Freestyle Script" pitchFamily="66" charset="0"/>
                          <a:ea typeface="+mn-ea"/>
                          <a:cs typeface="+mn-cs"/>
                        </a:rPr>
                        <a:t>C’est à Maguy.</a:t>
                      </a:r>
                      <a:endParaRPr lang="fr-FR" sz="2000"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792000">
                <a:tc>
                  <a:txBody>
                    <a:bodyPr/>
                    <a:lstStyle/>
                    <a:p>
                      <a:pPr algn="r">
                        <a:lnSpc>
                          <a:spcPct val="100000"/>
                        </a:lnSpc>
                      </a:pP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ANITA</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Collier</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Tract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b="0" kern="1200" dirty="0" smtClean="0">
                          <a:solidFill>
                            <a:schemeClr val="bg1"/>
                          </a:solidFill>
                          <a:latin typeface="Freestyle Script" pitchFamily="66" charset="0"/>
                          <a:ea typeface="+mn-ea"/>
                          <a:cs typeface="+mn-cs"/>
                        </a:rPr>
                        <a:t>C’est à Anita.</a:t>
                      </a:r>
                      <a:endParaRPr lang="fr-FR" sz="2000" b="0" dirty="0">
                        <a:solidFill>
                          <a:schemeClr val="bg1"/>
                        </a:solidFill>
                        <a:latin typeface="Freestyle Script" pitchFamily="66" charset="0"/>
                      </a:endParaRPr>
                    </a:p>
                    <a:p>
                      <a:pPr>
                        <a:lnSpc>
                          <a:spcPct val="100000"/>
                        </a:lnSpc>
                      </a:pPr>
                      <a:r>
                        <a:rPr lang="fr-FR" sz="2000" b="0" kern="1200" dirty="0" smtClean="0">
                          <a:solidFill>
                            <a:schemeClr val="bg1"/>
                          </a:solidFill>
                          <a:latin typeface="Freestyle Script" pitchFamily="66" charset="0"/>
                          <a:ea typeface="+mn-ea"/>
                          <a:cs typeface="+mn-cs"/>
                        </a:rPr>
                        <a:t>C’est à Anita.</a:t>
                      </a:r>
                      <a:endParaRPr lang="fr-FR" sz="2000" b="0" dirty="0">
                        <a:solidFill>
                          <a:schemeClr val="bg1"/>
                        </a:solidFill>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r>
              <a:tr h="1080000">
                <a:tc>
                  <a:txBody>
                    <a:bodyPr/>
                    <a:lstStyle/>
                    <a:p>
                      <a:pPr algn="r">
                        <a:lnSpc>
                          <a:spcPct val="100000"/>
                        </a:lnSpc>
                      </a:pP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BOB</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3 Lettres</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Masque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b="0" kern="1200" dirty="0" smtClean="0">
                          <a:solidFill>
                            <a:schemeClr val="bg1"/>
                          </a:solidFill>
                          <a:latin typeface="Freestyle Script" pitchFamily="66" charset="0"/>
                          <a:ea typeface="+mn-ea"/>
                          <a:cs typeface="+mn-cs"/>
                        </a:rPr>
                        <a:t>La dame en noir ? C’est la maîtresse du démon.</a:t>
                      </a:r>
                      <a:endParaRPr lang="fr-FR" sz="2000" b="0" dirty="0">
                        <a:solidFill>
                          <a:schemeClr val="bg1"/>
                        </a:solidFill>
                        <a:latin typeface="Freestyle Script" pitchFamily="66" charset="0"/>
                      </a:endParaRPr>
                    </a:p>
                    <a:p>
                      <a:pPr>
                        <a:lnSpc>
                          <a:spcPct val="100000"/>
                        </a:lnSpc>
                      </a:pPr>
                      <a:r>
                        <a:rPr lang="fr-FR" sz="2000" b="0" kern="1200" dirty="0" smtClean="0">
                          <a:solidFill>
                            <a:schemeClr val="bg1"/>
                          </a:solidFill>
                          <a:latin typeface="Freestyle Script" pitchFamily="66" charset="0"/>
                          <a:ea typeface="+mn-ea"/>
                          <a:cs typeface="+mn-cs"/>
                        </a:rPr>
                        <a:t>Les Maupitis utilisaient toujours des masques dans leurs cérémonies religieuses. </a:t>
                      </a:r>
                    </a:p>
                    <a:p>
                      <a:pPr>
                        <a:lnSpc>
                          <a:spcPct val="100000"/>
                        </a:lnSpc>
                      </a:pPr>
                      <a:r>
                        <a:rPr lang="fr-FR" sz="2000" b="0" kern="1200" dirty="0" smtClean="0">
                          <a:solidFill>
                            <a:schemeClr val="bg1"/>
                          </a:solidFill>
                          <a:latin typeface="Freestyle Script" pitchFamily="66" charset="0"/>
                          <a:ea typeface="+mn-ea"/>
                          <a:cs typeface="+mn-cs"/>
                        </a:rPr>
                        <a:t>Celui-ci représente un des multiples visages de Wésébé...</a:t>
                      </a:r>
                      <a:endParaRPr lang="fr-FR" sz="2000" b="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468000">
                <a:tc>
                  <a:txBody>
                    <a:bodyPr/>
                    <a:lstStyle/>
                    <a:p>
                      <a:pPr algn="r">
                        <a:lnSpc>
                          <a:spcPct val="100000"/>
                        </a:lnSpc>
                      </a:pP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BRUCE</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Pipe à opium</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b="0" kern="1200" dirty="0" smtClean="0">
                          <a:solidFill>
                            <a:schemeClr val="bg1"/>
                          </a:solidFill>
                          <a:latin typeface="Freestyle Script" pitchFamily="66" charset="0"/>
                          <a:ea typeface="+mn-ea"/>
                          <a:cs typeface="+mn-cs"/>
                        </a:rPr>
                        <a:t>Très mauvaise médecine. Elle rend l’homme souaou...ce qui veut dire fou.</a:t>
                      </a:r>
                      <a:endParaRPr lang="fr-FR" sz="2000" b="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1656000">
                <a:tc>
                  <a:txBody>
                    <a:bodyPr/>
                    <a:lstStyle/>
                    <a:p>
                      <a:pPr algn="r">
                        <a:lnSpc>
                          <a:spcPct val="100000"/>
                        </a:lnSpc>
                      </a:pP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CHEZ</a:t>
                      </a:r>
                      <a:r>
                        <a:rPr lang="fr-FR" sz="1800" b="1" kern="1200"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 </a:t>
                      </a: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JUSTE</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Catalogue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Masque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Perruque</a:t>
                      </a:r>
                    </a:p>
                    <a:p>
                      <a:pPr algn="r">
                        <a:lnSpc>
                          <a:spcPct val="100000"/>
                        </a:lnSpc>
                      </a:pP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Photo</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Tract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chemeClr val="bg1"/>
                          </a:solidFill>
                          <a:latin typeface="Freestyle Script" pitchFamily="66" charset="0"/>
                          <a:ea typeface="Calibri"/>
                          <a:cs typeface="Times New Roman"/>
                        </a:rPr>
                        <a:t>J’y tiens beaucoup</a:t>
                      </a:r>
                      <a:r>
                        <a:rPr lang="fr-FR" sz="2000" b="0" dirty="0" smtClean="0">
                          <a:solidFill>
                            <a:schemeClr val="bg1"/>
                          </a:solidFill>
                          <a:latin typeface="Freestyle Script" pitchFamily="66" charset="0"/>
                          <a:ea typeface="Calibri"/>
                          <a:cs typeface="Times New Roman"/>
                        </a:rPr>
                        <a:t>. Il </a:t>
                      </a:r>
                      <a:r>
                        <a:rPr lang="fr-FR" sz="2000" b="0" dirty="0">
                          <a:solidFill>
                            <a:schemeClr val="bg1"/>
                          </a:solidFill>
                          <a:latin typeface="Freestyle Script" pitchFamily="66" charset="0"/>
                          <a:ea typeface="Calibri"/>
                          <a:cs typeface="Times New Roman"/>
                        </a:rPr>
                        <a:t>y a des choses auxquelles on s’attache plus que d’autres...</a:t>
                      </a:r>
                    </a:p>
                    <a:p>
                      <a:pPr>
                        <a:lnSpc>
                          <a:spcPct val="100000"/>
                        </a:lnSpc>
                        <a:spcAft>
                          <a:spcPts val="0"/>
                        </a:spcAft>
                      </a:pPr>
                      <a:r>
                        <a:rPr lang="fr-FR" sz="2000" b="0" dirty="0">
                          <a:solidFill>
                            <a:schemeClr val="bg1"/>
                          </a:solidFill>
                          <a:latin typeface="Freestyle Script" pitchFamily="66" charset="0"/>
                          <a:ea typeface="Calibri"/>
                          <a:cs typeface="Times New Roman"/>
                        </a:rPr>
                        <a:t>J’y tiens beaucoup</a:t>
                      </a:r>
                      <a:r>
                        <a:rPr lang="fr-FR" sz="2000" b="0" dirty="0" smtClean="0">
                          <a:solidFill>
                            <a:schemeClr val="bg1"/>
                          </a:solidFill>
                          <a:latin typeface="Freestyle Script" pitchFamily="66" charset="0"/>
                          <a:ea typeface="Calibri"/>
                          <a:cs typeface="Times New Roman"/>
                        </a:rPr>
                        <a:t>. Il </a:t>
                      </a:r>
                      <a:r>
                        <a:rPr lang="fr-FR" sz="2000" b="0" dirty="0">
                          <a:solidFill>
                            <a:schemeClr val="bg1"/>
                          </a:solidFill>
                          <a:latin typeface="Freestyle Script" pitchFamily="66" charset="0"/>
                          <a:ea typeface="Calibri"/>
                          <a:cs typeface="Times New Roman"/>
                        </a:rPr>
                        <a:t>y a des choses auxquelles on s’attache plus que d’autres...</a:t>
                      </a:r>
                    </a:p>
                    <a:p>
                      <a:pPr>
                        <a:lnSpc>
                          <a:spcPct val="100000"/>
                        </a:lnSpc>
                      </a:pPr>
                      <a:r>
                        <a:rPr lang="fr-FR" sz="2000" b="0" kern="1200" dirty="0" smtClean="0">
                          <a:solidFill>
                            <a:schemeClr val="bg1"/>
                          </a:solidFill>
                          <a:latin typeface="Freestyle Script" pitchFamily="66" charset="0"/>
                          <a:ea typeface="+mn-ea"/>
                          <a:cs typeface="+mn-cs"/>
                        </a:rPr>
                        <a:t>J’ai peur.</a:t>
                      </a:r>
                      <a:endParaRPr lang="fr-FR" sz="2000" b="0" dirty="0">
                        <a:solidFill>
                          <a:schemeClr val="bg1"/>
                        </a:solidFill>
                        <a:latin typeface="Freestyle Script" pitchFamily="66" charset="0"/>
                      </a:endParaRPr>
                    </a:p>
                    <a:p>
                      <a:pPr>
                        <a:lnSpc>
                          <a:spcPct val="100000"/>
                        </a:lnSpc>
                      </a:pPr>
                      <a:r>
                        <a:rPr lang="fr-FR" sz="2000" b="0" kern="1200" dirty="0" smtClean="0">
                          <a:solidFill>
                            <a:schemeClr val="bg1"/>
                          </a:solidFill>
                          <a:latin typeface="Freestyle Script" pitchFamily="66" charset="0"/>
                          <a:ea typeface="+mn-ea"/>
                          <a:cs typeface="+mn-cs"/>
                        </a:rPr>
                        <a:t>Où avez-vous déniché ça ? Je n’arrivais pas à mettre la main dessus.</a:t>
                      </a:r>
                      <a:endParaRPr lang="fr-FR" sz="2000" b="0" dirty="0">
                        <a:solidFill>
                          <a:schemeClr val="bg1"/>
                        </a:solidFill>
                        <a:latin typeface="Freestyle Script" pitchFamily="66" charset="0"/>
                      </a:endParaRPr>
                    </a:p>
                    <a:p>
                      <a:pPr>
                        <a:lnSpc>
                          <a:spcPct val="100000"/>
                        </a:lnSpc>
                        <a:spcAft>
                          <a:spcPts val="0"/>
                        </a:spcAft>
                      </a:pPr>
                      <a:r>
                        <a:rPr lang="fr-FR" sz="2000" b="0" dirty="0">
                          <a:solidFill>
                            <a:schemeClr val="bg1"/>
                          </a:solidFill>
                          <a:latin typeface="Freestyle Script" pitchFamily="66" charset="0"/>
                          <a:ea typeface="Calibri"/>
                          <a:cs typeface="Times New Roman"/>
                        </a:rPr>
                        <a:t>J’y tiens beaucoup</a:t>
                      </a:r>
                      <a:r>
                        <a:rPr lang="fr-FR" sz="2000" b="0" dirty="0" smtClean="0">
                          <a:solidFill>
                            <a:schemeClr val="bg1"/>
                          </a:solidFill>
                          <a:latin typeface="Freestyle Script" pitchFamily="66" charset="0"/>
                          <a:ea typeface="Calibri"/>
                          <a:cs typeface="Times New Roman"/>
                        </a:rPr>
                        <a:t>. Il </a:t>
                      </a:r>
                      <a:r>
                        <a:rPr lang="fr-FR" sz="2000" b="0" dirty="0">
                          <a:solidFill>
                            <a:schemeClr val="bg1"/>
                          </a:solidFill>
                          <a:latin typeface="Freestyle Script" pitchFamily="66" charset="0"/>
                          <a:ea typeface="Calibri"/>
                          <a:cs typeface="Times New Roman"/>
                        </a:rPr>
                        <a:t>y a des choses auxquelles on s’attache plus que d’autres...</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1296640">
                <a:tc>
                  <a:txBody>
                    <a:bodyPr/>
                    <a:lstStyle/>
                    <a:p>
                      <a:pPr algn="r">
                        <a:lnSpc>
                          <a:spcPct val="100000"/>
                        </a:lnSpc>
                      </a:pP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MARIE</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Bracelet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Briquet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Broche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Lettre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b="0" dirty="0" smtClean="0">
                          <a:solidFill>
                            <a:schemeClr val="bg1"/>
                          </a:solidFill>
                          <a:latin typeface="Freestyle Script" pitchFamily="66" charset="0"/>
                        </a:rPr>
                        <a:t>C’est à Anita.</a:t>
                      </a:r>
                      <a:endParaRPr lang="fr-FR" sz="2000" b="0" dirty="0">
                        <a:solidFill>
                          <a:schemeClr val="bg1"/>
                        </a:solidFill>
                        <a:latin typeface="Freestyle Script" pitchFamily="66" charset="0"/>
                      </a:endParaRPr>
                    </a:p>
                    <a:p>
                      <a:pPr>
                        <a:lnSpc>
                          <a:spcPct val="100000"/>
                        </a:lnSpc>
                      </a:pPr>
                      <a:r>
                        <a:rPr lang="fr-FR" sz="2000" b="0" kern="1200" dirty="0" smtClean="0">
                          <a:solidFill>
                            <a:schemeClr val="bg1"/>
                          </a:solidFill>
                          <a:latin typeface="Freestyle Script" pitchFamily="66" charset="0"/>
                          <a:ea typeface="+mn-ea"/>
                          <a:cs typeface="+mn-cs"/>
                        </a:rPr>
                        <a:t>C’est à Marie.</a:t>
                      </a:r>
                      <a:endParaRPr lang="fr-FR" sz="2000" b="0" dirty="0">
                        <a:solidFill>
                          <a:schemeClr val="bg1"/>
                        </a:solidFill>
                        <a:latin typeface="Freestyle Script" pitchFamily="66" charset="0"/>
                      </a:endParaRPr>
                    </a:p>
                    <a:p>
                      <a:pPr>
                        <a:lnSpc>
                          <a:spcPct val="100000"/>
                        </a:lnSpc>
                      </a:pPr>
                      <a:r>
                        <a:rPr lang="fr-FR" sz="2000" b="0" kern="1200" dirty="0" smtClean="0">
                          <a:solidFill>
                            <a:schemeClr val="bg1"/>
                          </a:solidFill>
                          <a:latin typeface="Freestyle Script" pitchFamily="66" charset="0"/>
                          <a:ea typeface="+mn-ea"/>
                          <a:cs typeface="+mn-cs"/>
                        </a:rPr>
                        <a:t>C’est à Marie.</a:t>
                      </a:r>
                      <a:endParaRPr lang="fr-FR" sz="2000" b="0" dirty="0">
                        <a:solidFill>
                          <a:schemeClr val="bg1"/>
                        </a:solidFill>
                        <a:latin typeface="Freestyle Script" pitchFamily="66" charset="0"/>
                      </a:endParaRPr>
                    </a:p>
                    <a:p>
                      <a:pPr>
                        <a:lnSpc>
                          <a:spcPct val="100000"/>
                        </a:lnSpc>
                      </a:pPr>
                      <a:r>
                        <a:rPr lang="fr-FR" sz="2000" b="0" kern="1200" dirty="0" smtClean="0">
                          <a:solidFill>
                            <a:schemeClr val="bg1"/>
                          </a:solidFill>
                          <a:latin typeface="Freestyle Script" pitchFamily="66" charset="0"/>
                          <a:ea typeface="+mn-ea"/>
                          <a:cs typeface="+mn-cs"/>
                        </a:rPr>
                        <a:t>Que Oualassou protège Bob contre la maladie d’amour.</a:t>
                      </a:r>
                      <a:endParaRPr lang="fr-FR" sz="2000" b="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just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2448272"/>
                <a:gridCol w="936104"/>
                <a:gridCol w="5544616"/>
              </a:tblGrid>
              <a:tr h="1440160">
                <a:tc gridSpan="3">
                  <a:txBody>
                    <a:bodyPr/>
                    <a:lstStyle/>
                    <a:p>
                      <a:pPr algn="ctr"/>
                      <a:r>
                        <a:rPr lang="fr-FR" sz="2800" b="1" dirty="0" smtClean="0">
                          <a:solidFill>
                            <a:srgbClr val="B460E2"/>
                          </a:solidFill>
                          <a:effectLst>
                            <a:outerShdw blurRad="38100" dist="38100" dir="2700000" algn="tl">
                              <a:srgbClr val="000000">
                                <a:alpha val="43137"/>
                              </a:srgbClr>
                            </a:outerShdw>
                          </a:effectLst>
                          <a:latin typeface="Freestyle Script" pitchFamily="66" charset="0"/>
                        </a:rPr>
                        <a:t>MONTRER</a:t>
                      </a:r>
                      <a:r>
                        <a:rPr lang="fr-FR" sz="2800" b="1" baseline="0" dirty="0" smtClean="0">
                          <a:solidFill>
                            <a:srgbClr val="B460E2"/>
                          </a:solidFill>
                          <a:effectLst>
                            <a:outerShdw blurRad="38100" dist="38100" dir="2700000" algn="tl">
                              <a:srgbClr val="000000">
                                <a:alpha val="43137"/>
                              </a:srgbClr>
                            </a:outerShdw>
                          </a:effectLst>
                          <a:latin typeface="Freestyle Script" pitchFamily="66" charset="0"/>
                        </a:rPr>
                        <a:t> </a:t>
                      </a:r>
                      <a:endParaRPr lang="fr-FR" sz="2800" b="1" dirty="0">
                        <a:solidFill>
                          <a:srgbClr val="B460E2"/>
                        </a:solidFill>
                        <a:effectLst>
                          <a:outerShdw blurRad="38100" dist="38100" dir="2700000" algn="tl">
                            <a:srgbClr val="000000">
                              <a:alpha val="43137"/>
                            </a:srgbClr>
                          </a:outerShdw>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pPr algn="r"/>
                      <a:endParaRPr lang="fr-FR" sz="2000" b="1" dirty="0">
                        <a:solidFill>
                          <a:schemeClr val="accent6">
                            <a:lumMod val="60000"/>
                            <a:lumOff val="40000"/>
                          </a:schemeClr>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endParaRPr lang="fr-FR" sz="2000"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800512">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DANS LE PUITS</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Doublons</a:t>
                      </a:r>
                    </a:p>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Poignard</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1"/>
                          </a:solidFill>
                          <a:latin typeface="Freestyle Script" pitchFamily="66" charset="0"/>
                          <a:ea typeface="Calibri"/>
                          <a:cs typeface="Times New Roman"/>
                        </a:rPr>
                        <a:t>L’île a été un repaire de pirates.Ils ont laissé quelques traces ici ou là...</a:t>
                      </a:r>
                    </a:p>
                    <a:p>
                      <a:pPr marL="0" marR="0" indent="0" algn="l"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1"/>
                          </a:solidFill>
                          <a:latin typeface="Freestyle Script" pitchFamily="66" charset="0"/>
                          <a:ea typeface="Calibri"/>
                          <a:cs typeface="Times New Roman"/>
                        </a:rPr>
                        <a:t>L’île a été un repaire de pirates.Ils ont laissé quelques traces ici ou là...</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792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ROY</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Diamant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Ligne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kern="1200" dirty="0" smtClean="0">
                          <a:solidFill>
                            <a:schemeClr val="bg1"/>
                          </a:solidFill>
                          <a:latin typeface="Freestyle Script" pitchFamily="66" charset="0"/>
                          <a:ea typeface="+mn-ea"/>
                          <a:cs typeface="+mn-cs"/>
                        </a:rPr>
                        <a:t>Roy porte un diamant comme celui-là à l’oreille droite.</a:t>
                      </a:r>
                      <a:endParaRPr lang="fr-FR" sz="2000" dirty="0">
                        <a:solidFill>
                          <a:schemeClr val="bg1"/>
                        </a:solidFill>
                        <a:latin typeface="Freestyle Script" pitchFamily="66" charset="0"/>
                      </a:endParaRPr>
                    </a:p>
                    <a:p>
                      <a:r>
                        <a:rPr lang="fr-FR" sz="2000" kern="1200" dirty="0" smtClean="0">
                          <a:solidFill>
                            <a:schemeClr val="bg1"/>
                          </a:solidFill>
                          <a:latin typeface="Freestyle Script" pitchFamily="66" charset="0"/>
                          <a:ea typeface="+mn-ea"/>
                          <a:cs typeface="+mn-cs"/>
                        </a:rPr>
                        <a:t>Ca appartient à Roy.</a:t>
                      </a:r>
                      <a:endParaRPr lang="fr-FR" sz="2000" dirty="0">
                        <a:solidFill>
                          <a:schemeClr val="bg1"/>
                        </a:solidFill>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r>
              <a:tr h="504000">
                <a:tc>
                  <a:txBody>
                    <a:bodyPr/>
                    <a:lstStyle/>
                    <a:p>
                      <a:pPr algn="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DEVANT</a:t>
                      </a:r>
                      <a:r>
                        <a:rPr lang="fr-FR" sz="1800" b="1" kern="1200"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 </a:t>
                      </a: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CHEZ</a:t>
                      </a:r>
                      <a:r>
                        <a:rPr lang="fr-FR" sz="1800" b="1" kern="1200"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 </a:t>
                      </a: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MAGUY</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Gri-gri</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kern="1200" dirty="0" smtClean="0">
                          <a:solidFill>
                            <a:schemeClr val="bg1"/>
                          </a:solidFill>
                          <a:latin typeface="Freestyle Script" pitchFamily="66" charset="0"/>
                          <a:ea typeface="+mn-ea"/>
                          <a:cs typeface="+mn-cs"/>
                        </a:rPr>
                        <a:t>J’y tiens beaucoup. Il y a des choses auxquelles on s’attache plus que d’autres...</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792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DIVERS</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Cent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Fétiche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kern="1200" dirty="0" smtClean="0">
                          <a:solidFill>
                            <a:schemeClr val="bg1"/>
                          </a:solidFill>
                          <a:latin typeface="Freestyle Script" pitchFamily="66" charset="0"/>
                          <a:ea typeface="+mn-ea"/>
                          <a:cs typeface="+mn-cs"/>
                        </a:rPr>
                        <a:t>Le piano fonctionne mécaniquement avec des jetons.</a:t>
                      </a:r>
                      <a:endParaRPr lang="fr-FR" sz="2000" dirty="0">
                        <a:solidFill>
                          <a:schemeClr val="bg1"/>
                        </a:solidFill>
                        <a:latin typeface="Freestyle Script" pitchFamily="66" charset="0"/>
                      </a:endParaRPr>
                    </a:p>
                    <a:p>
                      <a:r>
                        <a:rPr lang="fr-FR" sz="2000" kern="1200" dirty="0" smtClean="0">
                          <a:solidFill>
                            <a:schemeClr val="bg1"/>
                          </a:solidFill>
                          <a:latin typeface="Freestyle Script" pitchFamily="66" charset="0"/>
                          <a:ea typeface="+mn-ea"/>
                          <a:cs typeface="+mn-cs"/>
                        </a:rPr>
                        <a:t>C’est la déesse de la fécondité des Maupitis.</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554464">
                <a:tc>
                  <a:txBody>
                    <a:bodyPr/>
                    <a:lstStyle/>
                    <a:p>
                      <a:pPr algn="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GROTTE</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Masque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kern="1200" dirty="0" smtClean="0">
                          <a:solidFill>
                            <a:schemeClr val="bg1"/>
                          </a:solidFill>
                          <a:latin typeface="Freestyle Script" pitchFamily="66" charset="0"/>
                          <a:ea typeface="+mn-ea"/>
                          <a:cs typeface="+mn-cs"/>
                        </a:rPr>
                        <a:t>J’y tiens beaucoup. Il y a des choses auxquelles on s’attache plus que d’autres...</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504056">
                <a:tc>
                  <a:txBody>
                    <a:bodyPr/>
                    <a:lstStyle/>
                    <a:p>
                      <a:pPr algn="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JARDIN</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cs typeface="Times New Roman"/>
                        </a:rPr>
                        <a:t>Message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kern="1200" dirty="0" smtClean="0">
                          <a:solidFill>
                            <a:schemeClr val="bg1"/>
                          </a:solidFill>
                          <a:latin typeface="Freestyle Script" pitchFamily="66" charset="0"/>
                          <a:ea typeface="+mn-ea"/>
                          <a:cs typeface="+mn-cs"/>
                        </a:rPr>
                        <a:t>Très mauvaise médecine. Elle rend l’homme souaou...Ce qui veut dire fou.</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504000">
                <a:tc>
                  <a:txBody>
                    <a:bodyPr/>
                    <a:lstStyle/>
                    <a:p>
                      <a:pPr algn="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PLAGE NORD</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Ligne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kern="1200" dirty="0" smtClean="0">
                          <a:solidFill>
                            <a:schemeClr val="bg1"/>
                          </a:solidFill>
                          <a:latin typeface="Freestyle Script" pitchFamily="66" charset="0"/>
                          <a:ea typeface="+mn-ea"/>
                          <a:cs typeface="+mn-cs"/>
                        </a:rPr>
                        <a:t>Où avez-vous déniché ça ? Je n’arrivais pas à mettre la main dessus.</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445512">
                <a:tc>
                  <a:txBody>
                    <a:bodyPr/>
                    <a:lstStyle/>
                    <a:p>
                      <a:pPr algn="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PLAGE SUD</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Croix</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dirty="0" smtClean="0">
                          <a:solidFill>
                            <a:schemeClr val="bg1"/>
                          </a:solidFill>
                          <a:latin typeface="Freestyle Script" pitchFamily="66" charset="0"/>
                        </a:rPr>
                        <a:t>C’est à Maguy.</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magu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5" y="404664"/>
          <a:ext cx="8928992" cy="6336704"/>
        </p:xfrm>
        <a:graphic>
          <a:graphicData uri="http://schemas.openxmlformats.org/drawingml/2006/table">
            <a:tbl>
              <a:tblPr firstRow="1" bandRow="1">
                <a:tableStyleId>{5C22544A-7EE6-4342-B048-85BDC9FD1C3A}</a:tableStyleId>
              </a:tblPr>
              <a:tblGrid>
                <a:gridCol w="1800200"/>
                <a:gridCol w="1080120"/>
                <a:gridCol w="6048672"/>
              </a:tblGrid>
              <a:tr h="1152128">
                <a:tc gridSpan="3">
                  <a:txBody>
                    <a:bodyPr/>
                    <a:lstStyle/>
                    <a:p>
                      <a:pPr algn="ctr"/>
                      <a:r>
                        <a:rPr lang="fr-FR" sz="2800" b="1" dirty="0" smtClean="0">
                          <a:solidFill>
                            <a:srgbClr val="B460E2"/>
                          </a:solidFill>
                          <a:effectLst>
                            <a:outerShdw blurRad="38100" dist="38100" dir="2700000" algn="tl">
                              <a:srgbClr val="000000">
                                <a:alpha val="43137"/>
                              </a:srgbClr>
                            </a:outerShdw>
                          </a:effectLst>
                          <a:latin typeface="Freestyle Script" pitchFamily="66" charset="0"/>
                        </a:rPr>
                        <a:t>MONTRER </a:t>
                      </a:r>
                      <a:endParaRPr lang="fr-FR" sz="2800" b="1" dirty="0">
                        <a:solidFill>
                          <a:srgbClr val="B460E2"/>
                        </a:solidFill>
                        <a:effectLst>
                          <a:outerShdw blurRad="38100" dist="38100" dir="2700000" algn="tl">
                            <a:srgbClr val="000000">
                              <a:alpha val="43137"/>
                            </a:srgbClr>
                          </a:outerShdw>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pPr algn="r">
                        <a:lnSpc>
                          <a:spcPct val="115000"/>
                        </a:lnSpc>
                        <a:spcAft>
                          <a:spcPts val="0"/>
                        </a:spcAft>
                      </a:pPr>
                      <a:endParaRPr lang="fr-FR" sz="2000" b="1" dirty="0">
                        <a:solidFill>
                          <a:schemeClr val="accent6">
                            <a:lumMod val="60000"/>
                            <a:lumOff val="40000"/>
                          </a:schemeClr>
                        </a:solidFill>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2628000">
                <a:tc>
                  <a:txBody>
                    <a:bodyPr/>
                    <a:lstStyle/>
                    <a:p>
                      <a:pPr algn="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BAR-CUISINE</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Briquet</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Cendrier</a:t>
                      </a:r>
                    </a:p>
                    <a:p>
                      <a:pPr algn="r">
                        <a:lnSpc>
                          <a:spcPct val="115000"/>
                        </a:lnSpc>
                        <a:spcAft>
                          <a:spcPts val="0"/>
                        </a:spcAft>
                      </a:pPr>
                      <a:endPar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Couteau</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Eau sédative</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Miroir</a:t>
                      </a:r>
                    </a:p>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Trousse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latin typeface="Freestyle Script" pitchFamily="66" charset="0"/>
                          <a:ea typeface="Calibri"/>
                          <a:cs typeface="Times New Roman"/>
                        </a:rPr>
                        <a:t>C’est à Marie.</a:t>
                      </a:r>
                    </a:p>
                    <a:p>
                      <a:pPr>
                        <a:lnSpc>
                          <a:spcPct val="115000"/>
                        </a:lnSpc>
                        <a:spcAft>
                          <a:spcPts val="0"/>
                        </a:spcAft>
                      </a:pPr>
                      <a:r>
                        <a:rPr lang="fr-FR" sz="2000" b="0" dirty="0">
                          <a:solidFill>
                            <a:schemeClr val="bg1"/>
                          </a:solidFill>
                          <a:latin typeface="Freestyle Script" pitchFamily="66" charset="0"/>
                          <a:ea typeface="Calibri"/>
                          <a:cs typeface="Times New Roman"/>
                        </a:rPr>
                        <a:t>Marie se plaignait toujours parce qu’il n’y avait jamais de cendrier dans la maison</a:t>
                      </a:r>
                      <a:r>
                        <a:rPr lang="fr-FR" sz="2000" b="0" dirty="0" smtClean="0">
                          <a:solidFill>
                            <a:schemeClr val="bg1"/>
                          </a:solidFill>
                          <a:latin typeface="Freestyle Script" pitchFamily="66" charset="0"/>
                          <a:ea typeface="Calibri"/>
                          <a:cs typeface="Times New Roman"/>
                        </a:rPr>
                        <a:t>...</a:t>
                      </a:r>
                    </a:p>
                    <a:p>
                      <a:pPr>
                        <a:lnSpc>
                          <a:spcPct val="115000"/>
                        </a:lnSpc>
                        <a:spcAft>
                          <a:spcPts val="0"/>
                        </a:spcAft>
                      </a:pPr>
                      <a:r>
                        <a:rPr lang="fr-FR" sz="2000" b="0" dirty="0" smtClean="0">
                          <a:solidFill>
                            <a:schemeClr val="bg1"/>
                          </a:solidFill>
                          <a:latin typeface="Freestyle Script" pitchFamily="66" charset="0"/>
                          <a:ea typeface="Calibri"/>
                          <a:cs typeface="Times New Roman"/>
                        </a:rPr>
                        <a:t>Un </a:t>
                      </a:r>
                      <a:r>
                        <a:rPr lang="fr-FR" sz="2000" b="0" dirty="0">
                          <a:solidFill>
                            <a:schemeClr val="bg1"/>
                          </a:solidFill>
                          <a:latin typeface="Freestyle Script" pitchFamily="66" charset="0"/>
                          <a:ea typeface="Calibri"/>
                          <a:cs typeface="Times New Roman"/>
                        </a:rPr>
                        <a:t>jour, elle a posée celui-là sur la table</a:t>
                      </a:r>
                      <a:r>
                        <a:rPr lang="fr-FR" sz="2000" b="0" dirty="0" smtClean="0">
                          <a:solidFill>
                            <a:schemeClr val="bg1"/>
                          </a:solidFill>
                          <a:latin typeface="Freestyle Script" pitchFamily="66" charset="0"/>
                          <a:ea typeface="Calibri"/>
                          <a:cs typeface="Times New Roman"/>
                        </a:rPr>
                        <a:t>. Depuis</a:t>
                      </a:r>
                      <a:r>
                        <a:rPr lang="fr-FR" sz="2000" b="0" dirty="0">
                          <a:solidFill>
                            <a:schemeClr val="bg1"/>
                          </a:solidFill>
                          <a:latin typeface="Freestyle Script" pitchFamily="66" charset="0"/>
                          <a:ea typeface="Calibri"/>
                          <a:cs typeface="Times New Roman"/>
                        </a:rPr>
                        <a:t>, c’est sa place...</a:t>
                      </a:r>
                    </a:p>
                    <a:p>
                      <a:pPr>
                        <a:lnSpc>
                          <a:spcPct val="115000"/>
                        </a:lnSpc>
                        <a:spcAft>
                          <a:spcPts val="0"/>
                        </a:spcAft>
                      </a:pPr>
                      <a:r>
                        <a:rPr lang="fr-FR" sz="2000" b="0" dirty="0">
                          <a:solidFill>
                            <a:schemeClr val="bg1"/>
                          </a:solidFill>
                          <a:latin typeface="Freestyle Script" pitchFamily="66" charset="0"/>
                          <a:ea typeface="Calibri"/>
                          <a:cs typeface="Times New Roman"/>
                        </a:rPr>
                        <a:t>C’est à moi</a:t>
                      </a:r>
                      <a:r>
                        <a:rPr lang="fr-FR" sz="2000" b="0" dirty="0" smtClean="0">
                          <a:solidFill>
                            <a:schemeClr val="bg1"/>
                          </a:solidFill>
                          <a:latin typeface="Freestyle Script" pitchFamily="66" charset="0"/>
                          <a:ea typeface="Calibri"/>
                          <a:cs typeface="Times New Roman"/>
                        </a:rPr>
                        <a:t>. Mais </a:t>
                      </a:r>
                      <a:r>
                        <a:rPr lang="fr-FR" sz="2000" b="0" dirty="0">
                          <a:solidFill>
                            <a:schemeClr val="bg1"/>
                          </a:solidFill>
                          <a:latin typeface="Freestyle Script" pitchFamily="66" charset="0"/>
                          <a:ea typeface="Calibri"/>
                          <a:cs typeface="Times New Roman"/>
                        </a:rPr>
                        <a:t>je n’y tiens pas particulièrement</a:t>
                      </a:r>
                      <a:r>
                        <a:rPr lang="fr-FR" sz="2000" b="0" dirty="0" smtClean="0">
                          <a:solidFill>
                            <a:schemeClr val="bg1"/>
                          </a:solidFill>
                          <a:latin typeface="Freestyle Script" pitchFamily="66" charset="0"/>
                          <a:ea typeface="Calibri"/>
                          <a:cs typeface="Times New Roman"/>
                        </a:rPr>
                        <a:t>... Alors</a:t>
                      </a:r>
                      <a:r>
                        <a:rPr lang="fr-FR" sz="2000" b="0" dirty="0">
                          <a:solidFill>
                            <a:schemeClr val="bg1"/>
                          </a:solidFill>
                          <a:latin typeface="Freestyle Script" pitchFamily="66" charset="0"/>
                          <a:ea typeface="Calibri"/>
                          <a:cs typeface="Times New Roman"/>
                        </a:rPr>
                        <a:t>, si ça peut vous être utile.</a:t>
                      </a:r>
                    </a:p>
                    <a:p>
                      <a:pPr>
                        <a:lnSpc>
                          <a:spcPct val="115000"/>
                        </a:lnSpc>
                        <a:spcAft>
                          <a:spcPts val="0"/>
                        </a:spcAft>
                      </a:pPr>
                      <a:r>
                        <a:rPr lang="fr-FR" sz="2000" b="0" dirty="0">
                          <a:solidFill>
                            <a:schemeClr val="bg1"/>
                          </a:solidFill>
                          <a:latin typeface="Freestyle Script" pitchFamily="66" charset="0"/>
                          <a:ea typeface="Calibri"/>
                          <a:cs typeface="Times New Roman"/>
                        </a:rPr>
                        <a:t>J’en prends parfois pour dormir</a:t>
                      </a:r>
                      <a:r>
                        <a:rPr lang="fr-FR" sz="2000" b="0" dirty="0" smtClean="0">
                          <a:solidFill>
                            <a:schemeClr val="bg1"/>
                          </a:solidFill>
                          <a:latin typeface="Freestyle Script" pitchFamily="66" charset="0"/>
                          <a:ea typeface="Calibri"/>
                          <a:cs typeface="Times New Roman"/>
                        </a:rPr>
                        <a:t>. Mais </a:t>
                      </a:r>
                      <a:r>
                        <a:rPr lang="fr-FR" sz="2000" b="0" dirty="0">
                          <a:solidFill>
                            <a:schemeClr val="bg1"/>
                          </a:solidFill>
                          <a:latin typeface="Freestyle Script" pitchFamily="66" charset="0"/>
                          <a:ea typeface="Calibri"/>
                          <a:cs typeface="Times New Roman"/>
                        </a:rPr>
                        <a:t>très rarement.</a:t>
                      </a:r>
                    </a:p>
                    <a:p>
                      <a:pPr>
                        <a:lnSpc>
                          <a:spcPct val="115000"/>
                        </a:lnSpc>
                        <a:spcAft>
                          <a:spcPts val="0"/>
                        </a:spcAft>
                      </a:pPr>
                      <a:r>
                        <a:rPr lang="fr-FR" sz="2000" b="0" dirty="0">
                          <a:solidFill>
                            <a:schemeClr val="bg1"/>
                          </a:solidFill>
                          <a:latin typeface="Freestyle Script" pitchFamily="66" charset="0"/>
                          <a:ea typeface="Calibri"/>
                          <a:cs typeface="Times New Roman"/>
                        </a:rPr>
                        <a:t>C’est à moi</a:t>
                      </a:r>
                      <a:r>
                        <a:rPr lang="fr-FR" sz="2000" b="0" dirty="0" smtClean="0">
                          <a:solidFill>
                            <a:schemeClr val="bg1"/>
                          </a:solidFill>
                          <a:latin typeface="Freestyle Script" pitchFamily="66" charset="0"/>
                          <a:ea typeface="Calibri"/>
                          <a:cs typeface="Times New Roman"/>
                        </a:rPr>
                        <a:t>. Mais </a:t>
                      </a:r>
                      <a:r>
                        <a:rPr lang="fr-FR" sz="2000" b="0" dirty="0">
                          <a:solidFill>
                            <a:schemeClr val="bg1"/>
                          </a:solidFill>
                          <a:latin typeface="Freestyle Script" pitchFamily="66" charset="0"/>
                          <a:ea typeface="Calibri"/>
                          <a:cs typeface="Times New Roman"/>
                        </a:rPr>
                        <a:t>je n’y tiens pas particulièrement</a:t>
                      </a:r>
                      <a:r>
                        <a:rPr lang="fr-FR" sz="2000" b="0" dirty="0" smtClean="0">
                          <a:solidFill>
                            <a:schemeClr val="bg1"/>
                          </a:solidFill>
                          <a:latin typeface="Freestyle Script" pitchFamily="66" charset="0"/>
                          <a:ea typeface="Calibri"/>
                          <a:cs typeface="Times New Roman"/>
                        </a:rPr>
                        <a:t>... Alors</a:t>
                      </a:r>
                      <a:r>
                        <a:rPr lang="fr-FR" sz="2000" b="0" dirty="0">
                          <a:solidFill>
                            <a:schemeClr val="bg1"/>
                          </a:solidFill>
                          <a:latin typeface="Freestyle Script" pitchFamily="66" charset="0"/>
                          <a:ea typeface="Calibri"/>
                          <a:cs typeface="Times New Roman"/>
                        </a:rPr>
                        <a:t>, si ça peut vous être utile.</a:t>
                      </a:r>
                    </a:p>
                    <a:p>
                      <a:pPr>
                        <a:lnSpc>
                          <a:spcPct val="115000"/>
                        </a:lnSpc>
                        <a:spcAft>
                          <a:spcPts val="0"/>
                        </a:spcAft>
                      </a:pPr>
                      <a:r>
                        <a:rPr lang="fr-FR" sz="2000" b="0" dirty="0">
                          <a:solidFill>
                            <a:schemeClr val="bg1"/>
                          </a:solidFill>
                          <a:latin typeface="Freestyle Script" pitchFamily="66" charset="0"/>
                          <a:ea typeface="Calibri"/>
                          <a:cs typeface="Times New Roman"/>
                        </a:rPr>
                        <a:t>On ne sait </a:t>
                      </a:r>
                      <a:r>
                        <a:rPr lang="fr-FR" sz="2000" b="0" dirty="0" smtClean="0">
                          <a:solidFill>
                            <a:schemeClr val="bg1"/>
                          </a:solidFill>
                          <a:latin typeface="Freestyle Script" pitchFamily="66" charset="0"/>
                          <a:ea typeface="Calibri"/>
                          <a:cs typeface="Times New Roman"/>
                        </a:rPr>
                        <a:t>jamais. Ca </a:t>
                      </a:r>
                      <a:r>
                        <a:rPr lang="fr-FR" sz="2000" b="0" dirty="0">
                          <a:solidFill>
                            <a:schemeClr val="bg1"/>
                          </a:solidFill>
                          <a:latin typeface="Freestyle Script" pitchFamily="66" charset="0"/>
                          <a:ea typeface="Calibri"/>
                          <a:cs typeface="Times New Roman"/>
                        </a:rPr>
                        <a:t>peut être utile.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504000">
                <a:tc>
                  <a:txBody>
                    <a:bodyPr/>
                    <a:lstStyle/>
                    <a:p>
                      <a:pPr algn="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CALE</a:t>
                      </a:r>
                      <a:r>
                        <a:rPr lang="fr-FR" sz="1800" b="1" kern="1200"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 </a:t>
                      </a: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BAMBOO</a:t>
                      </a:r>
                      <a:endParaRPr lang="fr-FR"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Couteau</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b="0" kern="1200" dirty="0" smtClean="0">
                          <a:solidFill>
                            <a:schemeClr val="lt1"/>
                          </a:solidFill>
                          <a:latin typeface="Freestyle Script" pitchFamily="66" charset="0"/>
                          <a:ea typeface="+mn-ea"/>
                          <a:cs typeface="+mn-cs"/>
                        </a:rPr>
                        <a:t>Ca appartient à Roy.</a:t>
                      </a:r>
                      <a:endParaRPr lang="fr-FR" sz="2000" b="0" dirty="0">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r>
              <a:tr h="792000">
                <a:tc>
                  <a:txBody>
                    <a:bodyPr/>
                    <a:lstStyle/>
                    <a:p>
                      <a:pPr algn="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ANITA</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Collier</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Tract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b="0" kern="1200" dirty="0" smtClean="0">
                          <a:solidFill>
                            <a:schemeClr val="bg1"/>
                          </a:solidFill>
                          <a:latin typeface="Freestyle Script" pitchFamily="66" charset="0"/>
                          <a:ea typeface="+mn-ea"/>
                          <a:cs typeface="+mn-cs"/>
                        </a:rPr>
                        <a:t>C’est à Anita.</a:t>
                      </a:r>
                      <a:endParaRPr lang="fr-FR" sz="2000" b="0" dirty="0">
                        <a:solidFill>
                          <a:schemeClr val="bg1"/>
                        </a:solidFill>
                        <a:latin typeface="Freestyle Script" pitchFamily="66" charset="0"/>
                      </a:endParaRPr>
                    </a:p>
                    <a:p>
                      <a:r>
                        <a:rPr lang="fr-FR" sz="2000" b="0" kern="1200" dirty="0" smtClean="0">
                          <a:solidFill>
                            <a:schemeClr val="bg1"/>
                          </a:solidFill>
                          <a:latin typeface="Freestyle Script" pitchFamily="66" charset="0"/>
                          <a:ea typeface="+mn-ea"/>
                          <a:cs typeface="+mn-cs"/>
                        </a:rPr>
                        <a:t>C’est à Anita.</a:t>
                      </a:r>
                      <a:endParaRPr lang="fr-FR" sz="2000" b="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792000">
                <a:tc>
                  <a:txBody>
                    <a:bodyPr/>
                    <a:lstStyle/>
                    <a:p>
                      <a:pPr algn="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CHEZ</a:t>
                      </a:r>
                      <a:r>
                        <a:rPr lang="fr-FR" sz="1800" b="1" kern="1200"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 </a:t>
                      </a: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BOB</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3 Lettres</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b="0" kern="1200" dirty="0" smtClean="0">
                          <a:solidFill>
                            <a:schemeClr val="bg1"/>
                          </a:solidFill>
                          <a:latin typeface="Freestyle Script" pitchFamily="66" charset="0"/>
                          <a:ea typeface="+mn-ea"/>
                          <a:cs typeface="+mn-cs"/>
                        </a:rPr>
                        <a:t>Bob est persuadé qu’Anita a enlevé Marie parce qu’elle a besoin de son bateau pour transporter Dieu sait quoi !</a:t>
                      </a:r>
                      <a:endParaRPr lang="fr-FR" sz="2000" b="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468576">
                <a:tc>
                  <a:txBody>
                    <a:bodyPr/>
                    <a:lstStyle/>
                    <a:p>
                      <a:pPr algn="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CHEZ</a:t>
                      </a:r>
                      <a:r>
                        <a:rPr lang="fr-FR" sz="1800" b="1" kern="1200"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 </a:t>
                      </a: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BRUCE</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Soutien-gorge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latin typeface="Freestyle Script" pitchFamily="66" charset="0"/>
                          <a:ea typeface="Calibri"/>
                          <a:cs typeface="Times New Roman"/>
                        </a:rPr>
                        <a:t>Où avez-vous déniché ça </a:t>
                      </a:r>
                      <a:r>
                        <a:rPr lang="fr-FR" sz="2000" b="0" dirty="0" smtClean="0">
                          <a:solidFill>
                            <a:schemeClr val="bg1"/>
                          </a:solidFill>
                          <a:latin typeface="Freestyle Script" pitchFamily="66" charset="0"/>
                          <a:ea typeface="Calibri"/>
                          <a:cs typeface="Times New Roman"/>
                        </a:rPr>
                        <a:t>? Je </a:t>
                      </a:r>
                      <a:r>
                        <a:rPr lang="fr-FR" sz="2000" b="0" dirty="0">
                          <a:solidFill>
                            <a:schemeClr val="bg1"/>
                          </a:solidFill>
                          <a:latin typeface="Freestyle Script" pitchFamily="66" charset="0"/>
                          <a:ea typeface="Calibri"/>
                          <a:cs typeface="Times New Roman"/>
                        </a:rPr>
                        <a:t>n’arrivais pas à mettre la main dessus.</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magu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2736304"/>
                <a:gridCol w="1008112"/>
                <a:gridCol w="5184576"/>
              </a:tblGrid>
              <a:tr h="1461760">
                <a:tc gridSpan="3">
                  <a:txBody>
                    <a:bodyPr/>
                    <a:lstStyle/>
                    <a:p>
                      <a:pPr algn="ctr"/>
                      <a:r>
                        <a:rPr lang="fr-FR" sz="2800" b="1" dirty="0" smtClean="0">
                          <a:solidFill>
                            <a:srgbClr val="B460E2"/>
                          </a:solidFill>
                          <a:effectLst>
                            <a:outerShdw blurRad="38100" dist="38100" dir="2700000" algn="tl">
                              <a:srgbClr val="000000">
                                <a:alpha val="43137"/>
                              </a:srgbClr>
                            </a:outerShdw>
                          </a:effectLst>
                          <a:latin typeface="Freestyle Script" pitchFamily="66" charset="0"/>
                        </a:rPr>
                        <a:t>MONTRER</a:t>
                      </a:r>
                      <a:r>
                        <a:rPr lang="fr-FR" sz="2800" b="1" baseline="0" dirty="0" smtClean="0">
                          <a:solidFill>
                            <a:srgbClr val="B460E2"/>
                          </a:solidFill>
                          <a:effectLst>
                            <a:outerShdw blurRad="38100" dist="38100" dir="2700000" algn="tl">
                              <a:srgbClr val="000000">
                                <a:alpha val="43137"/>
                              </a:srgbClr>
                            </a:outerShdw>
                          </a:effectLst>
                          <a:latin typeface="Freestyle Script" pitchFamily="66" charset="0"/>
                        </a:rPr>
                        <a:t> </a:t>
                      </a:r>
                      <a:endParaRPr lang="fr-FR" sz="2800" b="1" dirty="0">
                        <a:solidFill>
                          <a:srgbClr val="B460E2"/>
                        </a:solidFill>
                        <a:effectLst>
                          <a:outerShdw blurRad="38100" dist="38100" dir="2700000" algn="tl">
                            <a:srgbClr val="000000">
                              <a:alpha val="43137"/>
                            </a:srgbClr>
                          </a:outerShdw>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1000"/>
                      </a:schemeClr>
                    </a:solidFill>
                  </a:tcPr>
                </a:tc>
                <a:tc hMerge="1">
                  <a:txBody>
                    <a:bodyPr/>
                    <a:lstStyle/>
                    <a:p>
                      <a:pPr algn="r">
                        <a:lnSpc>
                          <a:spcPct val="115000"/>
                        </a:lnSpc>
                        <a:spcAft>
                          <a:spcPts val="0"/>
                        </a:spcAft>
                      </a:pPr>
                      <a:endParaRPr lang="fr-FR" sz="2000" b="0" dirty="0">
                        <a:solidFill>
                          <a:schemeClr val="accent6">
                            <a:lumMod val="60000"/>
                            <a:lumOff val="40000"/>
                          </a:schemeClr>
                        </a:solidFill>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1000"/>
                      </a:schemeClr>
                    </a:solidFill>
                  </a:tcPr>
                </a:tc>
                <a:tc hMerge="1">
                  <a:txBody>
                    <a:bodyPr/>
                    <a:lstStyle/>
                    <a:p>
                      <a:pPr>
                        <a:lnSpc>
                          <a:spcPct val="115000"/>
                        </a:lnSpc>
                        <a:spcAft>
                          <a:spcPts val="0"/>
                        </a:spcAft>
                      </a:pPr>
                      <a:endParaRPr lang="fr-FR" sz="2000" b="0" dirty="0">
                        <a:solidFill>
                          <a:schemeClr val="bg1"/>
                        </a:solidFill>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1000"/>
                      </a:schemeClr>
                    </a:solidFill>
                  </a:tcPr>
                </a:tc>
              </a:tr>
              <a:tr h="864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CHRIS</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1000"/>
                      </a:schemeClr>
                    </a:solidFill>
                  </a:tcPr>
                </a:tc>
                <a:tc>
                  <a:txBody>
                    <a:bodyPr/>
                    <a:lstStyle/>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Gitanes</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Photo</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1000"/>
                      </a:schemeClr>
                    </a:solidFill>
                  </a:tcPr>
                </a:tc>
                <a:tc>
                  <a:txBody>
                    <a:bodyPr/>
                    <a:lstStyle/>
                    <a:p>
                      <a:pPr>
                        <a:lnSpc>
                          <a:spcPct val="115000"/>
                        </a:lnSpc>
                        <a:spcAft>
                          <a:spcPts val="0"/>
                        </a:spcAft>
                      </a:pPr>
                      <a:r>
                        <a:rPr lang="fr-FR" sz="2000" b="0" dirty="0">
                          <a:solidFill>
                            <a:schemeClr val="bg1"/>
                          </a:solidFill>
                          <a:latin typeface="Freestyle Script" pitchFamily="66" charset="0"/>
                          <a:ea typeface="Calibri"/>
                          <a:cs typeface="Times New Roman"/>
                        </a:rPr>
                        <a:t>Je suis contre le tabac. Si vous fumez, arretez avant qu’il ne soit trop tard.</a:t>
                      </a:r>
                    </a:p>
                    <a:p>
                      <a:pPr>
                        <a:lnSpc>
                          <a:spcPct val="115000"/>
                        </a:lnSpc>
                        <a:spcAft>
                          <a:spcPts val="0"/>
                        </a:spcAft>
                      </a:pPr>
                      <a:r>
                        <a:rPr lang="fr-FR" sz="2000" b="0" dirty="0">
                          <a:solidFill>
                            <a:schemeClr val="bg1"/>
                          </a:solidFill>
                          <a:latin typeface="Freestyle Script" pitchFamily="66" charset="0"/>
                          <a:ea typeface="Calibri"/>
                          <a:cs typeface="Times New Roman"/>
                        </a:rPr>
                        <a:t>Franchement, ça me dit quelque chose. Quoi ? Je ne sais pas.</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1000"/>
                      </a:schemeClr>
                    </a:solidFill>
                  </a:tcPr>
                </a:tc>
              </a:tr>
              <a:tr h="1584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JUSTE</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1000"/>
                      </a:schemeClr>
                    </a:solidFill>
                  </a:tcPr>
                </a:tc>
                <a:tc>
                  <a:txBody>
                    <a:bodyPr/>
                    <a:lstStyle/>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Bible</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Diamant </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Perruque</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Photo</a:t>
                      </a:r>
                    </a:p>
                  </a:txBody>
                  <a:tcPr marL="68580" marR="68580" marT="0" marB="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1000"/>
                      </a:schemeClr>
                    </a:solidFill>
                  </a:tcPr>
                </a:tc>
                <a:tc>
                  <a:txBody>
                    <a:bodyPr/>
                    <a:lstStyle/>
                    <a:p>
                      <a:pPr>
                        <a:lnSpc>
                          <a:spcPct val="115000"/>
                        </a:lnSpc>
                        <a:spcAft>
                          <a:spcPts val="0"/>
                        </a:spcAft>
                      </a:pPr>
                      <a:r>
                        <a:rPr lang="fr-FR" sz="2000" b="0" dirty="0">
                          <a:solidFill>
                            <a:schemeClr val="bg1"/>
                          </a:solidFill>
                          <a:latin typeface="Freestyle Script" pitchFamily="66" charset="0"/>
                          <a:ea typeface="Calibri"/>
                          <a:cs typeface="Times New Roman"/>
                        </a:rPr>
                        <a:t>Ca appartient à Juste.</a:t>
                      </a:r>
                    </a:p>
                    <a:p>
                      <a:pPr>
                        <a:lnSpc>
                          <a:spcPct val="115000"/>
                        </a:lnSpc>
                        <a:spcAft>
                          <a:spcPts val="0"/>
                        </a:spcAft>
                      </a:pPr>
                      <a:r>
                        <a:rPr lang="fr-FR" sz="2000" b="0" dirty="0">
                          <a:solidFill>
                            <a:schemeClr val="bg1"/>
                          </a:solidFill>
                          <a:latin typeface="Freestyle Script" pitchFamily="66" charset="0"/>
                          <a:ea typeface="Calibri"/>
                          <a:cs typeface="Times New Roman"/>
                        </a:rPr>
                        <a:t>Ca appartient à Roy.</a:t>
                      </a:r>
                    </a:p>
                    <a:p>
                      <a:pPr>
                        <a:lnSpc>
                          <a:spcPct val="115000"/>
                        </a:lnSpc>
                        <a:spcAft>
                          <a:spcPts val="0"/>
                        </a:spcAft>
                      </a:pPr>
                      <a:r>
                        <a:rPr lang="fr-FR" sz="2000" b="0" dirty="0">
                          <a:solidFill>
                            <a:schemeClr val="bg1"/>
                          </a:solidFill>
                          <a:latin typeface="Freestyle Script" pitchFamily="66" charset="0"/>
                          <a:ea typeface="Calibri"/>
                          <a:cs typeface="Times New Roman"/>
                        </a:rPr>
                        <a:t>Franchement, ça me dit quelque chose. Quoi ? Je ne sais pas.</a:t>
                      </a:r>
                    </a:p>
                    <a:p>
                      <a:pPr>
                        <a:lnSpc>
                          <a:spcPct val="115000"/>
                        </a:lnSpc>
                        <a:spcAft>
                          <a:spcPts val="0"/>
                        </a:spcAft>
                      </a:pPr>
                      <a:r>
                        <a:rPr lang="fr-FR" sz="2000" b="0" dirty="0">
                          <a:solidFill>
                            <a:schemeClr val="bg1"/>
                          </a:solidFill>
                          <a:latin typeface="Freestyle Script" pitchFamily="66" charset="0"/>
                          <a:ea typeface="Calibri"/>
                          <a:cs typeface="Times New Roman"/>
                        </a:rPr>
                        <a:t>C’est une photo de Lucie avec Juste.</a:t>
                      </a:r>
                    </a:p>
                  </a:txBody>
                  <a:tcPr marL="68580" marR="68580" marT="0" marB="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1000"/>
                      </a:schemeClr>
                    </a:solidFill>
                  </a:tcPr>
                </a:tc>
              </a:tr>
              <a:tr h="2426944">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MAGUY</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1000"/>
                      </a:schemeClr>
                    </a:solidFill>
                  </a:tcPr>
                </a:tc>
                <a:tc>
                  <a:txBody>
                    <a:bodyPr/>
                    <a:lstStyle/>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Clef</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Clef</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Lunettes</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Matraque</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Somnifères</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Trousse</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1000"/>
                      </a:schemeClr>
                    </a:solidFill>
                  </a:tcPr>
                </a:tc>
                <a:tc>
                  <a:txBody>
                    <a:bodyPr/>
                    <a:lstStyle/>
                    <a:p>
                      <a:pPr>
                        <a:lnSpc>
                          <a:spcPct val="115000"/>
                        </a:lnSpc>
                        <a:spcAft>
                          <a:spcPts val="0"/>
                        </a:spcAft>
                      </a:pPr>
                      <a:r>
                        <a:rPr lang="fr-FR" sz="2000" b="0" dirty="0">
                          <a:solidFill>
                            <a:schemeClr val="bg1"/>
                          </a:solidFill>
                          <a:latin typeface="Freestyle Script" pitchFamily="66" charset="0"/>
                          <a:ea typeface="Calibri"/>
                          <a:cs typeface="Times New Roman"/>
                        </a:rPr>
                        <a:t>C’est la clef de la chambre de gauche, au bout du balcon.</a:t>
                      </a:r>
                    </a:p>
                    <a:p>
                      <a:pPr>
                        <a:lnSpc>
                          <a:spcPct val="115000"/>
                        </a:lnSpc>
                        <a:spcAft>
                          <a:spcPts val="0"/>
                        </a:spcAft>
                      </a:pPr>
                      <a:r>
                        <a:rPr lang="fr-FR" sz="2000" b="0" dirty="0">
                          <a:solidFill>
                            <a:schemeClr val="bg1"/>
                          </a:solidFill>
                          <a:latin typeface="Freestyle Script" pitchFamily="66" charset="0"/>
                          <a:ea typeface="Calibri"/>
                          <a:cs typeface="Times New Roman"/>
                        </a:rPr>
                        <a:t>Où avez-vous déniché ça </a:t>
                      </a:r>
                      <a:r>
                        <a:rPr lang="fr-FR" sz="2000" b="0" dirty="0" smtClean="0">
                          <a:solidFill>
                            <a:schemeClr val="bg1"/>
                          </a:solidFill>
                          <a:latin typeface="Freestyle Script" pitchFamily="66" charset="0"/>
                          <a:ea typeface="Calibri"/>
                          <a:cs typeface="Times New Roman"/>
                        </a:rPr>
                        <a:t>? Je </a:t>
                      </a:r>
                      <a:r>
                        <a:rPr lang="fr-FR" sz="2000" b="0" dirty="0">
                          <a:solidFill>
                            <a:schemeClr val="bg1"/>
                          </a:solidFill>
                          <a:latin typeface="Freestyle Script" pitchFamily="66" charset="0"/>
                          <a:ea typeface="Calibri"/>
                          <a:cs typeface="Times New Roman"/>
                        </a:rPr>
                        <a:t>n’arrivais pas à mettre la main dessus.</a:t>
                      </a:r>
                    </a:p>
                    <a:p>
                      <a:pPr>
                        <a:lnSpc>
                          <a:spcPct val="115000"/>
                        </a:lnSpc>
                        <a:spcAft>
                          <a:spcPts val="0"/>
                        </a:spcAft>
                      </a:pPr>
                      <a:r>
                        <a:rPr lang="fr-FR" sz="2000" b="0" dirty="0">
                          <a:solidFill>
                            <a:schemeClr val="bg1"/>
                          </a:solidFill>
                          <a:latin typeface="Freestyle Script" pitchFamily="66" charset="0"/>
                          <a:ea typeface="Calibri"/>
                          <a:cs typeface="Times New Roman"/>
                        </a:rPr>
                        <a:t>Où avez-vous déniché ça </a:t>
                      </a:r>
                      <a:r>
                        <a:rPr lang="fr-FR" sz="2000" b="0" dirty="0" smtClean="0">
                          <a:solidFill>
                            <a:schemeClr val="bg1"/>
                          </a:solidFill>
                          <a:latin typeface="Freestyle Script" pitchFamily="66" charset="0"/>
                          <a:ea typeface="Calibri"/>
                          <a:cs typeface="Times New Roman"/>
                        </a:rPr>
                        <a:t>? Je </a:t>
                      </a:r>
                      <a:r>
                        <a:rPr lang="fr-FR" sz="2000" b="0" dirty="0">
                          <a:solidFill>
                            <a:schemeClr val="bg1"/>
                          </a:solidFill>
                          <a:latin typeface="Freestyle Script" pitchFamily="66" charset="0"/>
                          <a:ea typeface="Calibri"/>
                          <a:cs typeface="Times New Roman"/>
                        </a:rPr>
                        <a:t>n’arrivais pas à mettre la main dessus.</a:t>
                      </a:r>
                    </a:p>
                    <a:p>
                      <a:pPr>
                        <a:lnSpc>
                          <a:spcPct val="115000"/>
                        </a:lnSpc>
                        <a:spcAft>
                          <a:spcPts val="0"/>
                        </a:spcAft>
                      </a:pPr>
                      <a:r>
                        <a:rPr lang="fr-FR" sz="2000" b="0" dirty="0">
                          <a:solidFill>
                            <a:schemeClr val="bg1"/>
                          </a:solidFill>
                          <a:latin typeface="Freestyle Script" pitchFamily="66" charset="0"/>
                          <a:ea typeface="Calibri"/>
                          <a:cs typeface="Times New Roman"/>
                        </a:rPr>
                        <a:t>On ne sait jamais. Ca peut être utile.</a:t>
                      </a:r>
                    </a:p>
                    <a:p>
                      <a:pPr>
                        <a:lnSpc>
                          <a:spcPct val="115000"/>
                        </a:lnSpc>
                        <a:spcAft>
                          <a:spcPts val="0"/>
                        </a:spcAft>
                      </a:pPr>
                      <a:r>
                        <a:rPr lang="fr-FR" sz="2000" b="0" dirty="0">
                          <a:solidFill>
                            <a:schemeClr val="bg1"/>
                          </a:solidFill>
                          <a:latin typeface="Freestyle Script" pitchFamily="66" charset="0"/>
                          <a:ea typeface="Calibri"/>
                          <a:cs typeface="Times New Roman"/>
                        </a:rPr>
                        <a:t>J’en prends parfois pour dormir. Mais très rarement.</a:t>
                      </a:r>
                    </a:p>
                    <a:p>
                      <a:pPr>
                        <a:lnSpc>
                          <a:spcPct val="115000"/>
                        </a:lnSpc>
                        <a:spcAft>
                          <a:spcPts val="0"/>
                        </a:spcAft>
                      </a:pPr>
                      <a:r>
                        <a:rPr lang="fr-FR" sz="2000" b="0" dirty="0">
                          <a:solidFill>
                            <a:schemeClr val="bg1"/>
                          </a:solidFill>
                          <a:latin typeface="Freestyle Script" pitchFamily="66" charset="0"/>
                          <a:ea typeface="Calibri"/>
                          <a:cs typeface="Times New Roman"/>
                        </a:rPr>
                        <a:t>On ne sait jamais. Ca peut être utile.</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1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magu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1800200"/>
                <a:gridCol w="1152128"/>
                <a:gridCol w="5976664"/>
              </a:tblGrid>
              <a:tr h="1224136">
                <a:tc gridSpan="3">
                  <a:txBody>
                    <a:bodyPr/>
                    <a:lstStyle/>
                    <a:p>
                      <a:pPr algn="ctr"/>
                      <a:r>
                        <a:rPr lang="fr-FR" sz="2800" b="1" dirty="0" smtClean="0">
                          <a:solidFill>
                            <a:srgbClr val="B460E2"/>
                          </a:solidFill>
                          <a:effectLst>
                            <a:outerShdw blurRad="38100" dist="38100" dir="2700000" algn="tl">
                              <a:srgbClr val="000000">
                                <a:alpha val="43137"/>
                              </a:srgbClr>
                            </a:outerShdw>
                          </a:effectLst>
                          <a:latin typeface="Freestyle Script" pitchFamily="66" charset="0"/>
                        </a:rPr>
                        <a:t>MONTRER</a:t>
                      </a:r>
                      <a:r>
                        <a:rPr lang="fr-FR" sz="2800" b="1" baseline="0" dirty="0" smtClean="0">
                          <a:solidFill>
                            <a:srgbClr val="B460E2"/>
                          </a:solidFill>
                          <a:effectLst>
                            <a:outerShdw blurRad="38100" dist="38100" dir="2700000" algn="tl">
                              <a:srgbClr val="000000">
                                <a:alpha val="43137"/>
                              </a:srgbClr>
                            </a:outerShdw>
                          </a:effectLst>
                          <a:latin typeface="Freestyle Script" pitchFamily="66" charset="0"/>
                        </a:rPr>
                        <a:t> </a:t>
                      </a:r>
                      <a:endParaRPr lang="fr-FR" sz="2800" b="1" dirty="0">
                        <a:solidFill>
                          <a:srgbClr val="B460E2"/>
                        </a:solidFill>
                        <a:effectLst>
                          <a:outerShdw blurRad="38100" dist="38100" dir="2700000" algn="tl">
                            <a:srgbClr val="000000">
                              <a:alpha val="43137"/>
                            </a:srgbClr>
                          </a:outerShdw>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3348000">
                <a:tc>
                  <a:txBody>
                    <a:bodyPr/>
                    <a:lstStyle/>
                    <a:p>
                      <a:pPr algn="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a:t>
                      </a:r>
                      <a:r>
                        <a:rPr lang="fr-FR" sz="1800" b="1"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 MARIE</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Allumettes</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Bracelet</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Briquet</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Broche</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Feuille</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Lettre</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Masque</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Miroir</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Pyjama</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latin typeface="Freestyle Script" pitchFamily="66" charset="0"/>
                          <a:ea typeface="Calibri"/>
                          <a:cs typeface="Times New Roman"/>
                        </a:rPr>
                        <a:t>Personne ne </a:t>
                      </a:r>
                      <a:r>
                        <a:rPr lang="fr-FR" sz="2000" b="0" dirty="0" smtClean="0">
                          <a:solidFill>
                            <a:schemeClr val="bg1"/>
                          </a:solidFill>
                          <a:latin typeface="Freestyle Script" pitchFamily="66" charset="0"/>
                          <a:ea typeface="Calibri"/>
                          <a:cs typeface="Times New Roman"/>
                        </a:rPr>
                        <a:t>l’aimait. Tout </a:t>
                      </a:r>
                      <a:r>
                        <a:rPr lang="fr-FR" sz="2000" b="0" dirty="0">
                          <a:solidFill>
                            <a:schemeClr val="bg1"/>
                          </a:solidFill>
                          <a:latin typeface="Freestyle Script" pitchFamily="66" charset="0"/>
                          <a:ea typeface="Calibri"/>
                          <a:cs typeface="Times New Roman"/>
                        </a:rPr>
                        <a:t>le monde vous le dira.</a:t>
                      </a:r>
                    </a:p>
                    <a:p>
                      <a:pPr>
                        <a:lnSpc>
                          <a:spcPct val="115000"/>
                        </a:lnSpc>
                        <a:spcAft>
                          <a:spcPts val="0"/>
                        </a:spcAft>
                      </a:pPr>
                      <a:r>
                        <a:rPr lang="fr-FR" sz="2000" b="0" dirty="0">
                          <a:solidFill>
                            <a:schemeClr val="bg1"/>
                          </a:solidFill>
                          <a:latin typeface="Freestyle Script" pitchFamily="66" charset="0"/>
                          <a:ea typeface="Calibri"/>
                          <a:cs typeface="Times New Roman"/>
                        </a:rPr>
                        <a:t>C’est à Anita.</a:t>
                      </a:r>
                    </a:p>
                    <a:p>
                      <a:pPr>
                        <a:lnSpc>
                          <a:spcPct val="115000"/>
                        </a:lnSpc>
                        <a:spcAft>
                          <a:spcPts val="0"/>
                        </a:spcAft>
                      </a:pPr>
                      <a:r>
                        <a:rPr lang="fr-FR" sz="2000" b="0" dirty="0">
                          <a:solidFill>
                            <a:schemeClr val="bg1"/>
                          </a:solidFill>
                          <a:latin typeface="Freestyle Script" pitchFamily="66" charset="0"/>
                          <a:ea typeface="Calibri"/>
                          <a:cs typeface="Times New Roman"/>
                        </a:rPr>
                        <a:t>C’est à Marie.</a:t>
                      </a:r>
                    </a:p>
                    <a:p>
                      <a:pPr>
                        <a:lnSpc>
                          <a:spcPct val="115000"/>
                        </a:lnSpc>
                        <a:spcAft>
                          <a:spcPts val="0"/>
                        </a:spcAft>
                      </a:pPr>
                      <a:r>
                        <a:rPr lang="fr-FR" sz="2000" b="0" dirty="0">
                          <a:solidFill>
                            <a:schemeClr val="bg1"/>
                          </a:solidFill>
                          <a:latin typeface="Freestyle Script" pitchFamily="66" charset="0"/>
                          <a:ea typeface="Calibri"/>
                          <a:cs typeface="Times New Roman"/>
                        </a:rPr>
                        <a:t>C’est à Marie.</a:t>
                      </a:r>
                    </a:p>
                    <a:p>
                      <a:pPr>
                        <a:lnSpc>
                          <a:spcPct val="115000"/>
                        </a:lnSpc>
                        <a:spcAft>
                          <a:spcPts val="0"/>
                        </a:spcAft>
                      </a:pPr>
                      <a:r>
                        <a:rPr lang="fr-FR" sz="2000" b="0" dirty="0">
                          <a:solidFill>
                            <a:schemeClr val="bg1"/>
                          </a:solidFill>
                          <a:latin typeface="Freestyle Script" pitchFamily="66" charset="0"/>
                          <a:ea typeface="Calibri"/>
                          <a:cs typeface="Times New Roman"/>
                        </a:rPr>
                        <a:t>Ce sont des titres de partition pour piano mécanique...</a:t>
                      </a:r>
                    </a:p>
                    <a:p>
                      <a:pPr>
                        <a:lnSpc>
                          <a:spcPct val="115000"/>
                        </a:lnSpc>
                        <a:spcAft>
                          <a:spcPts val="0"/>
                        </a:spcAft>
                      </a:pPr>
                      <a:r>
                        <a:rPr lang="fr-FR" sz="2000" b="0" dirty="0">
                          <a:solidFill>
                            <a:schemeClr val="bg1"/>
                          </a:solidFill>
                          <a:latin typeface="Freestyle Script" pitchFamily="66" charset="0"/>
                          <a:ea typeface="Calibri"/>
                          <a:cs typeface="Times New Roman"/>
                        </a:rPr>
                        <a:t>Elle n’aurait jamais voulu partir avec lui.</a:t>
                      </a:r>
                    </a:p>
                    <a:p>
                      <a:pPr>
                        <a:lnSpc>
                          <a:spcPct val="115000"/>
                        </a:lnSpc>
                        <a:spcAft>
                          <a:spcPts val="0"/>
                        </a:spcAft>
                      </a:pPr>
                      <a:r>
                        <a:rPr lang="fr-FR" sz="2000" b="0" dirty="0">
                          <a:solidFill>
                            <a:schemeClr val="bg1"/>
                          </a:solidFill>
                          <a:latin typeface="Freestyle Script" pitchFamily="66" charset="0"/>
                          <a:ea typeface="Calibri"/>
                          <a:cs typeface="Times New Roman"/>
                        </a:rPr>
                        <a:t>C’est à Marie.</a:t>
                      </a:r>
                    </a:p>
                    <a:p>
                      <a:pPr>
                        <a:lnSpc>
                          <a:spcPct val="115000"/>
                        </a:lnSpc>
                        <a:spcAft>
                          <a:spcPts val="0"/>
                        </a:spcAft>
                      </a:pPr>
                      <a:r>
                        <a:rPr lang="fr-FR" sz="2000" b="0" dirty="0">
                          <a:solidFill>
                            <a:schemeClr val="bg1"/>
                          </a:solidFill>
                          <a:latin typeface="Freestyle Script" pitchFamily="66" charset="0"/>
                          <a:ea typeface="Calibri"/>
                          <a:cs typeface="Times New Roman"/>
                        </a:rPr>
                        <a:t>C’est à moi</a:t>
                      </a:r>
                      <a:r>
                        <a:rPr lang="fr-FR" sz="2000" b="0" dirty="0" smtClean="0">
                          <a:solidFill>
                            <a:schemeClr val="bg1"/>
                          </a:solidFill>
                          <a:latin typeface="Freestyle Script" pitchFamily="66" charset="0"/>
                          <a:ea typeface="Calibri"/>
                          <a:cs typeface="Times New Roman"/>
                        </a:rPr>
                        <a:t>. Mais </a:t>
                      </a:r>
                      <a:r>
                        <a:rPr lang="fr-FR" sz="2000" b="0" dirty="0">
                          <a:solidFill>
                            <a:schemeClr val="bg1"/>
                          </a:solidFill>
                          <a:latin typeface="Freestyle Script" pitchFamily="66" charset="0"/>
                          <a:ea typeface="Calibri"/>
                          <a:cs typeface="Times New Roman"/>
                        </a:rPr>
                        <a:t>je n’y tiens pas particulièrement</a:t>
                      </a:r>
                      <a:r>
                        <a:rPr lang="fr-FR" sz="2000" b="0" dirty="0" smtClean="0">
                          <a:solidFill>
                            <a:schemeClr val="bg1"/>
                          </a:solidFill>
                          <a:latin typeface="Freestyle Script" pitchFamily="66" charset="0"/>
                          <a:ea typeface="Calibri"/>
                          <a:cs typeface="Times New Roman"/>
                        </a:rPr>
                        <a:t>... Alors</a:t>
                      </a:r>
                      <a:r>
                        <a:rPr lang="fr-FR" sz="2000" b="0" dirty="0">
                          <a:solidFill>
                            <a:schemeClr val="bg1"/>
                          </a:solidFill>
                          <a:latin typeface="Freestyle Script" pitchFamily="66" charset="0"/>
                          <a:ea typeface="Calibri"/>
                          <a:cs typeface="Times New Roman"/>
                        </a:rPr>
                        <a:t>, si ça peut vous être utile.</a:t>
                      </a:r>
                    </a:p>
                    <a:p>
                      <a:pPr>
                        <a:lnSpc>
                          <a:spcPct val="115000"/>
                        </a:lnSpc>
                        <a:spcAft>
                          <a:spcPts val="0"/>
                        </a:spcAft>
                      </a:pPr>
                      <a:r>
                        <a:rPr lang="fr-FR" sz="2000" b="0" dirty="0">
                          <a:solidFill>
                            <a:schemeClr val="bg1"/>
                          </a:solidFill>
                          <a:latin typeface="Freestyle Script" pitchFamily="66" charset="0"/>
                          <a:ea typeface="Calibri"/>
                          <a:cs typeface="Times New Roman"/>
                        </a:rPr>
                        <a:t>C’est à Marie.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828000">
                <a:tc>
                  <a:txBody>
                    <a:bodyPr/>
                    <a:lstStyle/>
                    <a:p>
                      <a:pPr algn="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ROY</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Bracelet</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latin typeface="Freestyle Script" pitchFamily="66" charset="0"/>
                          <a:ea typeface="Calibri"/>
                          <a:cs typeface="Times New Roman"/>
                        </a:rPr>
                        <a:t>J’ai déjà vu un bracelet comme celui-là au poignet de quelqu’un. </a:t>
                      </a:r>
                      <a:endParaRPr lang="fr-FR" sz="2000" dirty="0" smtClean="0">
                        <a:solidFill>
                          <a:schemeClr val="bg1"/>
                        </a:solidFill>
                        <a:latin typeface="Freestyle Script" pitchFamily="66" charset="0"/>
                        <a:ea typeface="Calibri"/>
                        <a:cs typeface="Times New Roman"/>
                      </a:endParaRPr>
                    </a:p>
                    <a:p>
                      <a:pPr>
                        <a:lnSpc>
                          <a:spcPct val="115000"/>
                        </a:lnSpc>
                        <a:spcAft>
                          <a:spcPts val="0"/>
                        </a:spcAft>
                      </a:pPr>
                      <a:r>
                        <a:rPr lang="fr-FR" sz="2000" dirty="0" smtClean="0">
                          <a:solidFill>
                            <a:schemeClr val="bg1"/>
                          </a:solidFill>
                          <a:latin typeface="Freestyle Script" pitchFamily="66" charset="0"/>
                          <a:ea typeface="Calibri"/>
                          <a:cs typeface="Times New Roman"/>
                        </a:rPr>
                        <a:t>Qui</a:t>
                      </a:r>
                      <a:r>
                        <a:rPr lang="fr-FR" sz="2000" dirty="0">
                          <a:solidFill>
                            <a:schemeClr val="bg1"/>
                          </a:solidFill>
                          <a:latin typeface="Freestyle Script" pitchFamily="66" charset="0"/>
                          <a:ea typeface="Calibri"/>
                          <a:cs typeface="Times New Roman"/>
                        </a:rPr>
                        <a:t> ? Je ne me rapelle pas.</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504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SUE</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Miroir</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latin typeface="Freestyle Script" pitchFamily="66" charset="0"/>
                          <a:ea typeface="Calibri"/>
                          <a:cs typeface="Times New Roman"/>
                        </a:rPr>
                        <a:t>C’est à </a:t>
                      </a:r>
                      <a:r>
                        <a:rPr lang="fr-FR" sz="2000" dirty="0" smtClean="0">
                          <a:solidFill>
                            <a:schemeClr val="bg1"/>
                          </a:solidFill>
                          <a:latin typeface="Freestyle Script" pitchFamily="66" charset="0"/>
                          <a:ea typeface="Calibri"/>
                          <a:cs typeface="Times New Roman"/>
                        </a:rPr>
                        <a:t>moi.</a:t>
                      </a:r>
                      <a:r>
                        <a:rPr lang="fr-FR" sz="2000" baseline="0" dirty="0" smtClean="0">
                          <a:solidFill>
                            <a:schemeClr val="bg1"/>
                          </a:solidFill>
                          <a:latin typeface="Freestyle Script" pitchFamily="66" charset="0"/>
                          <a:ea typeface="Calibri"/>
                          <a:cs typeface="Times New Roman"/>
                        </a:rPr>
                        <a:t> </a:t>
                      </a:r>
                      <a:r>
                        <a:rPr lang="fr-FR" sz="2000" dirty="0" smtClean="0">
                          <a:solidFill>
                            <a:schemeClr val="bg1"/>
                          </a:solidFill>
                          <a:latin typeface="Freestyle Script" pitchFamily="66" charset="0"/>
                          <a:ea typeface="Calibri"/>
                          <a:cs typeface="Times New Roman"/>
                        </a:rPr>
                        <a:t>Mais </a:t>
                      </a:r>
                      <a:r>
                        <a:rPr lang="fr-FR" sz="2000" dirty="0">
                          <a:solidFill>
                            <a:schemeClr val="bg1"/>
                          </a:solidFill>
                          <a:latin typeface="Freestyle Script" pitchFamily="66" charset="0"/>
                          <a:ea typeface="Calibri"/>
                          <a:cs typeface="Times New Roman"/>
                        </a:rPr>
                        <a:t>je n’y tiens pas particulièrement</a:t>
                      </a:r>
                      <a:r>
                        <a:rPr lang="fr-FR" sz="2000" dirty="0" smtClean="0">
                          <a:solidFill>
                            <a:schemeClr val="bg1"/>
                          </a:solidFill>
                          <a:latin typeface="Freestyle Script" pitchFamily="66" charset="0"/>
                          <a:ea typeface="Calibri"/>
                          <a:cs typeface="Times New Roman"/>
                        </a:rPr>
                        <a:t>... Alors</a:t>
                      </a:r>
                      <a:r>
                        <a:rPr lang="fr-FR" sz="2000" dirty="0">
                          <a:solidFill>
                            <a:schemeClr val="bg1"/>
                          </a:solidFill>
                          <a:latin typeface="Freestyle Script" pitchFamily="66" charset="0"/>
                          <a:ea typeface="Calibri"/>
                          <a:cs typeface="Times New Roman"/>
                        </a:rPr>
                        <a:t>, si ça peut vous être utile.</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432568">
                <a:tc>
                  <a:txBody>
                    <a:bodyPr/>
                    <a:lstStyle/>
                    <a:p>
                      <a:pPr algn="r">
                        <a:lnSpc>
                          <a:spcPct val="115000"/>
                        </a:lnSpc>
                        <a:spcAft>
                          <a:spcPts val="0"/>
                        </a:spcAft>
                      </a:pPr>
                      <a:r>
                        <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COURSIVE</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Bible</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latin typeface="Freestyle Script" pitchFamily="66" charset="0"/>
                          <a:ea typeface="Calibri"/>
                          <a:cs typeface="Times New Roman"/>
                        </a:rPr>
                        <a:t>Ca appartient à Juste.</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interrogatoire magu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264696"/>
        </p:xfrm>
        <a:graphic>
          <a:graphicData uri="http://schemas.openxmlformats.org/drawingml/2006/table">
            <a:tbl>
              <a:tblPr firstRow="1" bandRow="1">
                <a:tableStyleId>{5C22544A-7EE6-4342-B048-85BDC9FD1C3A}</a:tableStyleId>
              </a:tblPr>
              <a:tblGrid>
                <a:gridCol w="2376264"/>
                <a:gridCol w="1296144"/>
                <a:gridCol w="5256584"/>
              </a:tblGrid>
              <a:tr h="864096">
                <a:tc gridSpan="3">
                  <a:txBody>
                    <a:bodyPr/>
                    <a:lstStyle/>
                    <a:p>
                      <a:pPr algn="ctr"/>
                      <a:r>
                        <a:rPr lang="fr-FR" sz="2800" b="1" dirty="0" smtClean="0">
                          <a:solidFill>
                            <a:srgbClr val="B460E2"/>
                          </a:solidFill>
                          <a:effectLst>
                            <a:outerShdw blurRad="38100" dist="38100" dir="2700000" algn="tl">
                              <a:srgbClr val="000000">
                                <a:alpha val="43137"/>
                              </a:srgbClr>
                            </a:outerShdw>
                          </a:effectLst>
                          <a:latin typeface="Freestyle Script" pitchFamily="66" charset="0"/>
                        </a:rPr>
                        <a:t>MONTRER </a:t>
                      </a:r>
                      <a:endParaRPr lang="fr-FR" sz="2800" b="1" dirty="0">
                        <a:solidFill>
                          <a:srgbClr val="B460E2"/>
                        </a:solidFill>
                        <a:effectLst>
                          <a:outerShdw blurRad="38100" dist="38100" dir="2700000" algn="tl">
                            <a:srgbClr val="000000">
                              <a:alpha val="43137"/>
                            </a:srgbClr>
                          </a:outerShdw>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pPr algn="r">
                        <a:lnSpc>
                          <a:spcPct val="115000"/>
                        </a:lnSpc>
                        <a:spcAft>
                          <a:spcPts val="0"/>
                        </a:spcAft>
                      </a:pPr>
                      <a:endParaRPr lang="fr-FR" sz="2000" b="1" dirty="0">
                        <a:solidFill>
                          <a:schemeClr val="accent6">
                            <a:lumMod val="60000"/>
                            <a:lumOff val="40000"/>
                          </a:schemeClr>
                        </a:solidFill>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468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DANS LE PUITS</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Poignard</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fr-FR" sz="2000" b="0" dirty="0" smtClean="0">
                          <a:solidFill>
                            <a:schemeClr val="bg1"/>
                          </a:solidFill>
                          <a:latin typeface="Freestyle Script" pitchFamily="66" charset="0"/>
                          <a:ea typeface="Calibri"/>
                          <a:cs typeface="Times New Roman"/>
                        </a:rPr>
                        <a:t>L’île a été un repaire de pirates.Ils ont laissé quelques traces ici ou là...</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468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DVT CHEZ MAGUY</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Gri-gri</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latin typeface="Freestyle Script" pitchFamily="66" charset="0"/>
                          <a:ea typeface="Calibri"/>
                          <a:cs typeface="Times New Roman"/>
                        </a:rPr>
                        <a:t>Ca appartient à Juste.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1944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DIVERS</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Cent</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Doublons</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Fétiche</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Lucky Strike</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Mégot</a:t>
                      </a:r>
                    </a:p>
                  </a:txBody>
                  <a:tcPr marL="68580" marR="68580" marT="0" marB="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b="0" dirty="0">
                          <a:solidFill>
                            <a:schemeClr val="bg1"/>
                          </a:solidFill>
                          <a:latin typeface="Freestyle Script" pitchFamily="66" charset="0"/>
                          <a:ea typeface="Calibri"/>
                          <a:cs typeface="Times New Roman"/>
                        </a:rPr>
                        <a:t>Le piano fonctionne mécaniquement avec des jetons.</a:t>
                      </a:r>
                    </a:p>
                    <a:p>
                      <a:pPr>
                        <a:lnSpc>
                          <a:spcPct val="115000"/>
                        </a:lnSpc>
                        <a:spcAft>
                          <a:spcPts val="0"/>
                        </a:spcAft>
                      </a:pPr>
                      <a:r>
                        <a:rPr lang="fr-FR" sz="2000" b="0" dirty="0">
                          <a:solidFill>
                            <a:schemeClr val="bg1"/>
                          </a:solidFill>
                          <a:latin typeface="Freestyle Script" pitchFamily="66" charset="0"/>
                          <a:ea typeface="Calibri"/>
                          <a:cs typeface="Times New Roman"/>
                        </a:rPr>
                        <a:t>L’île a été un repaire de pirates.Ils ont laissé quelques traces ici ou là...</a:t>
                      </a:r>
                    </a:p>
                    <a:p>
                      <a:pPr>
                        <a:lnSpc>
                          <a:spcPct val="115000"/>
                        </a:lnSpc>
                        <a:spcAft>
                          <a:spcPts val="0"/>
                        </a:spcAft>
                      </a:pPr>
                      <a:r>
                        <a:rPr lang="fr-FR" sz="2000" b="0" dirty="0">
                          <a:solidFill>
                            <a:schemeClr val="bg1"/>
                          </a:solidFill>
                          <a:latin typeface="Freestyle Script" pitchFamily="66" charset="0"/>
                          <a:ea typeface="Calibri"/>
                          <a:cs typeface="Times New Roman"/>
                        </a:rPr>
                        <a:t>Moi, elle me donne des frissons.</a:t>
                      </a:r>
                    </a:p>
                    <a:p>
                      <a:pPr>
                        <a:lnSpc>
                          <a:spcPct val="115000"/>
                        </a:lnSpc>
                        <a:spcAft>
                          <a:spcPts val="0"/>
                        </a:spcAft>
                      </a:pPr>
                      <a:r>
                        <a:rPr lang="fr-FR" sz="2000" b="0" dirty="0">
                          <a:solidFill>
                            <a:schemeClr val="bg1"/>
                          </a:solidFill>
                          <a:latin typeface="Freestyle Script" pitchFamily="66" charset="0"/>
                          <a:ea typeface="Calibri"/>
                          <a:cs typeface="Times New Roman"/>
                        </a:rPr>
                        <a:t>C’est la marque préférée de Marie et de Bruce.</a:t>
                      </a:r>
                    </a:p>
                    <a:p>
                      <a:pPr>
                        <a:lnSpc>
                          <a:spcPct val="115000"/>
                        </a:lnSpc>
                        <a:spcAft>
                          <a:spcPts val="0"/>
                        </a:spcAft>
                      </a:pPr>
                      <a:r>
                        <a:rPr lang="fr-FR" sz="2000" b="0" dirty="0">
                          <a:solidFill>
                            <a:schemeClr val="bg1"/>
                          </a:solidFill>
                          <a:latin typeface="Freestyle Script" pitchFamily="66" charset="0"/>
                          <a:ea typeface="Calibri"/>
                          <a:cs typeface="Times New Roman"/>
                        </a:rPr>
                        <a:t>Je suis contre le tabac. Si vous fumez, arretez avant qu’il ne soit trop tard.</a:t>
                      </a:r>
                    </a:p>
                  </a:txBody>
                  <a:tcPr marL="68580" marR="68580" marT="0" marB="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r>
              <a:tr h="468000">
                <a:tc>
                  <a:txBody>
                    <a:bodyPr/>
                    <a:lstStyle/>
                    <a:p>
                      <a:pPr algn="r">
                        <a:lnSpc>
                          <a:spcPct val="115000"/>
                        </a:lnSpc>
                        <a:spcAft>
                          <a:spcPts val="0"/>
                        </a:spcAft>
                      </a:pPr>
                      <a:r>
                        <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EMBARCADERE</a:t>
                      </a: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Clef </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latin typeface="Freestyle Script" pitchFamily="66" charset="0"/>
                          <a:ea typeface="Calibri"/>
                          <a:cs typeface="Times New Roman"/>
                        </a:rPr>
                        <a:t>C’est la clef de la maison de Juste. Où l’avez-vous trouvée ?</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1224000">
                <a:tc>
                  <a:txBody>
                    <a:bodyPr/>
                    <a:lstStyle/>
                    <a:p>
                      <a:pPr algn="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PLAGE NORD</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Ligne</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Médaillon fermé</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Médaillon ouvert</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latin typeface="Freestyle Script" pitchFamily="66" charset="0"/>
                          <a:ea typeface="Calibri"/>
                          <a:cs typeface="Times New Roman"/>
                        </a:rPr>
                        <a:t>Ca appartient à Juste.</a:t>
                      </a:r>
                    </a:p>
                    <a:p>
                      <a:pPr>
                        <a:lnSpc>
                          <a:spcPct val="115000"/>
                        </a:lnSpc>
                        <a:spcAft>
                          <a:spcPts val="0"/>
                        </a:spcAft>
                      </a:pPr>
                      <a:r>
                        <a:rPr lang="fr-FR" sz="2000" dirty="0">
                          <a:solidFill>
                            <a:schemeClr val="bg1"/>
                          </a:solidFill>
                          <a:latin typeface="Freestyle Script" pitchFamily="66" charset="0"/>
                          <a:ea typeface="Calibri"/>
                          <a:cs typeface="Times New Roman"/>
                        </a:rPr>
                        <a:t>Juste ne s’en séparait jamais. Il a dû le perdre.</a:t>
                      </a:r>
                    </a:p>
                    <a:p>
                      <a:pPr>
                        <a:lnSpc>
                          <a:spcPct val="115000"/>
                        </a:lnSpc>
                        <a:spcAft>
                          <a:spcPts val="0"/>
                        </a:spcAft>
                      </a:pPr>
                      <a:r>
                        <a:rPr lang="fr-FR" sz="2000" dirty="0">
                          <a:solidFill>
                            <a:schemeClr val="bg1"/>
                          </a:solidFill>
                          <a:latin typeface="Freestyle Script" pitchFamily="66" charset="0"/>
                          <a:ea typeface="Calibri"/>
                          <a:cs typeface="Times New Roman"/>
                        </a:rPr>
                        <a:t>Qu’est-ce que vous avez fait au médaillon ?</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828600">
                <a:tc>
                  <a:txBody>
                    <a:bodyPr/>
                    <a:lstStyle/>
                    <a:p>
                      <a:pPr algn="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PLAGE SUD</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Croix</a:t>
                      </a:r>
                    </a:p>
                    <a:p>
                      <a:pPr algn="r">
                        <a:lnSpc>
                          <a:spcPct val="115000"/>
                        </a:lnSpc>
                        <a:spcAft>
                          <a:spcPts val="0"/>
                        </a:spcAft>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Huile solaire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latin typeface="Freestyle Script" pitchFamily="66" charset="0"/>
                          <a:ea typeface="Calibri"/>
                          <a:cs typeface="Times New Roman"/>
                        </a:rPr>
                        <a:t>Où </a:t>
                      </a:r>
                      <a:r>
                        <a:rPr lang="fr-FR" sz="2000" dirty="0" smtClean="0">
                          <a:solidFill>
                            <a:schemeClr val="bg1"/>
                          </a:solidFill>
                          <a:latin typeface="Freestyle Script" pitchFamily="66" charset="0"/>
                          <a:ea typeface="Calibri"/>
                          <a:cs typeface="Times New Roman"/>
                        </a:rPr>
                        <a:t>avez-vous </a:t>
                      </a:r>
                      <a:r>
                        <a:rPr lang="fr-FR" sz="2000" dirty="0">
                          <a:solidFill>
                            <a:schemeClr val="bg1"/>
                          </a:solidFill>
                          <a:latin typeface="Freestyle Script" pitchFamily="66" charset="0"/>
                          <a:ea typeface="Calibri"/>
                          <a:cs typeface="Times New Roman"/>
                        </a:rPr>
                        <a:t>déniché ça </a:t>
                      </a:r>
                      <a:r>
                        <a:rPr lang="fr-FR" sz="2000" dirty="0" smtClean="0">
                          <a:solidFill>
                            <a:schemeClr val="bg1"/>
                          </a:solidFill>
                          <a:latin typeface="Freestyle Script" pitchFamily="66" charset="0"/>
                          <a:ea typeface="Calibri"/>
                          <a:cs typeface="Times New Roman"/>
                        </a:rPr>
                        <a:t>? Je </a:t>
                      </a:r>
                      <a:r>
                        <a:rPr lang="fr-FR" sz="2000" dirty="0">
                          <a:solidFill>
                            <a:schemeClr val="bg1"/>
                          </a:solidFill>
                          <a:latin typeface="Freestyle Script" pitchFamily="66" charset="0"/>
                          <a:ea typeface="Calibri"/>
                          <a:cs typeface="Times New Roman"/>
                        </a:rPr>
                        <a:t>n’arrivais pas à mettre la main dessus</a:t>
                      </a:r>
                      <a:r>
                        <a:rPr lang="fr-FR" sz="2000" dirty="0" smtClean="0">
                          <a:solidFill>
                            <a:schemeClr val="bg1"/>
                          </a:solidFill>
                          <a:latin typeface="Freestyle Script" pitchFamily="66" charset="0"/>
                          <a:ea typeface="Calibri"/>
                          <a:cs typeface="Times New Roman"/>
                        </a:rPr>
                        <a:t>.</a:t>
                      </a:r>
                    </a:p>
                    <a:p>
                      <a:pPr>
                        <a:lnSpc>
                          <a:spcPct val="115000"/>
                        </a:lnSpc>
                        <a:spcAft>
                          <a:spcPts val="0"/>
                        </a:spcAft>
                      </a:pPr>
                      <a:r>
                        <a:rPr lang="fr-FR" sz="2000" dirty="0" smtClean="0">
                          <a:solidFill>
                            <a:schemeClr val="bg1"/>
                          </a:solidFill>
                          <a:latin typeface="Freestyle Script" pitchFamily="66" charset="0"/>
                          <a:ea typeface="Calibri"/>
                          <a:cs typeface="Times New Roman"/>
                        </a:rPr>
                        <a:t>C’est à Anita.</a:t>
                      </a:r>
                      <a:endParaRPr lang="fr-FR" sz="2000" dirty="0">
                        <a:solidFill>
                          <a:schemeClr val="bg1"/>
                        </a:solidFill>
                        <a:latin typeface="Freestyle Script" pitchFamily="66" charset="0"/>
                        <a:ea typeface="Calibri"/>
                        <a:cs typeface="Times New Roman"/>
                      </a:endParaRP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ro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2232248"/>
                <a:gridCol w="1152128"/>
                <a:gridCol w="5544616"/>
              </a:tblGrid>
              <a:tr h="1656184">
                <a:tc gridSpan="3">
                  <a:txBody>
                    <a:bodyPr/>
                    <a:lstStyle/>
                    <a:p>
                      <a:pPr algn="ctr">
                        <a:lnSpc>
                          <a:spcPct val="115000"/>
                        </a:lnSpc>
                        <a:spcAft>
                          <a:spcPts val="0"/>
                        </a:spcAft>
                      </a:pPr>
                      <a:r>
                        <a:rPr lang="fr-FR" sz="2800" b="1" dirty="0" smtClean="0">
                          <a:solidFill>
                            <a:srgbClr val="B460E2"/>
                          </a:solidFill>
                          <a:effectLst>
                            <a:outerShdw blurRad="38100" dist="38100" dir="2700000" algn="tl">
                              <a:srgbClr val="000000">
                                <a:alpha val="43137"/>
                              </a:srgbClr>
                            </a:outerShdw>
                          </a:effectLst>
                          <a:latin typeface="Freestyle Script" pitchFamily="66" charset="0"/>
                          <a:cs typeface="Andalus" pitchFamily="2" charset="-78"/>
                        </a:rPr>
                        <a:t>MONTRER</a:t>
                      </a:r>
                      <a:endParaRPr lang="fr-FR" sz="2800" b="1" dirty="0">
                        <a:solidFill>
                          <a:srgbClr val="B460E2"/>
                        </a:solidFill>
                        <a:latin typeface="Freestyle Script" pitchFamily="66" charset="0"/>
                        <a:ea typeface="Calibri"/>
                        <a:cs typeface="Times New Roman"/>
                      </a:endParaRPr>
                    </a:p>
                  </a:txBody>
                  <a:tcPr marL="68580" marR="6858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pPr>
                        <a:lnSpc>
                          <a:spcPct val="115000"/>
                        </a:lnSpc>
                        <a:spcAft>
                          <a:spcPts val="0"/>
                        </a:spcAft>
                      </a:pPr>
                      <a:endParaRPr lang="fr-FR" sz="2000" b="0" dirty="0">
                        <a:solidFill>
                          <a:schemeClr val="bg1"/>
                        </a:solidFill>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pPr>
                        <a:lnSpc>
                          <a:spcPct val="115000"/>
                        </a:lnSpc>
                        <a:spcAft>
                          <a:spcPts val="0"/>
                        </a:spcAft>
                      </a:pPr>
                      <a:endParaRPr lang="fr-FR" sz="2000" b="0" dirty="0">
                        <a:solidFill>
                          <a:schemeClr val="bg1"/>
                        </a:solidFill>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r>
              <a:tr h="1044000">
                <a:tc>
                  <a:txBody>
                    <a:bodyPr/>
                    <a:lstStyle/>
                    <a:p>
                      <a:pPr algn="r">
                        <a:lnSpc>
                          <a:spcPct val="100000"/>
                        </a:lnSpc>
                        <a:spcAft>
                          <a:spcPts val="0"/>
                        </a:spcAft>
                      </a:pP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CALE</a:t>
                      </a:r>
                      <a:r>
                        <a:rPr lang="fr-FR" sz="1800" b="1"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 </a:t>
                      </a: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rPr>
                        <a:t>BAMBOO</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Couteau</a:t>
                      </a:r>
                    </a:p>
                    <a:p>
                      <a:pPr algn="r">
                        <a:lnSpc>
                          <a:spcPct val="100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Ligne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spcAft>
                          <a:spcPts val="0"/>
                        </a:spcAft>
                      </a:pPr>
                      <a:r>
                        <a:rPr lang="fr-FR" sz="2000" b="0" dirty="0">
                          <a:solidFill>
                            <a:schemeClr val="bg1"/>
                          </a:solidFill>
                          <a:latin typeface="Freestyle Script" pitchFamily="66" charset="0"/>
                          <a:ea typeface="Calibri"/>
                          <a:cs typeface="Times New Roman"/>
                        </a:rPr>
                        <a:t>J’y tiens beaucoup</a:t>
                      </a:r>
                      <a:r>
                        <a:rPr lang="fr-FR" sz="2000" b="0" dirty="0" smtClean="0">
                          <a:solidFill>
                            <a:schemeClr val="bg1"/>
                          </a:solidFill>
                          <a:latin typeface="Freestyle Script" pitchFamily="66" charset="0"/>
                          <a:ea typeface="Calibri"/>
                          <a:cs typeface="Times New Roman"/>
                        </a:rPr>
                        <a:t>. Il </a:t>
                      </a:r>
                      <a:r>
                        <a:rPr lang="fr-FR" sz="2000" b="0" dirty="0">
                          <a:solidFill>
                            <a:schemeClr val="bg1"/>
                          </a:solidFill>
                          <a:latin typeface="Freestyle Script" pitchFamily="66" charset="0"/>
                          <a:ea typeface="Calibri"/>
                          <a:cs typeface="Times New Roman"/>
                        </a:rPr>
                        <a:t>y a des choses auxquelles on s’attache plus que d’autres...</a:t>
                      </a:r>
                    </a:p>
                    <a:p>
                      <a:pPr>
                        <a:lnSpc>
                          <a:spcPct val="100000"/>
                        </a:lnSpc>
                        <a:spcAft>
                          <a:spcPts val="0"/>
                        </a:spcAft>
                      </a:pPr>
                      <a:r>
                        <a:rPr lang="fr-FR" sz="2000" b="0" dirty="0">
                          <a:solidFill>
                            <a:schemeClr val="bg1"/>
                          </a:solidFill>
                          <a:latin typeface="Freestyle Script" pitchFamily="66" charset="0"/>
                          <a:ea typeface="Calibri"/>
                          <a:cs typeface="Times New Roman"/>
                        </a:rPr>
                        <a:t>C’est à moi</a:t>
                      </a:r>
                      <a:r>
                        <a:rPr lang="fr-FR" sz="2000" b="0" dirty="0" smtClean="0">
                          <a:solidFill>
                            <a:schemeClr val="bg1"/>
                          </a:solidFill>
                          <a:latin typeface="Freestyle Script" pitchFamily="66" charset="0"/>
                          <a:ea typeface="Calibri"/>
                          <a:cs typeface="Times New Roman"/>
                        </a:rPr>
                        <a:t>. Mais </a:t>
                      </a:r>
                      <a:r>
                        <a:rPr lang="fr-FR" sz="2000" b="0" dirty="0">
                          <a:solidFill>
                            <a:schemeClr val="bg1"/>
                          </a:solidFill>
                          <a:latin typeface="Freestyle Script" pitchFamily="66" charset="0"/>
                          <a:ea typeface="Calibri"/>
                          <a:cs typeface="Times New Roman"/>
                        </a:rPr>
                        <a:t>je n’y tiens pas particulièrement</a:t>
                      </a:r>
                      <a:r>
                        <a:rPr lang="fr-FR" sz="2000" b="0" dirty="0" smtClean="0">
                          <a:solidFill>
                            <a:schemeClr val="bg1"/>
                          </a:solidFill>
                          <a:latin typeface="Freestyle Script" pitchFamily="66" charset="0"/>
                          <a:ea typeface="Calibri"/>
                          <a:cs typeface="Times New Roman"/>
                        </a:rPr>
                        <a:t>... </a:t>
                      </a:r>
                    </a:p>
                    <a:p>
                      <a:pPr>
                        <a:lnSpc>
                          <a:spcPct val="100000"/>
                        </a:lnSpc>
                        <a:spcAft>
                          <a:spcPts val="0"/>
                        </a:spcAft>
                      </a:pPr>
                      <a:r>
                        <a:rPr lang="fr-FR" sz="2000" b="0" dirty="0" smtClean="0">
                          <a:solidFill>
                            <a:schemeClr val="bg1"/>
                          </a:solidFill>
                          <a:latin typeface="Freestyle Script" pitchFamily="66" charset="0"/>
                          <a:ea typeface="Calibri"/>
                          <a:cs typeface="Times New Roman"/>
                        </a:rPr>
                        <a:t>Alors</a:t>
                      </a:r>
                      <a:r>
                        <a:rPr lang="fr-FR" sz="2000" b="0" dirty="0">
                          <a:solidFill>
                            <a:schemeClr val="bg1"/>
                          </a:solidFill>
                          <a:latin typeface="Freestyle Script" pitchFamily="66" charset="0"/>
                          <a:ea typeface="Calibri"/>
                          <a:cs typeface="Times New Roman"/>
                        </a:rPr>
                        <a:t>, si ça peut vous être utile.</a:t>
                      </a:r>
                    </a:p>
                  </a:txBody>
                  <a:tcPr marL="68580" marR="68580"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828000">
                <a:tc>
                  <a:txBody>
                    <a:bodyPr/>
                    <a:lstStyle/>
                    <a:p>
                      <a:pPr algn="r">
                        <a:lnSpc>
                          <a:spcPct val="100000"/>
                        </a:lnSpc>
                      </a:pP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CHEZ ANITA</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Journal</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b="0" kern="1200" dirty="0" smtClean="0">
                          <a:solidFill>
                            <a:schemeClr val="bg1"/>
                          </a:solidFill>
                          <a:latin typeface="Freestyle Script" pitchFamily="66" charset="0"/>
                          <a:ea typeface="+mn-ea"/>
                          <a:cs typeface="+mn-cs"/>
                        </a:rPr>
                        <a:t>Anita me montrait un article du « Soir » qui rapporte l’existence d’un réseau </a:t>
                      </a:r>
                    </a:p>
                    <a:p>
                      <a:pPr>
                        <a:lnSpc>
                          <a:spcPct val="100000"/>
                        </a:lnSpc>
                      </a:pPr>
                      <a:r>
                        <a:rPr lang="fr-FR" sz="2000" b="0" kern="1200" dirty="0" smtClean="0">
                          <a:solidFill>
                            <a:schemeClr val="bg1"/>
                          </a:solidFill>
                          <a:latin typeface="Freestyle Script" pitchFamily="66" charset="0"/>
                          <a:ea typeface="+mn-ea"/>
                          <a:cs typeface="+mn-cs"/>
                        </a:rPr>
                        <a:t>de traite des blanches dans la région.</a:t>
                      </a:r>
                      <a:endParaRPr lang="fr-FR" sz="2000" b="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828000">
                <a:tc>
                  <a:txBody>
                    <a:bodyPr/>
                    <a:lstStyle/>
                    <a:p>
                      <a:pPr algn="r">
                        <a:lnSpc>
                          <a:spcPct val="100000"/>
                        </a:lnSpc>
                      </a:pPr>
                      <a:r>
                        <a:rPr lang="fr-FR" sz="1800"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BRUCE</a:t>
                      </a:r>
                      <a:endParaRPr lang="fr-FR" sz="1800"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Livre Bamboo</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Pipe à opium</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b="0" kern="1200" dirty="0" smtClean="0">
                          <a:solidFill>
                            <a:schemeClr val="bg1"/>
                          </a:solidFill>
                          <a:latin typeface="Freestyle Script" pitchFamily="66" charset="0"/>
                          <a:ea typeface="+mn-ea"/>
                          <a:cs typeface="+mn-cs"/>
                        </a:rPr>
                        <a:t>Où avez-vous déniché ça ? Je n’arrivais pas à mettre la main dessus.</a:t>
                      </a:r>
                      <a:endParaRPr lang="fr-FR" sz="2000" b="0" dirty="0">
                        <a:solidFill>
                          <a:schemeClr val="bg1"/>
                        </a:solidFill>
                        <a:latin typeface="Freestyle Script" pitchFamily="66" charset="0"/>
                      </a:endParaRPr>
                    </a:p>
                    <a:p>
                      <a:pPr>
                        <a:lnSpc>
                          <a:spcPct val="100000"/>
                        </a:lnSpc>
                      </a:pPr>
                      <a:r>
                        <a:rPr lang="fr-FR" sz="2000" b="0" kern="1200" dirty="0" smtClean="0">
                          <a:solidFill>
                            <a:schemeClr val="bg1"/>
                          </a:solidFill>
                          <a:latin typeface="Freestyle Script" pitchFamily="66" charset="0"/>
                          <a:ea typeface="+mn-ea"/>
                          <a:cs typeface="+mn-cs"/>
                        </a:rPr>
                        <a:t>Si j’étais vous, j’irai demander à Bruce.</a:t>
                      </a:r>
                      <a:endParaRPr lang="fr-FR" sz="2000" b="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1476000">
                <a:tc>
                  <a:txBody>
                    <a:bodyPr/>
                    <a:lstStyle/>
                    <a:p>
                      <a:pPr algn="r">
                        <a:lnSpc>
                          <a:spcPct val="100000"/>
                        </a:lnSpc>
                      </a:pP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CHRIS</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Cachets</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Emetteur</a:t>
                      </a:r>
                    </a:p>
                    <a:p>
                      <a:pPr algn="r">
                        <a:lnSpc>
                          <a:spcPct val="100000"/>
                        </a:lnSpc>
                      </a:pP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Gitanes</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kern="1200" dirty="0" smtClean="0">
                          <a:solidFill>
                            <a:schemeClr val="bg1"/>
                          </a:solidFill>
                          <a:latin typeface="Freestyle Script" pitchFamily="66" charset="0"/>
                          <a:ea typeface="+mn-ea"/>
                          <a:cs typeface="+mn-cs"/>
                        </a:rPr>
                        <a:t>Je parie que vous avez trouvé ça dans la cabine de Chris.</a:t>
                      </a:r>
                      <a:endParaRPr lang="fr-FR" sz="2000" dirty="0">
                        <a:solidFill>
                          <a:schemeClr val="bg1"/>
                        </a:solidFill>
                        <a:latin typeface="Freestyle Script" pitchFamily="66" charset="0"/>
                      </a:endParaRPr>
                    </a:p>
                    <a:p>
                      <a:pPr>
                        <a:lnSpc>
                          <a:spcPct val="100000"/>
                        </a:lnSpc>
                      </a:pPr>
                      <a:r>
                        <a:rPr lang="fr-FR" sz="2000" kern="1200" dirty="0" smtClean="0">
                          <a:solidFill>
                            <a:schemeClr val="bg1"/>
                          </a:solidFill>
                          <a:latin typeface="Freestyle Script" pitchFamily="66" charset="0"/>
                          <a:ea typeface="+mn-ea"/>
                          <a:cs typeface="+mn-cs"/>
                        </a:rPr>
                        <a:t>Avec un émetteur comme celui-là et une bonne antenne relais, sur un bateau </a:t>
                      </a:r>
                    </a:p>
                    <a:p>
                      <a:pPr>
                        <a:lnSpc>
                          <a:spcPct val="100000"/>
                        </a:lnSpc>
                      </a:pPr>
                      <a:r>
                        <a:rPr lang="fr-FR" sz="2000" kern="1200" dirty="0" smtClean="0">
                          <a:solidFill>
                            <a:schemeClr val="bg1"/>
                          </a:solidFill>
                          <a:latin typeface="Freestyle Script" pitchFamily="66" charset="0"/>
                          <a:ea typeface="+mn-ea"/>
                          <a:cs typeface="+mn-cs"/>
                        </a:rPr>
                        <a:t>par exemple, on doit pouvoir émettre sur de longues distances.</a:t>
                      </a:r>
                      <a:endParaRPr lang="fr-FR" sz="2000" dirty="0">
                        <a:solidFill>
                          <a:schemeClr val="bg1"/>
                        </a:solidFill>
                        <a:latin typeface="Freestyle Script" pitchFamily="66" charset="0"/>
                      </a:endParaRPr>
                    </a:p>
                    <a:p>
                      <a:pPr>
                        <a:lnSpc>
                          <a:spcPct val="100000"/>
                        </a:lnSpc>
                      </a:pPr>
                      <a:r>
                        <a:rPr lang="fr-FR" sz="2000" kern="1200" dirty="0" smtClean="0">
                          <a:solidFill>
                            <a:schemeClr val="bg1"/>
                          </a:solidFill>
                          <a:latin typeface="Freestyle Script" pitchFamily="66" charset="0"/>
                          <a:ea typeface="+mn-ea"/>
                          <a:cs typeface="+mn-cs"/>
                        </a:rPr>
                        <a:t>Chris fume des Gitanes.</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504520">
                <a:tc>
                  <a:txBody>
                    <a:bodyPr/>
                    <a:lstStyle/>
                    <a:p>
                      <a:pPr algn="r">
                        <a:lnSpc>
                          <a:spcPct val="100000"/>
                        </a:lnSpc>
                      </a:pP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JEROME</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Cachets</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kern="1200" dirty="0" smtClean="0">
                          <a:solidFill>
                            <a:schemeClr val="bg1"/>
                          </a:solidFill>
                          <a:latin typeface="Freestyle Script" pitchFamily="66" charset="0"/>
                          <a:ea typeface="+mn-ea"/>
                          <a:cs typeface="+mn-cs"/>
                        </a:rPr>
                        <a:t>Chris en prend aussi.</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ro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2016224"/>
                <a:gridCol w="936104"/>
                <a:gridCol w="5976664"/>
              </a:tblGrid>
              <a:tr h="1944216">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dirty="0" smtClean="0">
                          <a:solidFill>
                            <a:srgbClr val="B460E2"/>
                          </a:solidFill>
                          <a:effectLst>
                            <a:outerShdw blurRad="38100" dist="38100" dir="2700000" algn="tl">
                              <a:srgbClr val="000000">
                                <a:alpha val="43137"/>
                              </a:srgbClr>
                            </a:outerShdw>
                          </a:effectLst>
                          <a:latin typeface="Freestyle Script" pitchFamily="66" charset="0"/>
                          <a:cs typeface="Andalus" pitchFamily="2" charset="-78"/>
                        </a:rPr>
                        <a:t>MONTRER </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endParaRPr lang="fr-FR"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endParaRPr lang="fr-FR"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r>
              <a:tr h="792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JUSTE</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Diamant </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Photo</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b="0" kern="1200" dirty="0" smtClean="0">
                          <a:solidFill>
                            <a:schemeClr val="bg1"/>
                          </a:solidFill>
                          <a:latin typeface="Freestyle Script" pitchFamily="66" charset="0"/>
                          <a:ea typeface="+mn-ea"/>
                          <a:cs typeface="+mn-cs"/>
                        </a:rPr>
                        <a:t>Il n’est pas à moi. Comme vous le voyez, le mien, je l’ai à l’oreille.</a:t>
                      </a:r>
                      <a:endParaRPr lang="fr-FR" sz="2000" b="0" dirty="0">
                        <a:solidFill>
                          <a:schemeClr val="bg1"/>
                        </a:solidFill>
                        <a:latin typeface="Freestyle Script" pitchFamily="66" charset="0"/>
                      </a:endParaRPr>
                    </a:p>
                    <a:p>
                      <a:r>
                        <a:rPr lang="fr-FR" sz="2000" b="0" kern="1200" dirty="0" smtClean="0">
                          <a:solidFill>
                            <a:schemeClr val="bg1"/>
                          </a:solidFill>
                          <a:latin typeface="Freestyle Script" pitchFamily="66" charset="0"/>
                          <a:ea typeface="+mn-ea"/>
                          <a:cs typeface="+mn-cs"/>
                        </a:rPr>
                        <a:t>C’est une photo de Lucie avec Juste.</a:t>
                      </a:r>
                      <a:endParaRPr lang="fr-FR" sz="2000"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504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MAGUY</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Lettre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b="0" kern="1200" dirty="0" smtClean="0">
                          <a:solidFill>
                            <a:schemeClr val="bg1"/>
                          </a:solidFill>
                          <a:latin typeface="Freestyle Script" pitchFamily="66" charset="0"/>
                          <a:ea typeface="+mn-ea"/>
                          <a:cs typeface="+mn-cs"/>
                        </a:rPr>
                        <a:t>Le patron se fait vieux. Il lui faudrait une compagne pour ses vieux jours.</a:t>
                      </a:r>
                      <a:endParaRPr lang="fr-FR" sz="2000"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504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MARIE</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Lettre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b="0" kern="1200" dirty="0" smtClean="0">
                          <a:solidFill>
                            <a:schemeClr val="bg1"/>
                          </a:solidFill>
                          <a:latin typeface="Freestyle Script" pitchFamily="66" charset="0"/>
                          <a:ea typeface="+mn-ea"/>
                          <a:cs typeface="+mn-cs"/>
                        </a:rPr>
                        <a:t>Bob en pince salement pour elle.</a:t>
                      </a:r>
                      <a:endParaRPr lang="fr-FR" sz="2000" b="0" dirty="0">
                        <a:solidFill>
                          <a:schemeClr val="bg1"/>
                        </a:solidFill>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r>
              <a:tr h="2592488">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ROY</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Boussole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Bracelet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Diamant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Livre </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Matraque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Feuille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b="0" kern="1200" dirty="0" smtClean="0">
                          <a:solidFill>
                            <a:schemeClr val="bg1"/>
                          </a:solidFill>
                          <a:latin typeface="Freestyle Script" pitchFamily="66" charset="0"/>
                          <a:ea typeface="+mn-ea"/>
                          <a:cs typeface="+mn-cs"/>
                        </a:rPr>
                        <a:t>C’est à moi. Mais je n’y tiens pas particulièrement... Alors, si ça peut vous être utile.</a:t>
                      </a:r>
                      <a:endParaRPr lang="fr-FR" sz="2000" b="0" dirty="0">
                        <a:solidFill>
                          <a:schemeClr val="bg1"/>
                        </a:solidFill>
                        <a:latin typeface="Freestyle Script" pitchFamily="66" charset="0"/>
                      </a:endParaRPr>
                    </a:p>
                    <a:p>
                      <a:r>
                        <a:rPr lang="fr-FR" sz="2000" b="0" kern="1200" dirty="0" smtClean="0">
                          <a:solidFill>
                            <a:schemeClr val="bg1"/>
                          </a:solidFill>
                          <a:latin typeface="Freestyle Script" pitchFamily="66" charset="0"/>
                          <a:ea typeface="+mn-ea"/>
                          <a:cs typeface="+mn-cs"/>
                        </a:rPr>
                        <a:t>J’y tiens beaucoup. Il y a des choses auxquelles on s’attache plus que d’autres...</a:t>
                      </a:r>
                      <a:endParaRPr lang="fr-FR" sz="2000" b="0" dirty="0">
                        <a:solidFill>
                          <a:schemeClr val="bg1"/>
                        </a:solidFill>
                        <a:latin typeface="Freestyle Script" pitchFamily="66" charset="0"/>
                      </a:endParaRPr>
                    </a:p>
                    <a:p>
                      <a:r>
                        <a:rPr lang="fr-FR" sz="2000" b="0" kern="1200" dirty="0" smtClean="0">
                          <a:solidFill>
                            <a:schemeClr val="bg1"/>
                          </a:solidFill>
                          <a:latin typeface="Freestyle Script" pitchFamily="66" charset="0"/>
                          <a:ea typeface="+mn-ea"/>
                          <a:cs typeface="+mn-cs"/>
                        </a:rPr>
                        <a:t>Cet objet est à moi. Rendez-le moi.</a:t>
                      </a:r>
                      <a:endParaRPr lang="fr-FR" sz="2000" b="0" dirty="0">
                        <a:solidFill>
                          <a:schemeClr val="bg1"/>
                        </a:solidFill>
                        <a:latin typeface="Freestyle Script" pitchFamily="66" charset="0"/>
                      </a:endParaRPr>
                    </a:p>
                    <a:p>
                      <a:r>
                        <a:rPr lang="fr-FR" sz="2000" b="0" kern="1200" dirty="0" smtClean="0">
                          <a:solidFill>
                            <a:schemeClr val="bg1"/>
                          </a:solidFill>
                          <a:latin typeface="Freestyle Script" pitchFamily="66" charset="0"/>
                          <a:ea typeface="+mn-ea"/>
                          <a:cs typeface="+mn-cs"/>
                        </a:rPr>
                        <a:t>C’est à moi. Mais je n’y tiens pas particulièrement... Alors, si ça peut vous être utile.</a:t>
                      </a:r>
                      <a:endParaRPr lang="fr-FR" sz="2000" b="0" dirty="0">
                        <a:solidFill>
                          <a:schemeClr val="bg1"/>
                        </a:solidFill>
                        <a:latin typeface="Freestyle Script" pitchFamily="66" charset="0"/>
                      </a:endParaRPr>
                    </a:p>
                    <a:p>
                      <a:r>
                        <a:rPr lang="fr-FR" sz="2000" b="0" kern="1200" dirty="0" smtClean="0">
                          <a:solidFill>
                            <a:schemeClr val="bg1"/>
                          </a:solidFill>
                          <a:latin typeface="Freestyle Script" pitchFamily="66" charset="0"/>
                          <a:ea typeface="+mn-ea"/>
                          <a:cs typeface="+mn-cs"/>
                        </a:rPr>
                        <a:t>On ne sait jamais. Ca peut être utile.</a:t>
                      </a:r>
                      <a:endParaRPr lang="fr-FR" sz="2000" b="0" dirty="0">
                        <a:solidFill>
                          <a:schemeClr val="bg1"/>
                        </a:solidFill>
                        <a:latin typeface="Freestyle Script" pitchFamily="66" charset="0"/>
                      </a:endParaRPr>
                    </a:p>
                    <a:p>
                      <a:r>
                        <a:rPr lang="fr-FR" sz="2000" b="0" kern="1200" dirty="0" smtClean="0">
                          <a:solidFill>
                            <a:schemeClr val="bg1"/>
                          </a:solidFill>
                          <a:latin typeface="Freestyle Script" pitchFamily="66" charset="0"/>
                          <a:ea typeface="+mn-ea"/>
                          <a:cs typeface="+mn-cs"/>
                        </a:rPr>
                        <a:t>J’allais justement vous en parler. J’ai trouvé ça sous ma porte ce matin. </a:t>
                      </a:r>
                    </a:p>
                    <a:p>
                      <a:r>
                        <a:rPr lang="fr-FR" sz="2000" b="0" kern="1200" dirty="0" smtClean="0">
                          <a:solidFill>
                            <a:schemeClr val="bg1"/>
                          </a:solidFill>
                          <a:latin typeface="Freestyle Script" pitchFamily="66" charset="0"/>
                          <a:ea typeface="+mn-ea"/>
                          <a:cs typeface="+mn-cs"/>
                        </a:rPr>
                        <a:t>Ca doit être une erreur.</a:t>
                      </a:r>
                      <a:endParaRPr lang="fr-FR" sz="2000" b="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roy.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2520280"/>
                <a:gridCol w="1368152"/>
                <a:gridCol w="5040560"/>
              </a:tblGrid>
              <a:tr h="2160240">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dirty="0" smtClean="0">
                          <a:solidFill>
                            <a:srgbClr val="B460E2"/>
                          </a:solidFill>
                          <a:effectLst>
                            <a:outerShdw blurRad="38100" dist="38100" dir="2700000" algn="tl">
                              <a:srgbClr val="000000">
                                <a:alpha val="43137"/>
                              </a:srgbClr>
                            </a:outerShdw>
                          </a:effectLst>
                          <a:latin typeface="Freestyle Script" pitchFamily="66" charset="0"/>
                          <a:cs typeface="Andalus" pitchFamily="2" charset="-78"/>
                        </a:rPr>
                        <a:t>MONTRER </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endParaRPr lang="fr-FR" sz="2000"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endParaRPr lang="fr-FR" sz="2000"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r>
              <a:tr h="468000">
                <a:tc>
                  <a:txBody>
                    <a:bodyPr/>
                    <a:lstStyle/>
                    <a:p>
                      <a:pPr algn="r">
                        <a:lnSpc>
                          <a:spcPct val="100000"/>
                        </a:lnSpc>
                      </a:pP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DVT CHEZ JUSTE</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Poignard</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b="0" kern="1200" dirty="0" smtClean="0">
                          <a:solidFill>
                            <a:schemeClr val="bg1"/>
                          </a:solidFill>
                          <a:latin typeface="Freestyle Script" pitchFamily="66" charset="0"/>
                          <a:ea typeface="+mn-ea"/>
                          <a:cs typeface="+mn-cs"/>
                        </a:rPr>
                        <a:t>L’île a été un repaire de pirates. Ils ont laissé quelques traces ici ou là...</a:t>
                      </a:r>
                      <a:endParaRPr lang="fr-FR" sz="2000"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468000">
                <a:tc>
                  <a:txBody>
                    <a:bodyPr/>
                    <a:lstStyle/>
                    <a:p>
                      <a:pPr algn="r">
                        <a:lnSpc>
                          <a:spcPct val="100000"/>
                        </a:lnSpc>
                      </a:pP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DVT CHEZ MAGUY</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Gri-gri</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b="0" kern="1200" dirty="0" smtClean="0">
                          <a:solidFill>
                            <a:schemeClr val="bg1"/>
                          </a:solidFill>
                          <a:latin typeface="Freestyle Script" pitchFamily="66" charset="0"/>
                          <a:ea typeface="+mn-ea"/>
                          <a:cs typeface="+mn-cs"/>
                        </a:rPr>
                        <a:t>Ca appartient à Juste.</a:t>
                      </a:r>
                      <a:endParaRPr lang="fr-FR" sz="2000"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1368000">
                <a:tc>
                  <a:txBody>
                    <a:bodyPr/>
                    <a:lstStyle/>
                    <a:p>
                      <a:pPr algn="r">
                        <a:lnSpc>
                          <a:spcPct val="100000"/>
                        </a:lnSpc>
                      </a:pP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DIVERS</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Boussole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endPar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Cent </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Mégot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b="0" kern="1200" dirty="0" smtClean="0">
                          <a:solidFill>
                            <a:schemeClr val="bg1"/>
                          </a:solidFill>
                          <a:latin typeface="Freestyle Script" pitchFamily="66" charset="0"/>
                          <a:ea typeface="+mn-ea"/>
                          <a:cs typeface="+mn-cs"/>
                        </a:rPr>
                        <a:t>C’est à moi. Mais je n’y tiens pas particulièrement... </a:t>
                      </a:r>
                    </a:p>
                    <a:p>
                      <a:pPr>
                        <a:lnSpc>
                          <a:spcPct val="100000"/>
                        </a:lnSpc>
                      </a:pPr>
                      <a:r>
                        <a:rPr lang="fr-FR" sz="2000" b="0" kern="1200" dirty="0" smtClean="0">
                          <a:solidFill>
                            <a:schemeClr val="bg1"/>
                          </a:solidFill>
                          <a:latin typeface="Freestyle Script" pitchFamily="66" charset="0"/>
                          <a:ea typeface="+mn-ea"/>
                          <a:cs typeface="+mn-cs"/>
                        </a:rPr>
                        <a:t>Alors, si ça peut vous être utile.</a:t>
                      </a:r>
                      <a:endParaRPr lang="fr-FR" sz="2000" b="0" dirty="0">
                        <a:solidFill>
                          <a:schemeClr val="bg1"/>
                        </a:solidFill>
                        <a:latin typeface="Freestyle Script" pitchFamily="66" charset="0"/>
                      </a:endParaRPr>
                    </a:p>
                    <a:p>
                      <a:pPr>
                        <a:lnSpc>
                          <a:spcPct val="100000"/>
                        </a:lnSpc>
                      </a:pPr>
                      <a:r>
                        <a:rPr lang="fr-FR" sz="2000" b="0" kern="1200" dirty="0" smtClean="0">
                          <a:solidFill>
                            <a:schemeClr val="bg1"/>
                          </a:solidFill>
                          <a:latin typeface="Freestyle Script" pitchFamily="66" charset="0"/>
                          <a:ea typeface="+mn-ea"/>
                          <a:cs typeface="+mn-cs"/>
                        </a:rPr>
                        <a:t>Le piano fonctionne mécaniquement avec des jetons.</a:t>
                      </a:r>
                      <a:endParaRPr lang="fr-FR" sz="2000" b="0" dirty="0">
                        <a:solidFill>
                          <a:schemeClr val="bg1"/>
                        </a:solidFill>
                        <a:latin typeface="Freestyle Script" pitchFamily="66" charset="0"/>
                      </a:endParaRPr>
                    </a:p>
                    <a:p>
                      <a:pPr>
                        <a:lnSpc>
                          <a:spcPct val="100000"/>
                        </a:lnSpc>
                      </a:pPr>
                      <a:r>
                        <a:rPr lang="fr-FR" sz="2000" b="0" kern="1200" dirty="0" smtClean="0">
                          <a:solidFill>
                            <a:schemeClr val="bg1"/>
                          </a:solidFill>
                          <a:latin typeface="Freestyle Script" pitchFamily="66" charset="0"/>
                          <a:ea typeface="+mn-ea"/>
                          <a:cs typeface="+mn-cs"/>
                        </a:rPr>
                        <a:t>Chris fume des Gitanes.</a:t>
                      </a:r>
                      <a:endParaRPr lang="fr-FR" sz="2000"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1872464">
                <a:tc>
                  <a:txBody>
                    <a:bodyPr/>
                    <a:lstStyle/>
                    <a:p>
                      <a:pPr algn="r">
                        <a:lnSpc>
                          <a:spcPct val="100000"/>
                        </a:lnSpc>
                      </a:pP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PLAGE</a:t>
                      </a:r>
                      <a:r>
                        <a:rPr lang="fr-FR" b="1"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 NORD</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00000"/>
                        </a:lnSpc>
                      </a:pP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Ligne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00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Médaillon fermé</a:t>
                      </a:r>
                    </a:p>
                    <a:p>
                      <a:pPr algn="r">
                        <a:lnSpc>
                          <a:spcPct val="100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Médaillon ouvert</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r>
                        <a:rPr lang="fr-FR" sz="2000" b="0" kern="1200" dirty="0" smtClean="0">
                          <a:solidFill>
                            <a:schemeClr val="bg1"/>
                          </a:solidFill>
                          <a:latin typeface="Freestyle Script" pitchFamily="66" charset="0"/>
                          <a:ea typeface="+mn-ea"/>
                          <a:cs typeface="+mn-cs"/>
                        </a:rPr>
                        <a:t>Ca appartient à Juste.</a:t>
                      </a:r>
                      <a:endParaRPr lang="fr-FR" sz="2000" b="0" dirty="0">
                        <a:solidFill>
                          <a:schemeClr val="bg1"/>
                        </a:solidFill>
                        <a:latin typeface="Freestyle Script" pitchFamily="66" charset="0"/>
                      </a:endParaRPr>
                    </a:p>
                    <a:p>
                      <a:pPr>
                        <a:lnSpc>
                          <a:spcPct val="100000"/>
                        </a:lnSpc>
                        <a:spcAft>
                          <a:spcPts val="0"/>
                        </a:spcAft>
                      </a:pPr>
                      <a:r>
                        <a:rPr lang="fr-FR" sz="2000" b="0" dirty="0">
                          <a:solidFill>
                            <a:schemeClr val="bg1"/>
                          </a:solidFill>
                          <a:latin typeface="Freestyle Script" pitchFamily="66" charset="0"/>
                          <a:ea typeface="Calibri"/>
                          <a:cs typeface="Times New Roman"/>
                        </a:rPr>
                        <a:t>C’est le médaillon de Juste. Il y tenait comme à la prunelle de ses yeux.</a:t>
                      </a:r>
                    </a:p>
                    <a:p>
                      <a:pPr>
                        <a:lnSpc>
                          <a:spcPct val="100000"/>
                        </a:lnSpc>
                        <a:spcAft>
                          <a:spcPts val="0"/>
                        </a:spcAft>
                      </a:pPr>
                      <a:r>
                        <a:rPr lang="fr-FR" sz="2000" b="0" dirty="0">
                          <a:solidFill>
                            <a:schemeClr val="bg1"/>
                          </a:solidFill>
                          <a:latin typeface="Freestyle Script" pitchFamily="66" charset="0"/>
                          <a:ea typeface="Calibri"/>
                          <a:cs typeface="Times New Roman"/>
                        </a:rPr>
                        <a:t>C’est quoi ce truc qui dépasse du médaillon ?</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su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2664296"/>
                <a:gridCol w="936104"/>
                <a:gridCol w="5328592"/>
              </a:tblGrid>
              <a:tr h="1029712">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dirty="0" smtClean="0">
                          <a:solidFill>
                            <a:srgbClr val="B460E2"/>
                          </a:solidFill>
                          <a:effectLst>
                            <a:outerShdw blurRad="38100" dist="38100" dir="2700000" algn="tl">
                              <a:srgbClr val="000000">
                                <a:alpha val="43137"/>
                              </a:srgbClr>
                            </a:outerShdw>
                          </a:effectLst>
                          <a:latin typeface="Freestyle Script" pitchFamily="66" charset="0"/>
                          <a:cs typeface="Andalus" pitchFamily="2" charset="-78"/>
                        </a:rPr>
                        <a:t>MONTRER </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endParaRPr lang="fr-FR" sz="2000"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fr-FR" sz="2000" b="1" dirty="0" smtClean="0">
                        <a:solidFill>
                          <a:schemeClr val="bg1"/>
                        </a:solidFill>
                        <a:effectLst>
                          <a:outerShdw blurRad="38100" dist="38100" dir="2700000" algn="tl">
                            <a:srgbClr val="000000">
                              <a:alpha val="43137"/>
                            </a:srgbClr>
                          </a:outerShdw>
                        </a:effectLst>
                        <a:latin typeface="Andalus" pitchFamily="2" charset="-78"/>
                        <a:cs typeface="Andalus" pitchFamily="2" charset="-78"/>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1656000">
                <a:tc>
                  <a:txBody>
                    <a:bodyPr/>
                    <a:lstStyle/>
                    <a:p>
                      <a:pPr algn="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BAR-CUISINE</a:t>
                      </a:r>
                      <a:endParaRPr lang="fr-FR"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Briquet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Cendrier</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endPar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endParaRPr>
                    </a:p>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Couteau</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Trousse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b="0" kern="1200" dirty="0" smtClean="0">
                          <a:solidFill>
                            <a:schemeClr val="bg1"/>
                          </a:solidFill>
                          <a:latin typeface="Freestyle Script" pitchFamily="66" charset="0"/>
                          <a:ea typeface="+mn-ea"/>
                          <a:cs typeface="+mn-cs"/>
                        </a:rPr>
                        <a:t>C’est à Marie.</a:t>
                      </a:r>
                      <a:endParaRPr lang="fr-FR" sz="2000" b="0" dirty="0">
                        <a:solidFill>
                          <a:schemeClr val="bg1"/>
                        </a:solidFill>
                        <a:latin typeface="Freestyle Script" pitchFamily="66" charset="0"/>
                      </a:endParaRPr>
                    </a:p>
                    <a:p>
                      <a:r>
                        <a:rPr lang="fr-FR" sz="2000" b="0" kern="1200" dirty="0" smtClean="0">
                          <a:solidFill>
                            <a:schemeClr val="bg1"/>
                          </a:solidFill>
                          <a:latin typeface="Freestyle Script" pitchFamily="66" charset="0"/>
                          <a:ea typeface="+mn-ea"/>
                          <a:cs typeface="+mn-cs"/>
                        </a:rPr>
                        <a:t>Marie se plaignait toujours parce qu’il n’y avait jamais de cendrier dans la maison...Un jour, elle a posée celui-là sur la table. Depuis, c’est sa place...</a:t>
                      </a:r>
                      <a:endParaRPr lang="fr-FR" sz="2000" b="0" dirty="0">
                        <a:solidFill>
                          <a:schemeClr val="bg1"/>
                        </a:solidFill>
                        <a:latin typeface="Freestyle Script" pitchFamily="66" charset="0"/>
                      </a:endParaRPr>
                    </a:p>
                    <a:p>
                      <a:r>
                        <a:rPr lang="fr-FR" sz="2000" b="0" kern="1200" dirty="0" smtClean="0">
                          <a:solidFill>
                            <a:schemeClr val="bg1"/>
                          </a:solidFill>
                          <a:latin typeface="Freestyle Script" pitchFamily="66" charset="0"/>
                          <a:ea typeface="+mn-ea"/>
                          <a:cs typeface="+mn-cs"/>
                        </a:rPr>
                        <a:t>C’est à Maguy.</a:t>
                      </a:r>
                      <a:endParaRPr lang="fr-FR" sz="2000" b="0" dirty="0">
                        <a:solidFill>
                          <a:schemeClr val="bg1"/>
                        </a:solidFill>
                        <a:latin typeface="Freestyle Script" pitchFamily="66" charset="0"/>
                      </a:endParaRPr>
                    </a:p>
                    <a:p>
                      <a:r>
                        <a:rPr lang="fr-FR" sz="2000" b="0" kern="1200" dirty="0" smtClean="0">
                          <a:solidFill>
                            <a:schemeClr val="bg1"/>
                          </a:solidFill>
                          <a:latin typeface="Freestyle Script" pitchFamily="66" charset="0"/>
                          <a:ea typeface="+mn-ea"/>
                          <a:cs typeface="+mn-cs"/>
                        </a:rPr>
                        <a:t>On ne sait jamais. Ca peut être utile.</a:t>
                      </a:r>
                      <a:endParaRPr lang="fr-FR" sz="2000"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111252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ANITA</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Clef</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Collier</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Journal</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dirty="0" smtClean="0">
                          <a:solidFill>
                            <a:schemeClr val="bg1"/>
                          </a:solidFill>
                          <a:latin typeface="Freestyle Script" pitchFamily="66" charset="0"/>
                          <a:ea typeface="Calibri"/>
                          <a:cs typeface="Times New Roman"/>
                        </a:rPr>
                        <a:t>C’est à Anita.</a:t>
                      </a:r>
                      <a:endParaRPr lang="fr-FR" sz="2000" dirty="0">
                        <a:solidFill>
                          <a:schemeClr val="bg1"/>
                        </a:solidFill>
                        <a:latin typeface="Freestyle Script" pitchFamily="66" charset="0"/>
                      </a:endParaRPr>
                    </a:p>
                    <a:p>
                      <a:r>
                        <a:rPr lang="fr-FR" sz="2000" dirty="0" smtClean="0">
                          <a:solidFill>
                            <a:schemeClr val="bg1"/>
                          </a:solidFill>
                          <a:latin typeface="Freestyle Script" pitchFamily="66" charset="0"/>
                          <a:ea typeface="Calibri"/>
                          <a:cs typeface="Times New Roman"/>
                        </a:rPr>
                        <a:t>C’est à Anita.</a:t>
                      </a:r>
                      <a:endParaRPr lang="fr-FR" sz="2000" dirty="0">
                        <a:solidFill>
                          <a:schemeClr val="bg1"/>
                        </a:solidFill>
                        <a:latin typeface="Freestyle Script" pitchFamily="66" charset="0"/>
                      </a:endParaRPr>
                    </a:p>
                    <a:p>
                      <a:r>
                        <a:rPr lang="fr-FR" sz="2000" dirty="0" smtClean="0">
                          <a:solidFill>
                            <a:schemeClr val="bg1"/>
                          </a:solidFill>
                          <a:latin typeface="Freestyle Script" pitchFamily="66" charset="0"/>
                          <a:ea typeface="Calibri"/>
                          <a:cs typeface="Times New Roman"/>
                        </a:rPr>
                        <a:t>C’est à Anita.</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756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BOB</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3 Lettres</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kern="1200" dirty="0" smtClean="0">
                          <a:solidFill>
                            <a:schemeClr val="bg1"/>
                          </a:solidFill>
                          <a:latin typeface="Freestyle Script" pitchFamily="66" charset="0"/>
                          <a:ea typeface="+mn-ea"/>
                          <a:cs typeface="+mn-cs"/>
                        </a:rPr>
                        <a:t>Ces lettres cachent la véritable raison de l’enlèvement de Marie. </a:t>
                      </a:r>
                    </a:p>
                    <a:p>
                      <a:r>
                        <a:rPr lang="fr-FR" sz="2000" kern="1200" dirty="0" smtClean="0">
                          <a:solidFill>
                            <a:schemeClr val="bg1"/>
                          </a:solidFill>
                          <a:latin typeface="Freestyle Script" pitchFamily="66" charset="0"/>
                          <a:ea typeface="+mn-ea"/>
                          <a:cs typeface="+mn-cs"/>
                        </a:rPr>
                        <a:t>Il y a quelque chose d’autre là-dessous.</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504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BRUCE</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Mouchoir</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kern="1200" dirty="0" smtClean="0">
                          <a:solidFill>
                            <a:schemeClr val="bg1"/>
                          </a:solidFill>
                          <a:latin typeface="Freestyle Script" pitchFamily="66" charset="0"/>
                          <a:ea typeface="+mn-ea"/>
                          <a:cs typeface="+mn-cs"/>
                        </a:rPr>
                        <a:t>C’est à Marie.</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504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CHRIS</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Gitanes</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kern="1200" dirty="0" smtClean="0">
                          <a:solidFill>
                            <a:schemeClr val="bg1"/>
                          </a:solidFill>
                          <a:latin typeface="Freestyle Script" pitchFamily="66" charset="0"/>
                          <a:ea typeface="+mn-ea"/>
                          <a:cs typeface="+mn-cs"/>
                        </a:rPr>
                        <a:t>Je suis contre le tabac. Si vous fumez, arretez avant qu’il ne soit trop tard.</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774472">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JUSTE</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Diamant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Photo</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kern="1200" dirty="0" smtClean="0">
                          <a:solidFill>
                            <a:schemeClr val="bg1"/>
                          </a:solidFill>
                          <a:latin typeface="Freestyle Script" pitchFamily="66" charset="0"/>
                          <a:ea typeface="+mn-ea"/>
                          <a:cs typeface="+mn-cs"/>
                        </a:rPr>
                        <a:t>Ca appartient à Roy.</a:t>
                      </a:r>
                      <a:endParaRPr lang="fr-FR" sz="2000" dirty="0">
                        <a:solidFill>
                          <a:schemeClr val="bg1"/>
                        </a:solidFill>
                        <a:latin typeface="Freestyle Script" pitchFamily="66" charset="0"/>
                      </a:endParaRPr>
                    </a:p>
                    <a:p>
                      <a:r>
                        <a:rPr lang="fr-FR" sz="2000" kern="1200" dirty="0" smtClean="0">
                          <a:solidFill>
                            <a:schemeClr val="bg1"/>
                          </a:solidFill>
                          <a:latin typeface="Freestyle Script" pitchFamily="66" charset="0"/>
                          <a:ea typeface="+mn-ea"/>
                          <a:cs typeface="+mn-cs"/>
                        </a:rPr>
                        <a:t>C’est une photo de Lucie avec Juste.</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carte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8" name="Tableau 7"/>
          <p:cNvGraphicFramePr>
            <a:graphicFrameLocks noGrp="1"/>
          </p:cNvGraphicFramePr>
          <p:nvPr/>
        </p:nvGraphicFramePr>
        <p:xfrm>
          <a:off x="107504" y="404664"/>
          <a:ext cx="8928992" cy="6336000"/>
        </p:xfrm>
        <a:graphic>
          <a:graphicData uri="http://schemas.openxmlformats.org/drawingml/2006/table">
            <a:tbl>
              <a:tblPr firstRow="1" bandRow="1">
                <a:tableStyleId>{5C22544A-7EE6-4342-B048-85BDC9FD1C3A}</a:tableStyleId>
              </a:tblPr>
              <a:tblGrid>
                <a:gridCol w="4464496"/>
                <a:gridCol w="4464496"/>
              </a:tblGrid>
              <a:tr h="3168000">
                <a:tc>
                  <a:txBody>
                    <a:bodyPr/>
                    <a:lstStyle/>
                    <a:p>
                      <a:pPr algn="ctr"/>
                      <a:r>
                        <a:rPr lang="fr-FR" sz="2800" b="1" dirty="0" smtClean="0">
                          <a:ln>
                            <a:noFill/>
                          </a:ln>
                          <a:solidFill>
                            <a:schemeClr val="bg1"/>
                          </a:solidFill>
                          <a:effectLst>
                            <a:outerShdw blurRad="38100" dist="38100" dir="2700000" algn="tl">
                              <a:srgbClr val="000000">
                                <a:alpha val="43137"/>
                              </a:srgbClr>
                            </a:outerShdw>
                          </a:effectLst>
                          <a:latin typeface="Freestyle Script" pitchFamily="66" charset="0"/>
                        </a:rPr>
                        <a:t>Morts liées </a:t>
                      </a:r>
                    </a:p>
                    <a:p>
                      <a:pPr algn="ctr"/>
                      <a:r>
                        <a:rPr lang="fr-FR" sz="2800" b="1" dirty="0" smtClean="0">
                          <a:ln>
                            <a:noFill/>
                          </a:ln>
                          <a:solidFill>
                            <a:schemeClr val="bg1"/>
                          </a:solidFill>
                          <a:effectLst>
                            <a:outerShdw blurRad="38100" dist="38100" dir="2700000" algn="tl">
                              <a:srgbClr val="000000">
                                <a:alpha val="43137"/>
                              </a:srgbClr>
                            </a:outerShdw>
                          </a:effectLst>
                          <a:latin typeface="Freestyle Script" pitchFamily="66" charset="0"/>
                        </a:rPr>
                        <a:t>au cycle </a:t>
                      </a:r>
                    </a:p>
                    <a:p>
                      <a:pPr algn="ctr"/>
                      <a:r>
                        <a:rPr lang="fr-FR" sz="2800" b="1" dirty="0" smtClean="0">
                          <a:ln>
                            <a:noFill/>
                          </a:ln>
                          <a:solidFill>
                            <a:schemeClr val="bg1"/>
                          </a:solidFill>
                          <a:effectLst>
                            <a:outerShdw blurRad="38100" dist="38100" dir="2700000" algn="tl">
                              <a:srgbClr val="000000">
                                <a:alpha val="43137"/>
                              </a:srgbClr>
                            </a:outerShdw>
                          </a:effectLst>
                          <a:latin typeface="Freestyle Script" pitchFamily="66" charset="0"/>
                        </a:rPr>
                        <a:t>des marées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fr-FR" dirty="0">
                        <a:ln>
                          <a:solidFill>
                            <a:schemeClr val="bg2">
                              <a:lumMod val="50000"/>
                            </a:schemeClr>
                          </a:solidFill>
                        </a:ln>
                      </a:endParaRPr>
                    </a:p>
                  </a:txBody>
                  <a:tcPr>
                    <a:lnL w="12700" cap="flat" cmpd="sng" algn="ctr">
                      <a:no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r>
              <a:tr h="3168000">
                <a:tc>
                  <a:txBody>
                    <a:bodyPr/>
                    <a:lstStyle/>
                    <a:p>
                      <a:endParaRPr lang="fr-FR" dirty="0">
                        <a:ln>
                          <a:solidFill>
                            <a:schemeClr val="bg2">
                              <a:lumMod val="50000"/>
                            </a:schemeClr>
                          </a:solidFill>
                        </a:ln>
                      </a:endParaRPr>
                    </a:p>
                  </a:txBody>
                  <a:tcPr>
                    <a:lnL w="12700" cap="flat" cmpd="sng" algn="ctr">
                      <a:solidFill>
                        <a:schemeClr val="bg2">
                          <a:lumMod val="5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4"/>
                      <a:stretch>
                        <a:fillRect/>
                      </a:stretch>
                    </a:blipFill>
                  </a:tcPr>
                </a:tc>
                <a:tc>
                  <a:txBody>
                    <a:bodyPr/>
                    <a:lstStyle/>
                    <a:p>
                      <a:endParaRPr lang="fr-FR" dirty="0">
                        <a:ln>
                          <a:solidFill>
                            <a:schemeClr val="bg2">
                              <a:lumMod val="50000"/>
                            </a:schemeClr>
                          </a:solidFill>
                        </a:ln>
                      </a:endParaRPr>
                    </a:p>
                  </a:txBody>
                  <a:tcPr>
                    <a:lnL w="12700" cap="flat" cmpd="sng" algn="ctr">
                      <a:solidFill>
                        <a:schemeClr val="bg1"/>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r>
            </a:tbl>
          </a:graphicData>
        </a:graphic>
      </p:graphicFrame>
      <p:sp>
        <p:nvSpPr>
          <p:cNvPr id="12" name="Ellipse 11">
            <a:hlinkClick r:id="rId6" action="ppaction://hlinksldjump"/>
          </p:cNvPr>
          <p:cNvSpPr/>
          <p:nvPr/>
        </p:nvSpPr>
        <p:spPr>
          <a:xfrm>
            <a:off x="0" y="-27384"/>
            <a:ext cx="539552" cy="404664"/>
          </a:xfrm>
          <a:prstGeom prst="ellipse">
            <a:avLst/>
          </a:prstGeom>
          <a:blipFill dpi="0" rotWithShape="1">
            <a:blip r:embed="rId7"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ZoneTexte 12"/>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SITUATIONS DANGEREUSES</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graphicFrame>
        <p:nvGraphicFramePr>
          <p:cNvPr id="14" name="Tableau 13"/>
          <p:cNvGraphicFramePr>
            <a:graphicFrameLocks noGrp="1"/>
          </p:cNvGraphicFramePr>
          <p:nvPr/>
        </p:nvGraphicFramePr>
        <p:xfrm>
          <a:off x="4644008" y="613132"/>
          <a:ext cx="4320000" cy="432000"/>
        </p:xfrm>
        <a:graphic>
          <a:graphicData uri="http://schemas.openxmlformats.org/drawingml/2006/table">
            <a:tbl>
              <a:tblPr firstRow="1" bandRow="1">
                <a:tableStyleId>{5C22544A-7EE6-4342-B048-85BDC9FD1C3A}</a:tableStyleId>
              </a:tblPr>
              <a:tblGrid>
                <a:gridCol w="4320000"/>
              </a:tblGrid>
              <a:tr h="432000">
                <a:tc>
                  <a:txBody>
                    <a:bodyPr/>
                    <a:lstStyle/>
                    <a:p>
                      <a:pPr algn="ctr"/>
                      <a:r>
                        <a:rPr lang="fr-FR" sz="2000" b="1" baseline="0" dirty="0" smtClean="0">
                          <a:ln>
                            <a:noFill/>
                          </a:ln>
                          <a:solidFill>
                            <a:schemeClr val="bg1"/>
                          </a:solidFill>
                          <a:effectLst>
                            <a:outerShdw blurRad="38100" dist="38100" dir="2700000" algn="tl">
                              <a:srgbClr val="000000">
                                <a:alpha val="43137"/>
                              </a:srgbClr>
                            </a:outerShdw>
                          </a:effectLst>
                          <a:latin typeface="Freestyle Script" pitchFamily="66" charset="0"/>
                        </a:rPr>
                        <a:t>Aller à la statue du bassin. </a:t>
                      </a:r>
                      <a:endParaRPr lang="fr-FR" sz="2000" b="1" dirty="0">
                        <a:effectLst>
                          <a:outerShdw blurRad="38100" dist="38100" dir="2700000" algn="tl">
                            <a:srgbClr val="000000">
                              <a:alpha val="43137"/>
                            </a:srgbClr>
                          </a:outerShdw>
                        </a:effectLs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blipFill>
                      <a:blip r:embed="rId8"/>
                      <a:tile tx="0" ty="0" sx="100000" sy="100000" flip="none" algn="tl"/>
                    </a:blipFill>
                  </a:tcPr>
                </a:tc>
              </a:tr>
            </a:tbl>
          </a:graphicData>
        </a:graphic>
      </p:graphicFrame>
      <p:graphicFrame>
        <p:nvGraphicFramePr>
          <p:cNvPr id="15" name="Tableau 14"/>
          <p:cNvGraphicFramePr>
            <a:graphicFrameLocks noGrp="1"/>
          </p:cNvGraphicFramePr>
          <p:nvPr/>
        </p:nvGraphicFramePr>
        <p:xfrm>
          <a:off x="179512" y="3789040"/>
          <a:ext cx="4320000" cy="432000"/>
        </p:xfrm>
        <a:graphic>
          <a:graphicData uri="http://schemas.openxmlformats.org/drawingml/2006/table">
            <a:tbl>
              <a:tblPr firstRow="1" bandRow="1">
                <a:tableStyleId>{5C22544A-7EE6-4342-B048-85BDC9FD1C3A}</a:tableStyleId>
              </a:tblPr>
              <a:tblGrid>
                <a:gridCol w="4320000"/>
              </a:tblGrid>
              <a:tr h="432000">
                <a:tc>
                  <a:txBody>
                    <a:bodyPr/>
                    <a:lstStyle/>
                    <a:p>
                      <a:pPr algn="ctr"/>
                      <a:r>
                        <a:rPr lang="fr-FR" sz="2000" b="1" baseline="0" dirty="0" smtClean="0">
                          <a:ln>
                            <a:noFill/>
                          </a:ln>
                          <a:solidFill>
                            <a:schemeClr val="bg1"/>
                          </a:solidFill>
                          <a:effectLst>
                            <a:outerShdw blurRad="38100" dist="38100" dir="2700000" algn="tl">
                              <a:srgbClr val="000000">
                                <a:alpha val="43137"/>
                              </a:srgbClr>
                            </a:outerShdw>
                          </a:effectLst>
                          <a:latin typeface="Freestyle Script" pitchFamily="66" charset="0"/>
                        </a:rPr>
                        <a:t>Descendre dans le puits (sauf entre 4 et 5h).</a:t>
                      </a:r>
                      <a:endParaRPr lang="fr-FR" sz="2000" b="1" dirty="0">
                        <a:effectLst>
                          <a:outerShdw blurRad="38100" dist="38100" dir="2700000" algn="tl">
                            <a:srgbClr val="000000">
                              <a:alpha val="43137"/>
                            </a:srgbClr>
                          </a:outerShdw>
                        </a:effectLs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8"/>
                      <a:tile tx="0" ty="0" sx="100000" sy="100000" flip="none" algn="tl"/>
                    </a:blipFill>
                  </a:tcPr>
                </a:tc>
              </a:tr>
            </a:tbl>
          </a:graphicData>
        </a:graphic>
      </p:graphicFrame>
      <p:graphicFrame>
        <p:nvGraphicFramePr>
          <p:cNvPr id="16" name="Tableau 15"/>
          <p:cNvGraphicFramePr>
            <a:graphicFrameLocks noGrp="1"/>
          </p:cNvGraphicFramePr>
          <p:nvPr/>
        </p:nvGraphicFramePr>
        <p:xfrm>
          <a:off x="4644008" y="3789040"/>
          <a:ext cx="4320000" cy="432048"/>
        </p:xfrm>
        <a:graphic>
          <a:graphicData uri="http://schemas.openxmlformats.org/drawingml/2006/table">
            <a:tbl>
              <a:tblPr firstRow="1" bandRow="1">
                <a:tableStyleId>{5C22544A-7EE6-4342-B048-85BDC9FD1C3A}</a:tableStyleId>
              </a:tblPr>
              <a:tblGrid>
                <a:gridCol w="4320000"/>
              </a:tblGrid>
              <a:tr h="432048">
                <a:tc>
                  <a:txBody>
                    <a:bodyPr/>
                    <a:lstStyle/>
                    <a:p>
                      <a:pPr algn="ctr"/>
                      <a:r>
                        <a:rPr lang="fr-FR" sz="2000" b="1" u="none" baseline="0" dirty="0" smtClean="0">
                          <a:ln>
                            <a:noFill/>
                          </a:ln>
                          <a:solidFill>
                            <a:schemeClr val="bg1"/>
                          </a:solidFill>
                          <a:effectLst>
                            <a:outerShdw blurRad="38100" dist="38100" dir="2700000" algn="tl">
                              <a:srgbClr val="000000">
                                <a:alpha val="43137"/>
                              </a:srgbClr>
                            </a:outerShdw>
                          </a:effectLst>
                          <a:latin typeface="Freestyle Script" pitchFamily="66" charset="0"/>
                        </a:rPr>
                        <a:t>Se trouver dans le puits ou salle des bénitiers après 5h.</a:t>
                      </a:r>
                      <a:endParaRPr lang="fr-FR" sz="2000" b="1" u="none" dirty="0">
                        <a:solidFill>
                          <a:schemeClr val="bg1"/>
                        </a:solidFill>
                        <a:effectLst>
                          <a:outerShdw blurRad="38100" dist="38100" dir="2700000" algn="tl">
                            <a:srgbClr val="000000">
                              <a:alpha val="43137"/>
                            </a:srgbClr>
                          </a:outerShdw>
                        </a:effectLs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8"/>
                      <a:tile tx="0" ty="0" sx="100000" sy="100000" flip="none" algn="tl"/>
                    </a:blipFill>
                  </a:tcPr>
                </a:tc>
              </a:tr>
            </a:tbl>
          </a:graphicData>
        </a:graphic>
      </p:graphicFrame>
    </p:spTree>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su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3600400"/>
                <a:gridCol w="1008112"/>
                <a:gridCol w="4320480"/>
              </a:tblGrid>
              <a:tr h="1512168">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dirty="0" smtClean="0">
                          <a:solidFill>
                            <a:srgbClr val="B460E2"/>
                          </a:solidFill>
                          <a:effectLst>
                            <a:outerShdw blurRad="38100" dist="38100" dir="2700000" algn="tl">
                              <a:srgbClr val="000000">
                                <a:alpha val="43137"/>
                              </a:srgbClr>
                            </a:outerShdw>
                          </a:effectLst>
                          <a:latin typeface="Freestyle Script" pitchFamily="66" charset="0"/>
                          <a:cs typeface="Andalus" pitchFamily="2" charset="-78"/>
                        </a:rPr>
                        <a:t>MONTRER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endParaRPr lang="fr-FR" sz="2000" b="1" dirty="0">
                        <a:solidFill>
                          <a:schemeClr val="accent6">
                            <a:lumMod val="60000"/>
                            <a:lumOff val="40000"/>
                          </a:schemeClr>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endParaRPr lang="fr-FR" sz="2000"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1440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MAGUY</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Bible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Clef</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Lunettes</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Somnifères</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b="0" kern="1200" dirty="0" smtClean="0">
                          <a:solidFill>
                            <a:schemeClr val="bg1"/>
                          </a:solidFill>
                          <a:latin typeface="Freestyle Script" pitchFamily="66" charset="0"/>
                          <a:ea typeface="+mn-ea"/>
                          <a:cs typeface="+mn-cs"/>
                        </a:rPr>
                        <a:t>C’est à Maguy.</a:t>
                      </a:r>
                      <a:endParaRPr lang="fr-FR" sz="2000" b="0" dirty="0">
                        <a:solidFill>
                          <a:schemeClr val="bg1"/>
                        </a:solidFill>
                        <a:latin typeface="Freestyle Script" pitchFamily="66" charset="0"/>
                      </a:endParaRPr>
                    </a:p>
                    <a:p>
                      <a:r>
                        <a:rPr lang="fr-FR" sz="2000" b="0" kern="1200" dirty="0" smtClean="0">
                          <a:solidFill>
                            <a:schemeClr val="bg1"/>
                          </a:solidFill>
                          <a:latin typeface="Freestyle Script" pitchFamily="66" charset="0"/>
                          <a:ea typeface="+mn-ea"/>
                          <a:cs typeface="+mn-cs"/>
                        </a:rPr>
                        <a:t>C’est la clef de la chambre de gauche, au bout du balcon.</a:t>
                      </a:r>
                      <a:endParaRPr lang="fr-FR" sz="2000" b="0" dirty="0">
                        <a:solidFill>
                          <a:schemeClr val="bg1"/>
                        </a:solidFill>
                        <a:latin typeface="Freestyle Script" pitchFamily="66" charset="0"/>
                      </a:endParaRPr>
                    </a:p>
                    <a:p>
                      <a:r>
                        <a:rPr lang="fr-FR" sz="2000" b="0" kern="1200" dirty="0" smtClean="0">
                          <a:solidFill>
                            <a:schemeClr val="bg1"/>
                          </a:solidFill>
                          <a:latin typeface="Freestyle Script" pitchFamily="66" charset="0"/>
                          <a:ea typeface="+mn-ea"/>
                          <a:cs typeface="+mn-cs"/>
                        </a:rPr>
                        <a:t>C’est à Maguy.</a:t>
                      </a:r>
                      <a:endParaRPr lang="fr-FR" sz="2000" b="0" dirty="0">
                        <a:solidFill>
                          <a:schemeClr val="bg1"/>
                        </a:solidFill>
                        <a:latin typeface="Freestyle Script" pitchFamily="66" charset="0"/>
                      </a:endParaRPr>
                    </a:p>
                    <a:p>
                      <a:r>
                        <a:rPr lang="fr-FR" sz="2000" b="0" kern="1200" dirty="0" smtClean="0">
                          <a:solidFill>
                            <a:schemeClr val="bg1"/>
                          </a:solidFill>
                          <a:latin typeface="Freestyle Script" pitchFamily="66" charset="0"/>
                          <a:ea typeface="+mn-ea"/>
                          <a:cs typeface="+mn-cs"/>
                        </a:rPr>
                        <a:t>J’en prends parfois pour dormir. Mais très rarement.</a:t>
                      </a:r>
                      <a:endParaRPr lang="fr-FR" sz="2000"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2060808">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MARIE</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Allumettes</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Bracelet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Briquet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Broche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Feuille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Pyjama</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kern="1200" dirty="0" smtClean="0">
                          <a:solidFill>
                            <a:schemeClr val="bg1"/>
                          </a:solidFill>
                          <a:latin typeface="Freestyle Script" pitchFamily="66" charset="0"/>
                          <a:ea typeface="+mn-ea"/>
                          <a:cs typeface="+mn-cs"/>
                        </a:rPr>
                        <a:t>Personne ne l’aimait.Tout le monde vous le dira.</a:t>
                      </a:r>
                      <a:endParaRPr lang="fr-FR" sz="2000" dirty="0">
                        <a:solidFill>
                          <a:schemeClr val="bg1"/>
                        </a:solidFill>
                        <a:latin typeface="Freestyle Script" pitchFamily="66" charset="0"/>
                      </a:endParaRPr>
                    </a:p>
                    <a:p>
                      <a:r>
                        <a:rPr lang="fr-FR" sz="2000" kern="1200" dirty="0" smtClean="0">
                          <a:solidFill>
                            <a:schemeClr val="bg1"/>
                          </a:solidFill>
                          <a:latin typeface="Freestyle Script" pitchFamily="66" charset="0"/>
                          <a:ea typeface="+mn-ea"/>
                          <a:cs typeface="+mn-cs"/>
                        </a:rPr>
                        <a:t>C’est à Anita.</a:t>
                      </a:r>
                      <a:endParaRPr lang="fr-FR" sz="2000" dirty="0">
                        <a:solidFill>
                          <a:schemeClr val="bg1"/>
                        </a:solidFill>
                        <a:latin typeface="Freestyle Script" pitchFamily="66" charset="0"/>
                      </a:endParaRPr>
                    </a:p>
                    <a:p>
                      <a:r>
                        <a:rPr lang="fr-FR" sz="2000" kern="1200" dirty="0" smtClean="0">
                          <a:solidFill>
                            <a:schemeClr val="bg1"/>
                          </a:solidFill>
                          <a:latin typeface="Freestyle Script" pitchFamily="66" charset="0"/>
                          <a:ea typeface="+mn-ea"/>
                          <a:cs typeface="+mn-cs"/>
                        </a:rPr>
                        <a:t>C’est à Marie.</a:t>
                      </a:r>
                      <a:endParaRPr lang="fr-FR" sz="2000" dirty="0">
                        <a:solidFill>
                          <a:schemeClr val="bg1"/>
                        </a:solidFill>
                        <a:latin typeface="Freestyle Script" pitchFamily="66" charset="0"/>
                      </a:endParaRPr>
                    </a:p>
                    <a:p>
                      <a:r>
                        <a:rPr lang="fr-FR" sz="2000" kern="1200" dirty="0" smtClean="0">
                          <a:solidFill>
                            <a:schemeClr val="bg1"/>
                          </a:solidFill>
                          <a:latin typeface="Freestyle Script" pitchFamily="66" charset="0"/>
                          <a:ea typeface="+mn-ea"/>
                          <a:cs typeface="+mn-cs"/>
                        </a:rPr>
                        <a:t>C’est à Marie.</a:t>
                      </a:r>
                      <a:endParaRPr lang="fr-FR" sz="2000" dirty="0">
                        <a:solidFill>
                          <a:schemeClr val="bg1"/>
                        </a:solidFill>
                        <a:latin typeface="Freestyle Script" pitchFamily="66" charset="0"/>
                      </a:endParaRPr>
                    </a:p>
                    <a:p>
                      <a:r>
                        <a:rPr lang="fr-FR" sz="2000" kern="1200" dirty="0" smtClean="0">
                          <a:solidFill>
                            <a:schemeClr val="bg1"/>
                          </a:solidFill>
                          <a:latin typeface="Freestyle Script" pitchFamily="66" charset="0"/>
                          <a:ea typeface="+mn-ea"/>
                          <a:cs typeface="+mn-cs"/>
                        </a:rPr>
                        <a:t>Ce sont des titres de partition pour piano mécanique...</a:t>
                      </a:r>
                      <a:endParaRPr lang="fr-FR" sz="2000" dirty="0">
                        <a:solidFill>
                          <a:schemeClr val="bg1"/>
                        </a:solidFill>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1"/>
                          </a:solidFill>
                          <a:latin typeface="Freestyle Script" pitchFamily="66" charset="0"/>
                          <a:ea typeface="+mn-ea"/>
                          <a:cs typeface="+mn-cs"/>
                        </a:rPr>
                        <a:t>C’est à Marie.</a:t>
                      </a:r>
                      <a:endParaRPr lang="fr-FR" sz="2000" dirty="0" smtClean="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504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ROY</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Diamant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kern="1200" dirty="0" smtClean="0">
                          <a:solidFill>
                            <a:schemeClr val="bg1"/>
                          </a:solidFill>
                          <a:latin typeface="Freestyle Script" pitchFamily="66" charset="0"/>
                          <a:ea typeface="+mn-ea"/>
                          <a:cs typeface="+mn-cs"/>
                        </a:rPr>
                        <a:t>Ca appartient à Roy.</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819728">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CHEZ SUE</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rPr>
                        <a:t>Bague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kern="1200" dirty="0" smtClean="0">
                          <a:solidFill>
                            <a:schemeClr val="bg1"/>
                          </a:solidFill>
                          <a:latin typeface="Freestyle Script" pitchFamily="66" charset="0"/>
                          <a:ea typeface="+mn-ea"/>
                          <a:cs typeface="+mn-cs"/>
                        </a:rPr>
                        <a:t>Où avez-vous déniché ça ? </a:t>
                      </a:r>
                    </a:p>
                    <a:p>
                      <a:r>
                        <a:rPr lang="fr-FR" sz="2000" kern="1200" dirty="0" smtClean="0">
                          <a:solidFill>
                            <a:schemeClr val="bg1"/>
                          </a:solidFill>
                          <a:latin typeface="Freestyle Script" pitchFamily="66" charset="0"/>
                          <a:ea typeface="+mn-ea"/>
                          <a:cs typeface="+mn-cs"/>
                        </a:rPr>
                        <a:t>Je n’arrivais pas à mettre la main dessus.</a:t>
                      </a:r>
                      <a:endParaRPr lang="fr-FR" sz="2000" dirty="0">
                        <a:solidFill>
                          <a:schemeClr val="bg1"/>
                        </a:solidFill>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descr="interrogatoire su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2520280"/>
                <a:gridCol w="1224136"/>
                <a:gridCol w="5184576"/>
              </a:tblGrid>
              <a:tr h="1512168">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dirty="0" smtClean="0">
                          <a:solidFill>
                            <a:srgbClr val="B460E2"/>
                          </a:solidFill>
                          <a:effectLst>
                            <a:outerShdw blurRad="38100" dist="38100" dir="2700000" algn="tl">
                              <a:srgbClr val="000000">
                                <a:alpha val="43137"/>
                              </a:srgbClr>
                            </a:outerShdw>
                          </a:effectLst>
                          <a:latin typeface="Freestyle Script" pitchFamily="66" charset="0"/>
                          <a:cs typeface="Andalus" pitchFamily="2" charset="-78"/>
                        </a:rPr>
                        <a:t>MONTRER </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endParaRPr lang="fr-FR" sz="2000"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hMerge="1">
                  <a:txBody>
                    <a:bodyPr/>
                    <a:lstStyle/>
                    <a:p>
                      <a:endParaRPr lang="fr-FR" sz="2000"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504000">
                <a:tc>
                  <a:txBody>
                    <a:bodyPr/>
                    <a:lstStyle/>
                    <a:p>
                      <a:pPr algn="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DVT CHEZ</a:t>
                      </a:r>
                      <a:r>
                        <a:rPr lang="fr-FR" sz="1800" b="1" kern="1200"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 </a:t>
                      </a: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JUSTE</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Poignard</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b="0" kern="1200" dirty="0" smtClean="0">
                          <a:solidFill>
                            <a:schemeClr val="bg1"/>
                          </a:solidFill>
                          <a:latin typeface="Freestyle Script" pitchFamily="66" charset="0"/>
                          <a:ea typeface="+mn-ea"/>
                          <a:cs typeface="+mn-cs"/>
                        </a:rPr>
                        <a:t>L’île a été un repaire de pirates.Ils ont laissé quelques traces ici ou là...</a:t>
                      </a:r>
                      <a:endParaRPr lang="fr-FR" sz="2000" b="0" dirty="0">
                        <a:solidFill>
                          <a:schemeClr val="bg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40000"/>
                      </a:schemeClr>
                    </a:solidFill>
                  </a:tcPr>
                </a:tc>
              </a:tr>
              <a:tr h="504000">
                <a:tc>
                  <a:txBody>
                    <a:bodyPr/>
                    <a:lstStyle/>
                    <a:p>
                      <a:pPr algn="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DVT</a:t>
                      </a:r>
                      <a:r>
                        <a:rPr lang="fr-FR" sz="1800" b="1" kern="1200"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 </a:t>
                      </a: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CHEZ</a:t>
                      </a:r>
                      <a:r>
                        <a:rPr lang="fr-FR" sz="1800" b="1" kern="1200" baseline="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 </a:t>
                      </a:r>
                      <a:r>
                        <a:rPr lang="fr-FR" sz="1800" b="1" kern="1200"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ea typeface="+mn-ea"/>
                          <a:cs typeface="+mn-cs"/>
                        </a:rPr>
                        <a:t>MAGUY</a:t>
                      </a: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Gri-gri</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b="0" kern="1200" dirty="0" smtClean="0">
                          <a:solidFill>
                            <a:schemeClr val="bg1"/>
                          </a:solidFill>
                          <a:latin typeface="Freestyle Script" pitchFamily="66" charset="0"/>
                          <a:ea typeface="+mn-ea"/>
                          <a:cs typeface="+mn-cs"/>
                        </a:rPr>
                        <a:t>Ca appartient à Juste.</a:t>
                      </a:r>
                      <a:endParaRPr lang="fr-FR" sz="2000" b="0" dirty="0">
                        <a:solidFill>
                          <a:schemeClr val="bg1"/>
                        </a:solidFill>
                        <a:latin typeface="Freestyle Script" pitchFamily="66" charset="0"/>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40000"/>
                      </a:schemeClr>
                    </a:solidFill>
                  </a:tcPr>
                </a:tc>
              </a:tr>
              <a:tr h="1728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DIVERS</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Cent</a:t>
                      </a:r>
                    </a:p>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Fétiche</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Lucky Strike</a:t>
                      </a:r>
                    </a:p>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Mégot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Tract</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latin typeface="Freestyle Script" pitchFamily="66" charset="0"/>
                          <a:ea typeface="Calibri"/>
                          <a:cs typeface="Times New Roman"/>
                        </a:rPr>
                        <a:t>Le piano fonctionne mécaniquement avec des jetons.</a:t>
                      </a:r>
                    </a:p>
                    <a:p>
                      <a:r>
                        <a:rPr lang="fr-FR" sz="2000" kern="1200" dirty="0" smtClean="0">
                          <a:solidFill>
                            <a:schemeClr val="bg1"/>
                          </a:solidFill>
                          <a:latin typeface="Freestyle Script" pitchFamily="66" charset="0"/>
                          <a:ea typeface="+mn-ea"/>
                          <a:cs typeface="+mn-cs"/>
                        </a:rPr>
                        <a:t>C’est la déesse de la fécondité des Maupitis.</a:t>
                      </a:r>
                      <a:endParaRPr lang="fr-FR" sz="2000" dirty="0">
                        <a:solidFill>
                          <a:schemeClr val="bg1"/>
                        </a:solidFill>
                        <a:latin typeface="Freestyle Script" pitchFamily="66" charset="0"/>
                      </a:endParaRPr>
                    </a:p>
                    <a:p>
                      <a:r>
                        <a:rPr lang="fr-FR" sz="2000" kern="1200" dirty="0" smtClean="0">
                          <a:solidFill>
                            <a:schemeClr val="bg1"/>
                          </a:solidFill>
                          <a:latin typeface="Freestyle Script" pitchFamily="66" charset="0"/>
                          <a:ea typeface="+mn-ea"/>
                          <a:cs typeface="+mn-cs"/>
                        </a:rPr>
                        <a:t>C’est la marque préférée de Marie et de Bruce.</a:t>
                      </a:r>
                    </a:p>
                    <a:p>
                      <a:r>
                        <a:rPr lang="fr-FR" sz="2000" kern="1200" dirty="0" smtClean="0">
                          <a:solidFill>
                            <a:schemeClr val="bg1"/>
                          </a:solidFill>
                          <a:latin typeface="Freestyle Script" pitchFamily="66" charset="0"/>
                          <a:ea typeface="+mn-ea"/>
                          <a:cs typeface="+mn-cs"/>
                        </a:rPr>
                        <a:t>Je suis contre le tabac. Si vous fumez, arretez avant qu’il ne soit trop tard.</a:t>
                      </a:r>
                      <a:endParaRPr lang="fr-FR" sz="2000" dirty="0">
                        <a:solidFill>
                          <a:schemeClr val="bg1"/>
                        </a:solidFill>
                        <a:latin typeface="Freestyle Script" pitchFamily="66" charset="0"/>
                      </a:endParaRPr>
                    </a:p>
                    <a:p>
                      <a:r>
                        <a:rPr lang="fr-FR" sz="2000" kern="1200" dirty="0" smtClean="0">
                          <a:solidFill>
                            <a:schemeClr val="bg1"/>
                          </a:solidFill>
                          <a:latin typeface="Freestyle Script" pitchFamily="66" charset="0"/>
                          <a:ea typeface="+mn-ea"/>
                          <a:cs typeface="+mn-cs"/>
                        </a:rPr>
                        <a:t>Anita est communiste parce qu’elle a eu une enfance difficile.</a:t>
                      </a:r>
                      <a:endParaRPr lang="fr-FR" sz="2000" dirty="0">
                        <a:solidFill>
                          <a:schemeClr val="bg1"/>
                        </a:solidFill>
                        <a:latin typeface="Freestyle Script" pitchFamily="66" charset="0"/>
                      </a:endParaRP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1188000">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PLAGE NORD</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Ligne</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Médaillon fermé</a:t>
                      </a: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Médaillon ouvert</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nSpc>
                          <a:spcPct val="115000"/>
                        </a:lnSpc>
                        <a:spcAft>
                          <a:spcPts val="0"/>
                        </a:spcAft>
                      </a:pPr>
                      <a:r>
                        <a:rPr lang="fr-FR" sz="2000" dirty="0">
                          <a:solidFill>
                            <a:schemeClr val="bg1"/>
                          </a:solidFill>
                          <a:latin typeface="Freestyle Script" pitchFamily="66" charset="0"/>
                          <a:ea typeface="Calibri"/>
                          <a:cs typeface="Times New Roman"/>
                        </a:rPr>
                        <a:t>Ca appartient à Juste.</a:t>
                      </a:r>
                    </a:p>
                    <a:p>
                      <a:pPr>
                        <a:lnSpc>
                          <a:spcPct val="115000"/>
                        </a:lnSpc>
                        <a:spcAft>
                          <a:spcPts val="0"/>
                        </a:spcAft>
                      </a:pPr>
                      <a:r>
                        <a:rPr lang="fr-FR" sz="2000" dirty="0">
                          <a:solidFill>
                            <a:schemeClr val="bg1"/>
                          </a:solidFill>
                          <a:latin typeface="Freestyle Script" pitchFamily="66" charset="0"/>
                          <a:ea typeface="Calibri"/>
                          <a:cs typeface="Times New Roman"/>
                        </a:rPr>
                        <a:t>Juste le portait toujours. Marie en avait un aussi.</a:t>
                      </a:r>
                    </a:p>
                    <a:p>
                      <a:pPr>
                        <a:lnSpc>
                          <a:spcPct val="115000"/>
                        </a:lnSpc>
                        <a:spcAft>
                          <a:spcPts val="0"/>
                        </a:spcAft>
                      </a:pPr>
                      <a:r>
                        <a:rPr lang="fr-FR" sz="2000" dirty="0">
                          <a:solidFill>
                            <a:schemeClr val="bg1"/>
                          </a:solidFill>
                          <a:latin typeface="Freestyle Script" pitchFamily="66" charset="0"/>
                          <a:ea typeface="Calibri"/>
                          <a:cs typeface="Times New Roman"/>
                        </a:rPr>
                        <a:t>Qu’est-ce que vous avez fait au médaillon ?</a:t>
                      </a:r>
                    </a:p>
                  </a:txBody>
                  <a:tcPr marL="68580" marR="6858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r h="900536">
                <a:tc>
                  <a:txBody>
                    <a:bodyPr/>
                    <a:lstStyle/>
                    <a:p>
                      <a:pPr algn="r"/>
                      <a:r>
                        <a:rPr lang="fr-FR" b="1" dirty="0" smtClean="0">
                          <a:solidFill>
                            <a:schemeClr val="accent4">
                              <a:lumMod val="40000"/>
                              <a:lumOff val="60000"/>
                            </a:schemeClr>
                          </a:solidFill>
                          <a:effectLst>
                            <a:outerShdw blurRad="38100" dist="38100" dir="2700000" algn="tl">
                              <a:srgbClr val="000000">
                                <a:alpha val="43137"/>
                              </a:srgbClr>
                            </a:outerShdw>
                          </a:effectLst>
                          <a:latin typeface="Freestyle Script" pitchFamily="66" charset="0"/>
                        </a:rPr>
                        <a:t>PLAGE SUD</a:t>
                      </a:r>
                      <a:endParaRPr lang="fr-FR" b="1" dirty="0">
                        <a:solidFill>
                          <a:schemeClr val="accent4">
                            <a:lumMod val="40000"/>
                            <a:lumOff val="60000"/>
                          </a:schemeClr>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pPr algn="r"/>
                      <a:r>
                        <a:rPr lang="fr-FR" sz="2000" b="1" kern="1200" dirty="0" smtClean="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mn-ea"/>
                          <a:cs typeface="+mn-cs"/>
                        </a:rPr>
                        <a:t>Croix</a:t>
                      </a:r>
                      <a:endPar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ndParaRPr>
                    </a:p>
                    <a:p>
                      <a:pPr algn="r">
                        <a:lnSpc>
                          <a:spcPct val="115000"/>
                        </a:lnSpc>
                        <a:spcAft>
                          <a:spcPts val="0"/>
                        </a:spcAft>
                      </a:pPr>
                      <a:r>
                        <a:rPr lang="fr-FR" sz="2000" b="1" dirty="0">
                          <a:solidFill>
                            <a:schemeClr val="accent4">
                              <a:lumMod val="60000"/>
                              <a:lumOff val="40000"/>
                            </a:schemeClr>
                          </a:solidFill>
                          <a:effectLst>
                            <a:outerShdw blurRad="38100" dist="38100" dir="2700000" algn="tl">
                              <a:srgbClr val="000000">
                                <a:alpha val="43137"/>
                              </a:srgbClr>
                            </a:outerShdw>
                          </a:effectLst>
                          <a:latin typeface="Freestyle Script" pitchFamily="66" charset="0"/>
                          <a:ea typeface="Calibri"/>
                          <a:cs typeface="Times New Roman"/>
                        </a:rPr>
                        <a:t>Huile solaire</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c>
                  <a:txBody>
                    <a:bodyPr/>
                    <a:lstStyle/>
                    <a:p>
                      <a:r>
                        <a:rPr lang="fr-FR" sz="2000" kern="1200" dirty="0" smtClean="0">
                          <a:solidFill>
                            <a:schemeClr val="bg1"/>
                          </a:solidFill>
                          <a:latin typeface="Freestyle Script" pitchFamily="66" charset="0"/>
                          <a:ea typeface="+mn-ea"/>
                          <a:cs typeface="+mn-cs"/>
                        </a:rPr>
                        <a:t>C’est à Maguy.</a:t>
                      </a:r>
                      <a:endParaRPr lang="fr-FR" sz="2000" dirty="0">
                        <a:solidFill>
                          <a:schemeClr val="bg1"/>
                        </a:solidFill>
                        <a:latin typeface="Freestyle Script" pitchFamily="66" charset="0"/>
                      </a:endParaRPr>
                    </a:p>
                    <a:p>
                      <a:pPr>
                        <a:lnSpc>
                          <a:spcPct val="115000"/>
                        </a:lnSpc>
                        <a:spcAft>
                          <a:spcPts val="0"/>
                        </a:spcAft>
                      </a:pPr>
                      <a:r>
                        <a:rPr lang="fr-FR" sz="2000" dirty="0">
                          <a:solidFill>
                            <a:schemeClr val="bg1"/>
                          </a:solidFill>
                          <a:latin typeface="Freestyle Script" pitchFamily="66" charset="0"/>
                          <a:ea typeface="Calibri"/>
                          <a:cs typeface="Times New Roman"/>
                        </a:rPr>
                        <a:t>C’est à Anita.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4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interrogatoire.jpg"/>
          <p:cNvPicPr>
            <a:picLocks noChangeAspect="1"/>
          </p:cNvPicPr>
          <p:nvPr/>
        </p:nvPicPr>
        <p:blipFill>
          <a:blip r:embed="rId3" cstate="print"/>
          <a:stretch>
            <a:fillRect/>
          </a:stretch>
        </p:blipFill>
        <p:spPr>
          <a:xfrm>
            <a:off x="0" y="0"/>
            <a:ext cx="9144000" cy="6858000"/>
          </a:xfrm>
          <a:prstGeom prst="rect">
            <a:avLst/>
          </a:prstGeom>
        </p:spPr>
      </p:pic>
      <p:sp>
        <p:nvSpPr>
          <p:cNvPr id="8" name="Ellipse 7">
            <a:hlinkClick r:id="rId4" action="ppaction://hlinksldjump"/>
          </p:cNvPr>
          <p:cNvSpPr/>
          <p:nvPr/>
        </p:nvSpPr>
        <p:spPr>
          <a:xfrm>
            <a:off x="0" y="-27384"/>
            <a:ext cx="539552" cy="404664"/>
          </a:xfrm>
          <a:prstGeom prst="ellipse">
            <a:avLst/>
          </a:prstGeom>
          <a:blipFill dpi="0" rotWithShape="1">
            <a:blip r:embed="rId5"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aphicFrame>
        <p:nvGraphicFramePr>
          <p:cNvPr id="6" name="Tableau 5"/>
          <p:cNvGraphicFramePr>
            <a:graphicFrameLocks noGrp="1"/>
          </p:cNvGraphicFramePr>
          <p:nvPr/>
        </p:nvGraphicFramePr>
        <p:xfrm>
          <a:off x="107508" y="404664"/>
          <a:ext cx="8964000" cy="6321712"/>
        </p:xfrm>
        <a:graphic>
          <a:graphicData uri="http://schemas.openxmlformats.org/drawingml/2006/table">
            <a:tbl>
              <a:tblPr firstRow="1" bandRow="1">
                <a:tableStyleId>{5C22544A-7EE6-4342-B048-85BDC9FD1C3A}</a:tableStyleId>
              </a:tblPr>
              <a:tblGrid>
                <a:gridCol w="1368000"/>
                <a:gridCol w="1548000"/>
                <a:gridCol w="1440000"/>
                <a:gridCol w="360000"/>
                <a:gridCol w="360000"/>
                <a:gridCol w="360000"/>
                <a:gridCol w="360000"/>
                <a:gridCol w="360000"/>
                <a:gridCol w="360000"/>
                <a:gridCol w="360000"/>
                <a:gridCol w="360000"/>
                <a:gridCol w="360000"/>
                <a:gridCol w="1368000"/>
              </a:tblGrid>
              <a:tr h="1008112">
                <a:tc gridSpan="1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DONNER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FR" sz="3200" b="1" dirty="0" smtClean="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nchor="ctr">
                    <a:lnL w="12700" cmpd="sng">
                      <a:noFill/>
                    </a:lnL>
                    <a:lnR w="12700" cmpd="sng">
                      <a:noFill/>
                    </a:lnR>
                    <a:lnT w="12700" cmpd="sng">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48000">
                <a:tc rowSpan="1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FR" sz="1800" b="1" dirty="0" smtClean="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12700" cmpd="sng">
                      <a:noFill/>
                    </a:lnL>
                    <a:lnR w="28575" cap="flat" cmpd="sng" algn="ctr">
                      <a:solidFill>
                        <a:schemeClr val="bg2">
                          <a:lumMod val="50000"/>
                        </a:schemeClr>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LIEU</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OBJET</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ANITA</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ANTON</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BOB</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BRUCE</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CHRIS</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JUSTE</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MAGUY</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ROY</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SUE</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rowSpan="11">
                  <a:txBody>
                    <a:bodyPr/>
                    <a:lstStyle/>
                    <a:p>
                      <a:pPr algn="ctr"/>
                      <a:endParaRPr lang="fr-FR" b="1" dirty="0">
                        <a:solidFill>
                          <a:schemeClr val="accent1">
                            <a:lumMod val="40000"/>
                            <a:lumOff val="60000"/>
                          </a:schemeClr>
                        </a:solidFill>
                        <a:effectLst>
                          <a:outerShdw blurRad="38100" dist="38100" dir="2700000" algn="tl">
                            <a:srgbClr val="000000">
                              <a:alpha val="43137"/>
                            </a:srgbClr>
                          </a:outerShdw>
                        </a:effectLst>
                        <a:latin typeface="Freestyle Script" pitchFamily="66" charset="0"/>
                      </a:endParaRPr>
                    </a:p>
                  </a:txBody>
                  <a:tcPr anchor="ctr">
                    <a:lnL w="28575" cap="flat" cmpd="sng" algn="ctr">
                      <a:solidFill>
                        <a:schemeClr val="bg2">
                          <a:lumMod val="50000"/>
                        </a:schemeClr>
                      </a:solidFill>
                      <a:prstDash val="solid"/>
                      <a:round/>
                      <a:headEnd type="none" w="med" len="med"/>
                      <a:tailEnd type="none" w="med" len="med"/>
                    </a:lnL>
                    <a:lnR w="12700" cmpd="sng">
                      <a:noFill/>
                    </a:lnR>
                    <a:lnT w="12700" cmpd="sng">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50000"/>
                      </a:schemeClr>
                    </a:solidFill>
                  </a:tcPr>
                </a:tc>
                <a:tc rowSpan="2">
                  <a:txBody>
                    <a:bodyPr/>
                    <a:lstStyle/>
                    <a:p>
                      <a:pPr algn="r"/>
                      <a:r>
                        <a:rPr lang="fr-FR" b="1" dirty="0" smtClean="0">
                          <a:solidFill>
                            <a:schemeClr val="bg1">
                              <a:lumMod val="85000"/>
                            </a:schemeClr>
                          </a:solidFill>
                          <a:effectLst>
                            <a:outerShdw blurRad="38100" dist="38100" dir="2700000" algn="tl">
                              <a:srgbClr val="000000">
                                <a:alpha val="43137"/>
                              </a:srgbClr>
                            </a:outerShdw>
                          </a:effectLst>
                          <a:latin typeface="Freestyle Script" pitchFamily="66" charset="0"/>
                        </a:rPr>
                        <a:t>BAR-CUISINE</a:t>
                      </a: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Briquet</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50000"/>
                      </a:schemeClr>
                    </a:solidFill>
                  </a:tcPr>
                </a:tc>
                <a:tc vMerge="1">
                  <a:txBody>
                    <a:bodyPr/>
                    <a:lstStyle/>
                    <a:p>
                      <a:pPr algn="r"/>
                      <a:endParaRPr lang="fr-FR"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«Lucky Strike»</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65760">
                <a:tc v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50000"/>
                      </a:schemeClr>
                    </a:solidFill>
                  </a:tcPr>
                </a:tc>
                <a:tc rowSpan="2">
                  <a:txBody>
                    <a:bodyPr/>
                    <a:lstStyle/>
                    <a:p>
                      <a:pPr algn="r"/>
                      <a:r>
                        <a:rPr lang="fr-FR" b="1" dirty="0" smtClean="0">
                          <a:solidFill>
                            <a:schemeClr val="bg1">
                              <a:lumMod val="85000"/>
                            </a:schemeClr>
                          </a:solidFill>
                          <a:effectLst>
                            <a:outerShdw blurRad="38100" dist="38100" dir="2700000" algn="tl">
                              <a:srgbClr val="000000">
                                <a:alpha val="43137"/>
                              </a:srgbClr>
                            </a:outerShdw>
                          </a:effectLst>
                          <a:latin typeface="Freestyle Script" pitchFamily="66" charset="0"/>
                        </a:rPr>
                        <a:t>CALE BAMBOO</a:t>
                      </a: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sz="1800" b="1" kern="1200" dirty="0" smtClean="0">
                          <a:solidFill>
                            <a:schemeClr val="bg2">
                              <a:lumMod val="75000"/>
                            </a:schemeClr>
                          </a:solidFill>
                          <a:effectLst>
                            <a:outerShdw blurRad="38100" dist="38100" dir="2700000" algn="tl">
                              <a:srgbClr val="000000">
                                <a:alpha val="43137"/>
                              </a:srgbClr>
                            </a:outerShdw>
                          </a:effectLst>
                          <a:latin typeface="Freestyle Script" pitchFamily="66" charset="0"/>
                          <a:ea typeface="+mn-ea"/>
                          <a:cs typeface="+mn-cs"/>
                        </a:rPr>
                        <a:t>Balle</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50000"/>
                      </a:schemeClr>
                    </a:solidFill>
                  </a:tcPr>
                </a:tc>
                <a:tc vMerge="1">
                  <a:txBody>
                    <a:bodyPr/>
                    <a:lstStyle/>
                    <a:p>
                      <a:pPr algn="r"/>
                      <a:endParaRPr lang="fr-FR"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Couteau</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50000"/>
                      </a:schemeClr>
                    </a:solidFill>
                  </a:tcPr>
                </a:tc>
                <a:tc>
                  <a:txBody>
                    <a:bodyPr/>
                    <a:lstStyle/>
                    <a:p>
                      <a:pPr algn="r"/>
                      <a:r>
                        <a:rPr lang="fr-FR" sz="1800" b="1" kern="1200" dirty="0" smtClean="0">
                          <a:solidFill>
                            <a:schemeClr val="bg1">
                              <a:lumMod val="85000"/>
                            </a:schemeClr>
                          </a:solidFill>
                          <a:effectLst>
                            <a:outerShdw blurRad="38100" dist="38100" dir="2700000" algn="tl">
                              <a:srgbClr val="000000">
                                <a:alpha val="43137"/>
                              </a:srgbClr>
                            </a:outerShdw>
                          </a:effectLst>
                          <a:latin typeface="Freestyle Script" pitchFamily="66" charset="0"/>
                          <a:ea typeface="+mn-ea"/>
                          <a:cs typeface="+mn-cs"/>
                        </a:rPr>
                        <a:t>CHEZ BOB</a:t>
                      </a: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Lettres (x3)</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50000"/>
                      </a:schemeClr>
                    </a:solidFill>
                  </a:tcPr>
                </a:tc>
                <a:tc rowSpan="3">
                  <a:txBody>
                    <a:bodyPr/>
                    <a:lstStyle/>
                    <a:p>
                      <a:pPr algn="r"/>
                      <a:r>
                        <a:rPr lang="fr-FR" b="1" dirty="0" smtClean="0">
                          <a:solidFill>
                            <a:schemeClr val="bg1">
                              <a:lumMod val="85000"/>
                            </a:schemeClr>
                          </a:solidFill>
                          <a:effectLst>
                            <a:outerShdw blurRad="38100" dist="38100" dir="2700000" algn="tl">
                              <a:srgbClr val="000000">
                                <a:alpha val="43137"/>
                              </a:srgbClr>
                            </a:outerShdw>
                          </a:effectLst>
                          <a:latin typeface="Freestyle Script" pitchFamily="66" charset="0"/>
                        </a:rPr>
                        <a:t>CHEZ BRUCE</a:t>
                      </a: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Jumelles</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50000"/>
                      </a:schemeClr>
                    </a:solidFill>
                  </a:tcPr>
                </a:tc>
                <a:tc vMerge="1">
                  <a:txBody>
                    <a:bodyPr/>
                    <a:lstStyle/>
                    <a:p>
                      <a:pPr algn="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Mouchoir</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50000"/>
                      </a:schemeClr>
                    </a:solidFill>
                  </a:tcPr>
                </a:tc>
                <a:tc vMerge="1">
                  <a:txBody>
                    <a:bodyPr/>
                    <a:lstStyle/>
                    <a:p>
                      <a:pPr algn="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Soutien-gorge</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294491">
                <a:tc vMerge="1">
                  <a:txBody>
                    <a:bodyPr/>
                    <a:lstStyle/>
                    <a:p>
                      <a:endParaRPr lang="fr-FR"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1">
                              <a:lumMod val="85000"/>
                            </a:schemeClr>
                          </a:solidFill>
                          <a:effectLst>
                            <a:outerShdw blurRad="38100" dist="38100" dir="2700000" algn="tl">
                              <a:srgbClr val="000000">
                                <a:alpha val="43137"/>
                              </a:srgbClr>
                            </a:outerShdw>
                          </a:effectLst>
                          <a:latin typeface="Freestyle Script" pitchFamily="66" charset="0"/>
                        </a:rPr>
                        <a:t>CHEZ CHRIS</a:t>
                      </a: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Feuille</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1">
                              <a:lumMod val="85000"/>
                            </a:schemeClr>
                          </a:solidFill>
                          <a:effectLst>
                            <a:outerShdw blurRad="38100" dist="38100" dir="2700000" algn="tl">
                              <a:srgbClr val="000000">
                                <a:alpha val="43137"/>
                              </a:srgbClr>
                            </a:outerShdw>
                          </a:effectLst>
                          <a:latin typeface="Freestyle Script" pitchFamily="66" charset="0"/>
                        </a:rPr>
                        <a:t>CHEZ JEROME</a:t>
                      </a: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Journal</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r>
              <a:tr h="1008000">
                <a:tc gridSpan="1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90000"/>
                            </a:schemeClr>
                          </a:solidFill>
                          <a:effectLst>
                            <a:outerShdw blurRad="38100" dist="38100" dir="2700000" algn="tl">
                              <a:srgbClr val="000000">
                                <a:alpha val="43137"/>
                              </a:srgbClr>
                            </a:outerShdw>
                          </a:effectLst>
                          <a:latin typeface="Freestyle Script" pitchFamily="66" charset="0"/>
                        </a:rPr>
                        <a:t>Seuls ces objets fonctionnent avec les personnages</a:t>
                      </a:r>
                      <a:r>
                        <a:rPr lang="fr-FR" sz="2000" b="0" baseline="0" dirty="0" smtClean="0">
                          <a:solidFill>
                            <a:schemeClr val="bg2">
                              <a:lumMod val="90000"/>
                            </a:schemeClr>
                          </a:solidFill>
                          <a:effectLst>
                            <a:outerShdw blurRad="38100" dist="38100" dir="2700000" algn="tl">
                              <a:srgbClr val="000000">
                                <a:alpha val="43137"/>
                              </a:srgbClr>
                            </a:outerShdw>
                          </a:effectLst>
                          <a:latin typeface="Freestyle Script" pitchFamily="66" charset="0"/>
                        </a:rPr>
                        <a:t> et ont une incidence sur les réponses.</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baseline="0" dirty="0" smtClean="0">
                          <a:solidFill>
                            <a:schemeClr val="bg2">
                              <a:lumMod val="90000"/>
                            </a:schemeClr>
                          </a:solidFill>
                          <a:effectLst>
                            <a:outerShdw blurRad="38100" dist="38100" dir="2700000" algn="tl">
                              <a:srgbClr val="000000">
                                <a:alpha val="43137"/>
                              </a:srgbClr>
                            </a:outerShdw>
                          </a:effectLst>
                          <a:latin typeface="Freestyle Script" pitchFamily="66" charset="0"/>
                        </a:rPr>
                        <a:t>Pour vérifier cela, donner un de ces objets au bon personnage sans le questionner et il vous répondra: « Merci. Ca fait plaisir! »</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baseline="0" dirty="0" smtClean="0">
                          <a:solidFill>
                            <a:schemeClr val="bg2">
                              <a:lumMod val="90000"/>
                            </a:schemeClr>
                          </a:solidFill>
                          <a:effectLst>
                            <a:outerShdw blurRad="38100" dist="38100" dir="2700000" algn="tl">
                              <a:srgbClr val="000000">
                                <a:alpha val="43137"/>
                              </a:srgbClr>
                            </a:outerShdw>
                          </a:effectLst>
                          <a:latin typeface="Freestyle Script" pitchFamily="66" charset="0"/>
                        </a:rPr>
                        <a:t>Pour tous les autres objets ils vous répondront « Merci. Vous n’avez pas autre chose pendant qu’on y est? »</a:t>
                      </a:r>
                      <a:endParaRPr lang="fr-FR" sz="2000" b="0" dirty="0" smtClean="0">
                        <a:solidFill>
                          <a:schemeClr val="bg2">
                            <a:lumMod val="90000"/>
                          </a:schemeClr>
                        </a:solidFill>
                        <a:effectLst>
                          <a:outerShdw blurRad="38100" dist="38100" dir="2700000" algn="tl">
                            <a:srgbClr val="000000">
                              <a:alpha val="43137"/>
                            </a:srgbClr>
                          </a:outerShdw>
                        </a:effectLst>
                        <a:latin typeface="Freestyle Script" pitchFamily="66" charset="0"/>
                      </a:endParaRPr>
                    </a:p>
                  </a:txBody>
                  <a:tcPr>
                    <a:lnL w="12700" cmpd="sng">
                      <a:noFill/>
                    </a:lnL>
                    <a:lnR w="28575" cap="flat" cmpd="sng" algn="ctr">
                      <a:no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tx1">
                        <a:alpha val="50000"/>
                      </a:schemeClr>
                    </a:solidFill>
                  </a:tcPr>
                </a:tc>
                <a:tc hMerge="1">
                  <a:txBody>
                    <a:bodyPr/>
                    <a:lstStyle/>
                    <a:p>
                      <a:pPr algn="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gn="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fr-FR" sz="1800" b="1" dirty="0" smtClean="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nchor="ctr">
                    <a:lnL w="28575" cap="flat" cmpd="sng" algn="ctr">
                      <a:noFill/>
                      <a:prstDash val="solid"/>
                      <a:round/>
                      <a:headEnd type="none" w="med" len="med"/>
                      <a:tailEnd type="none" w="med" len="med"/>
                    </a:lnL>
                    <a:lnR w="12700" cmpd="sng">
                      <a:noFill/>
                    </a:lnR>
                    <a:lnT w="12700" cmpd="sng">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interrogatoire.jpg"/>
          <p:cNvPicPr>
            <a:picLocks noChangeAspect="1"/>
          </p:cNvPicPr>
          <p:nvPr/>
        </p:nvPicPr>
        <p:blipFill>
          <a:blip r:embed="rId3" cstate="print"/>
          <a:stretch>
            <a:fillRect/>
          </a:stretch>
        </p:blipFill>
        <p:spPr>
          <a:xfrm>
            <a:off x="0" y="0"/>
            <a:ext cx="9144000" cy="6858000"/>
          </a:xfrm>
          <a:prstGeom prst="rect">
            <a:avLst/>
          </a:prstGeom>
        </p:spPr>
      </p:pic>
      <p:sp>
        <p:nvSpPr>
          <p:cNvPr id="8" name="Ellipse 7">
            <a:hlinkClick r:id="rId4" action="ppaction://hlinksldjump"/>
          </p:cNvPr>
          <p:cNvSpPr/>
          <p:nvPr/>
        </p:nvSpPr>
        <p:spPr>
          <a:xfrm>
            <a:off x="0" y="-27384"/>
            <a:ext cx="539552" cy="404664"/>
          </a:xfrm>
          <a:prstGeom prst="ellipse">
            <a:avLst/>
          </a:prstGeom>
          <a:blipFill dpi="0" rotWithShape="1">
            <a:blip r:embed="rId5"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aphicFrame>
        <p:nvGraphicFramePr>
          <p:cNvPr id="6" name="Tableau 5"/>
          <p:cNvGraphicFramePr>
            <a:graphicFrameLocks noGrp="1"/>
          </p:cNvGraphicFramePr>
          <p:nvPr/>
        </p:nvGraphicFramePr>
        <p:xfrm>
          <a:off x="107505" y="404664"/>
          <a:ext cx="9036000" cy="6325272"/>
        </p:xfrm>
        <a:graphic>
          <a:graphicData uri="http://schemas.openxmlformats.org/drawingml/2006/table">
            <a:tbl>
              <a:tblPr firstRow="1" bandRow="1">
                <a:tableStyleId>{5C22544A-7EE6-4342-B048-85BDC9FD1C3A}</a:tableStyleId>
              </a:tblPr>
              <a:tblGrid>
                <a:gridCol w="1404000"/>
                <a:gridCol w="1548000"/>
                <a:gridCol w="1440000"/>
                <a:gridCol w="360000"/>
                <a:gridCol w="360000"/>
                <a:gridCol w="360000"/>
                <a:gridCol w="360000"/>
                <a:gridCol w="360000"/>
                <a:gridCol w="360000"/>
                <a:gridCol w="360000"/>
                <a:gridCol w="360000"/>
                <a:gridCol w="360000"/>
                <a:gridCol w="1404000"/>
              </a:tblGrid>
              <a:tr h="648072">
                <a:tc gridSpan="1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DONNER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pPr algn="ctr"/>
                      <a:endParaRPr lang="fr-FR" sz="800"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nchor="ctr">
                    <a:lnL w="12700" cmpd="sng">
                      <a:noFill/>
                    </a:lnL>
                    <a:lnR w="12700" cmpd="sng">
                      <a:noFill/>
                    </a:lnR>
                    <a:lnT w="12700" cmpd="sng">
                      <a:noFill/>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48000">
                <a:tc rowSpan="12">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FR" sz="1800" b="1" dirty="0" smtClean="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12700" cmpd="sng">
                      <a:noFill/>
                    </a:lnL>
                    <a:lnR w="28575" cap="flat" cmpd="sng" algn="ctr">
                      <a:solidFill>
                        <a:schemeClr val="bg2">
                          <a:lumMod val="50000"/>
                        </a:schemeClr>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LIEU</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OBJET</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ANITA</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ANTON</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BOB</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BRUCE</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CHRIS</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JUSTE</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MAGUY</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ROY</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SUE</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rowSpan="12">
                  <a:txBody>
                    <a:bodyPr/>
                    <a:lstStyle/>
                    <a:p>
                      <a:pPr algn="ctr"/>
                      <a:endParaRPr lang="fr-FR" b="1" dirty="0">
                        <a:solidFill>
                          <a:schemeClr val="accent1">
                            <a:lumMod val="40000"/>
                            <a:lumOff val="60000"/>
                          </a:schemeClr>
                        </a:solidFill>
                        <a:effectLst>
                          <a:outerShdw blurRad="38100" dist="38100" dir="2700000" algn="tl">
                            <a:srgbClr val="000000">
                              <a:alpha val="43137"/>
                            </a:srgbClr>
                          </a:outerShdw>
                        </a:effectLst>
                        <a:latin typeface="Freestyle Script" pitchFamily="66" charset="0"/>
                      </a:endParaRPr>
                    </a:p>
                  </a:txBody>
                  <a:tcPr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a:p>
                  </a:txBody>
                  <a:tcPr/>
                </a:tc>
                <a:tc rowSpan="2">
                  <a:txBody>
                    <a:bodyPr/>
                    <a:lstStyle/>
                    <a:p>
                      <a:pPr algn="r"/>
                      <a:r>
                        <a:rPr lang="fr-FR" b="1" dirty="0" smtClean="0">
                          <a:solidFill>
                            <a:schemeClr val="bg1">
                              <a:lumMod val="85000"/>
                            </a:schemeClr>
                          </a:solidFill>
                          <a:effectLst>
                            <a:outerShdw blurRad="38100" dist="38100" dir="2700000" algn="tl">
                              <a:srgbClr val="000000">
                                <a:alpha val="43137"/>
                              </a:srgbClr>
                            </a:outerShdw>
                          </a:effectLst>
                          <a:latin typeface="Freestyle Script" pitchFamily="66" charset="0"/>
                        </a:rPr>
                        <a:t>CHEZ JUSTE</a:t>
                      </a: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Bible</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a:p>
                  </a:txBody>
                  <a:tcPr/>
                </a:tc>
              </a:tr>
              <a:tr h="324000">
                <a:tc vMerge="1">
                  <a:txBody>
                    <a:bodyPr/>
                    <a:lstStyle/>
                    <a:p>
                      <a:endParaRPr lang="fr-FR"/>
                    </a:p>
                  </a:txBody>
                  <a:tcPr/>
                </a:tc>
                <a:tc vMerge="1">
                  <a:txBody>
                    <a:bodyPr/>
                    <a:lstStyle/>
                    <a:p>
                      <a:pPr algn="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Diamant</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a:p>
                  </a:txBody>
                  <a:tcPr/>
                </a:tc>
              </a:tr>
              <a:tr h="324000">
                <a:tc vMerge="1">
                  <a:txBody>
                    <a:bodyPr/>
                    <a:lstStyle/>
                    <a:p>
                      <a:endParaRPr lang="fr-FR"/>
                    </a:p>
                  </a:txBody>
                  <a:tcPr/>
                </a:tc>
                <a:tc rowSpan="6">
                  <a:txBody>
                    <a:bodyPr/>
                    <a:lstStyle/>
                    <a:p>
                      <a:pPr algn="r"/>
                      <a:r>
                        <a:rPr lang="fr-FR" b="1" dirty="0" smtClean="0">
                          <a:solidFill>
                            <a:schemeClr val="bg1">
                              <a:lumMod val="85000"/>
                            </a:schemeClr>
                          </a:solidFill>
                          <a:effectLst>
                            <a:outerShdw blurRad="38100" dist="38100" dir="2700000" algn="tl">
                              <a:srgbClr val="000000">
                                <a:alpha val="43137"/>
                              </a:srgbClr>
                            </a:outerShdw>
                          </a:effectLst>
                          <a:latin typeface="Freestyle Script" pitchFamily="66" charset="0"/>
                        </a:rPr>
                        <a:t>CHEZ MARIE</a:t>
                      </a: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Bracelet</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a:p>
                  </a:txBody>
                  <a:tcPr/>
                </a:tc>
                <a:tc vMerge="1">
                  <a:txBody>
                    <a:bodyPr/>
                    <a:lstStyle/>
                    <a:p>
                      <a:pPr algn="ctr"/>
                      <a:endParaRPr lang="fr-FR" b="1" dirty="0">
                        <a:solidFill>
                          <a:schemeClr val="bg2">
                            <a:lumMod val="90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Broche</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a:p>
                  </a:txBody>
                  <a:tcPr/>
                </a:tc>
                <a:tc vMerge="1">
                  <a:txBody>
                    <a:bodyPr/>
                    <a:lstStyle/>
                    <a:p>
                      <a:pPr algn="ctr"/>
                      <a:endParaRPr lang="fr-FR" b="1" dirty="0">
                        <a:solidFill>
                          <a:schemeClr val="bg1"/>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Briquet</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50000"/>
                      </a:schemeClr>
                    </a:solidFill>
                  </a:tcPr>
                </a:tc>
                <a:tc vMerge="1">
                  <a:txBody>
                    <a:bodyPr/>
                    <a:lstStyle/>
                    <a:p>
                      <a:pPr marL="0" marR="0" indent="0" algn="r" defTabSz="914400" rtl="0" eaLnBrk="1" fontAlgn="auto" latinLnBrk="0" hangingPunct="1">
                        <a:lnSpc>
                          <a:spcPct val="100000"/>
                        </a:lnSpc>
                        <a:spcBef>
                          <a:spcPts val="0"/>
                        </a:spcBef>
                        <a:spcAft>
                          <a:spcPts val="0"/>
                        </a:spcAft>
                        <a:buClrTx/>
                        <a:buSzTx/>
                        <a:buFontTx/>
                        <a:buNone/>
                        <a:tabLst/>
                        <a:defRPr/>
                      </a:pPr>
                      <a:endParaRPr lang="fr-FR" b="1" dirty="0" smtClean="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Ecrin ouvert</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50000"/>
                      </a:schemeClr>
                    </a:solidFill>
                  </a:tcPr>
                </a:tc>
                <a:tc vMerge="1">
                  <a:txBody>
                    <a:bodyPr/>
                    <a:lstStyle/>
                    <a:p>
                      <a:pPr algn="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Lettre</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50000"/>
                      </a:schemeClr>
                    </a:solidFill>
                  </a:tcPr>
                </a:tc>
                <a:tc vMerge="1">
                  <a:txBody>
                    <a:bodyPr/>
                    <a:lstStyle/>
                    <a:p>
                      <a:pPr algn="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«Lucky Strike»</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50000"/>
                      </a:schemeClr>
                    </a:solidFill>
                  </a:tcPr>
                </a:tc>
                <a:tc rowSpan="2">
                  <a:txBody>
                    <a:bodyPr/>
                    <a:lstStyle/>
                    <a:p>
                      <a:pPr algn="r"/>
                      <a:r>
                        <a:rPr lang="fr-FR" b="1" dirty="0" smtClean="0">
                          <a:solidFill>
                            <a:schemeClr val="bg1">
                              <a:lumMod val="85000"/>
                            </a:schemeClr>
                          </a:solidFill>
                          <a:effectLst>
                            <a:outerShdw blurRad="38100" dist="38100" dir="2700000" algn="tl">
                              <a:srgbClr val="000000">
                                <a:alpha val="43137"/>
                              </a:srgbClr>
                            </a:outerShdw>
                          </a:effectLst>
                          <a:latin typeface="Freestyle Script" pitchFamily="66" charset="0"/>
                        </a:rPr>
                        <a:t>CHEZ ROY</a:t>
                      </a: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Bracelet</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50000"/>
                      </a:schemeClr>
                    </a:solidFill>
                  </a:tcPr>
                </a:tc>
                <a:tc vMerge="1">
                  <a:txBody>
                    <a:bodyPr/>
                    <a:lstStyle/>
                    <a:p>
                      <a:pPr algn="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Feuille</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1">
                              <a:lumMod val="85000"/>
                            </a:schemeClr>
                          </a:solidFill>
                          <a:effectLst>
                            <a:outerShdw blurRad="38100" dist="38100" dir="2700000" algn="tl">
                              <a:srgbClr val="000000">
                                <a:alpha val="43137"/>
                              </a:srgbClr>
                            </a:outerShdw>
                          </a:effectLst>
                          <a:latin typeface="Freestyle Script" pitchFamily="66" charset="0"/>
                        </a:rPr>
                        <a:t>CHEZ SUE</a:t>
                      </a: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Bague</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828000">
                <a:tc gridSpan="1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90000"/>
                            </a:schemeClr>
                          </a:solidFill>
                          <a:effectLst>
                            <a:outerShdw blurRad="38100" dist="38100" dir="2700000" algn="tl">
                              <a:srgbClr val="000000">
                                <a:alpha val="43137"/>
                              </a:srgbClr>
                            </a:outerShdw>
                          </a:effectLst>
                          <a:latin typeface="Freestyle Script" pitchFamily="66" charset="0"/>
                        </a:rPr>
                        <a:t>Seuls ces objets fonctionnent avec les personnages</a:t>
                      </a:r>
                      <a:r>
                        <a:rPr lang="fr-FR" sz="2000" b="0" baseline="0" dirty="0" smtClean="0">
                          <a:solidFill>
                            <a:schemeClr val="bg2">
                              <a:lumMod val="90000"/>
                            </a:schemeClr>
                          </a:solidFill>
                          <a:effectLst>
                            <a:outerShdw blurRad="38100" dist="38100" dir="2700000" algn="tl">
                              <a:srgbClr val="000000">
                                <a:alpha val="43137"/>
                              </a:srgbClr>
                            </a:outerShdw>
                          </a:effectLst>
                          <a:latin typeface="Freestyle Script" pitchFamily="66" charset="0"/>
                        </a:rPr>
                        <a:t> et ont une incidence sur les réponses.</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baseline="0" dirty="0" smtClean="0">
                          <a:solidFill>
                            <a:schemeClr val="bg2">
                              <a:lumMod val="90000"/>
                            </a:schemeClr>
                          </a:solidFill>
                          <a:effectLst>
                            <a:outerShdw blurRad="38100" dist="38100" dir="2700000" algn="tl">
                              <a:srgbClr val="000000">
                                <a:alpha val="43137"/>
                              </a:srgbClr>
                            </a:outerShdw>
                          </a:effectLst>
                          <a:latin typeface="Freestyle Script" pitchFamily="66" charset="0"/>
                        </a:rPr>
                        <a:t>Pour vérifier cela, donner un de ces objets au bon personnage sans le questionner et il vous répondra: « Merci. Ca fait plaisir! »</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baseline="0" dirty="0" smtClean="0">
                          <a:solidFill>
                            <a:schemeClr val="bg2">
                              <a:lumMod val="90000"/>
                            </a:schemeClr>
                          </a:solidFill>
                          <a:effectLst>
                            <a:outerShdw blurRad="38100" dist="38100" dir="2700000" algn="tl">
                              <a:srgbClr val="000000">
                                <a:alpha val="43137"/>
                              </a:srgbClr>
                            </a:outerShdw>
                          </a:effectLst>
                          <a:latin typeface="Freestyle Script" pitchFamily="66" charset="0"/>
                        </a:rPr>
                        <a:t>Pour tous les autres objets ils vous répondront « Merci. Vous n’avez pas autre chose pendant qu’on y est? »</a:t>
                      </a:r>
                      <a:endParaRPr lang="fr-FR" sz="2000" b="0" dirty="0" smtClean="0">
                        <a:solidFill>
                          <a:schemeClr val="bg2">
                            <a:lumMod val="90000"/>
                          </a:schemeClr>
                        </a:solidFill>
                        <a:effectLst>
                          <a:outerShdw blurRad="38100" dist="38100" dir="2700000" algn="tl">
                            <a:srgbClr val="000000">
                              <a:alpha val="43137"/>
                            </a:srgbClr>
                          </a:outerShdw>
                        </a:effectLst>
                        <a:latin typeface="Freestyle Script" pitchFamily="66" charset="0"/>
                      </a:endParaRPr>
                    </a:p>
                  </a:txBody>
                  <a:tcPr>
                    <a:lnL w="12700" cmpd="sng">
                      <a:noFill/>
                    </a:lnL>
                    <a:lnR w="28575" cap="flat" cmpd="sng" algn="ctr">
                      <a:solidFill>
                        <a:schemeClr val="bg2">
                          <a:lumMod val="50000"/>
                        </a:schemeClr>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tx1">
                        <a:alpha val="50000"/>
                      </a:schemeClr>
                    </a:solidFill>
                  </a:tcPr>
                </a:tc>
                <a:tc hMerge="1">
                  <a:txBody>
                    <a:bodyPr/>
                    <a:lstStyle/>
                    <a:p>
                      <a:pPr algn="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gn="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interrogatoire.jpg"/>
          <p:cNvPicPr>
            <a:picLocks noChangeAspect="1"/>
          </p:cNvPicPr>
          <p:nvPr/>
        </p:nvPicPr>
        <p:blipFill>
          <a:blip r:embed="rId3" cstate="print"/>
          <a:stretch>
            <a:fillRect/>
          </a:stretch>
        </p:blipFill>
        <p:spPr>
          <a:xfrm>
            <a:off x="0" y="0"/>
            <a:ext cx="9144000" cy="6858000"/>
          </a:xfrm>
          <a:prstGeom prst="rect">
            <a:avLst/>
          </a:prstGeom>
        </p:spPr>
      </p:pic>
      <p:sp>
        <p:nvSpPr>
          <p:cNvPr id="8" name="Ellipse 7">
            <a:hlinkClick r:id="rId4" action="ppaction://hlinksldjump"/>
          </p:cNvPr>
          <p:cNvSpPr/>
          <p:nvPr/>
        </p:nvSpPr>
        <p:spPr>
          <a:xfrm>
            <a:off x="0" y="-27384"/>
            <a:ext cx="539552" cy="404664"/>
          </a:xfrm>
          <a:prstGeom prst="ellipse">
            <a:avLst/>
          </a:prstGeom>
          <a:blipFill dpi="0" rotWithShape="1">
            <a:blip r:embed="rId5"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aphicFrame>
        <p:nvGraphicFramePr>
          <p:cNvPr id="6" name="Tableau 5"/>
          <p:cNvGraphicFramePr>
            <a:graphicFrameLocks noGrp="1"/>
          </p:cNvGraphicFramePr>
          <p:nvPr/>
        </p:nvGraphicFramePr>
        <p:xfrm>
          <a:off x="107505" y="404664"/>
          <a:ext cx="8964000" cy="6325272"/>
        </p:xfrm>
        <a:graphic>
          <a:graphicData uri="http://schemas.openxmlformats.org/drawingml/2006/table">
            <a:tbl>
              <a:tblPr firstRow="1" bandRow="1">
                <a:tableStyleId>{5C22544A-7EE6-4342-B048-85BDC9FD1C3A}</a:tableStyleId>
              </a:tblPr>
              <a:tblGrid>
                <a:gridCol w="1368000"/>
                <a:gridCol w="1548000"/>
                <a:gridCol w="1440000"/>
                <a:gridCol w="360000"/>
                <a:gridCol w="360000"/>
                <a:gridCol w="360000"/>
                <a:gridCol w="360000"/>
                <a:gridCol w="360000"/>
                <a:gridCol w="360000"/>
                <a:gridCol w="360000"/>
                <a:gridCol w="360000"/>
                <a:gridCol w="360000"/>
                <a:gridCol w="1368000"/>
              </a:tblGrid>
              <a:tr h="648072">
                <a:tc gridSpan="1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DONNER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pPr algn="ctr"/>
                      <a:endParaRPr lang="fr-FR" sz="3200"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nchor="ctr">
                    <a:lnL w="12700" cmpd="sng">
                      <a:noFill/>
                    </a:lnL>
                    <a:lnR w="12700" cmpd="sng">
                      <a:noFill/>
                    </a:lnR>
                    <a:lnT w="12700" cmpd="sng">
                      <a:noFill/>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648000">
                <a:tc rowSpan="12">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FR" sz="1800" b="1" dirty="0" smtClean="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12700" cmpd="sng">
                      <a:noFill/>
                    </a:lnL>
                    <a:lnR w="28575" cap="flat" cmpd="sng" algn="ctr">
                      <a:solidFill>
                        <a:schemeClr val="bg2">
                          <a:lumMod val="50000"/>
                        </a:schemeClr>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LIEU</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OBJET</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ANITA</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ANTON</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BOB</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BRUCE</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CHRIS</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JUSTE</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MAGUY</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ROY</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r>
                        <a:rPr lang="fr-FR" b="1" dirty="0" smtClean="0">
                          <a:solidFill>
                            <a:schemeClr val="bg2">
                              <a:lumMod val="50000"/>
                            </a:schemeClr>
                          </a:solidFill>
                          <a:effectLst>
                            <a:outerShdw blurRad="38100" dist="38100" dir="2700000" algn="tl">
                              <a:srgbClr val="000000">
                                <a:alpha val="43137"/>
                              </a:srgbClr>
                            </a:outerShdw>
                          </a:effectLst>
                          <a:latin typeface="Freestyle Script" pitchFamily="66" charset="0"/>
                        </a:rPr>
                        <a:t>SUE</a:t>
                      </a:r>
                      <a:endParaRPr lang="fr-FR" b="1" dirty="0">
                        <a:solidFill>
                          <a:schemeClr val="bg2">
                            <a:lumMod val="50000"/>
                          </a:schemeClr>
                        </a:solidFill>
                        <a:effectLst>
                          <a:outerShdw blurRad="38100" dist="38100" dir="2700000" algn="tl">
                            <a:srgbClr val="000000">
                              <a:alpha val="43137"/>
                            </a:srgbClr>
                          </a:outerShdw>
                        </a:effectLst>
                        <a:latin typeface="Freestyle Script" pitchFamily="66" charset="0"/>
                      </a:endParaRPr>
                    </a:p>
                  </a:txBody>
                  <a:tcPr vert="vert270"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rowSpan="12">
                  <a:txBody>
                    <a:bodyPr/>
                    <a:lstStyle/>
                    <a:p>
                      <a:endParaRPr lang="fr-FR" dirty="0"/>
                    </a:p>
                  </a:txBody>
                  <a:tcPr anchor="ct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a:p>
                  </a:txBody>
                  <a:tcPr/>
                </a:tc>
                <a:tc>
                  <a:txBody>
                    <a:bodyPr/>
                    <a:lstStyle/>
                    <a:p>
                      <a:pPr algn="r"/>
                      <a:r>
                        <a:rPr lang="fr-FR" b="1" dirty="0" smtClean="0">
                          <a:solidFill>
                            <a:schemeClr val="bg1">
                              <a:lumMod val="85000"/>
                            </a:schemeClr>
                          </a:solidFill>
                          <a:effectLst>
                            <a:outerShdw blurRad="38100" dist="38100" dir="2700000" algn="tl">
                              <a:srgbClr val="000000">
                                <a:alpha val="43137"/>
                              </a:srgbClr>
                            </a:outerShdw>
                          </a:effectLst>
                          <a:latin typeface="Freestyle Script" pitchFamily="66" charset="0"/>
                        </a:rPr>
                        <a:t>COURSIVE</a:t>
                      </a: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Bible</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a:p>
                  </a:txBody>
                  <a:tcPr/>
                </a:tc>
              </a:tr>
              <a:tr h="324000">
                <a:tc v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1">
                              <a:lumMod val="85000"/>
                            </a:schemeClr>
                          </a:solidFill>
                          <a:effectLst>
                            <a:outerShdw blurRad="38100" dist="38100" dir="2700000" algn="tl">
                              <a:srgbClr val="000000">
                                <a:alpha val="43137"/>
                              </a:srgbClr>
                            </a:outerShdw>
                          </a:effectLst>
                          <a:latin typeface="Freestyle Script" pitchFamily="66" charset="0"/>
                        </a:rPr>
                        <a:t>DVT CHEZ MAGUY</a:t>
                      </a: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Gri-gri</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pPr algn="ctr"/>
                      <a:endParaRPr lang="fr-FR" b="1" dirty="0">
                        <a:solidFill>
                          <a:schemeClr val="accent1">
                            <a:lumMod val="40000"/>
                            <a:lumOff val="60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1">
                              <a:lumMod val="85000"/>
                            </a:schemeClr>
                          </a:solidFill>
                          <a:effectLst>
                            <a:outerShdw blurRad="38100" dist="38100" dir="2700000" algn="tl">
                              <a:srgbClr val="000000">
                                <a:alpha val="43137"/>
                              </a:srgbClr>
                            </a:outerShdw>
                          </a:effectLst>
                          <a:latin typeface="Freestyle Script" pitchFamily="66" charset="0"/>
                        </a:rPr>
                        <a:t>EMBARCADERE</a:t>
                      </a: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Clé</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50000"/>
                      </a:schemeClr>
                    </a:solidFill>
                  </a:tcPr>
                </a:tc>
                <a:tc rowSpan="2">
                  <a:txBody>
                    <a:bodyPr/>
                    <a:lstStyle/>
                    <a:p>
                      <a:pPr algn="r"/>
                      <a:r>
                        <a:rPr lang="fr-FR" b="1" dirty="0" smtClean="0">
                          <a:solidFill>
                            <a:schemeClr val="bg1">
                              <a:lumMod val="85000"/>
                            </a:schemeClr>
                          </a:solidFill>
                          <a:effectLst>
                            <a:outerShdw blurRad="38100" dist="38100" dir="2700000" algn="tl">
                              <a:srgbClr val="000000">
                                <a:alpha val="43137"/>
                              </a:srgbClr>
                            </a:outerShdw>
                          </a:effectLst>
                          <a:latin typeface="Freestyle Script" pitchFamily="66" charset="0"/>
                        </a:rPr>
                        <a:t>JARDIN</a:t>
                      </a: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Couteau</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50000"/>
                      </a:schemeClr>
                    </a:solidFill>
                  </a:tcPr>
                </a:tc>
                <a:tc vMerge="1">
                  <a:txBody>
                    <a:bodyPr/>
                    <a:lstStyle/>
                    <a:p>
                      <a:pPr algn="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Papier</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50000"/>
                      </a:schemeClr>
                    </a:solidFill>
                  </a:tcPr>
                </a:tc>
                <a:tc rowSpan="4">
                  <a:txBody>
                    <a:bodyPr/>
                    <a:lstStyle/>
                    <a:p>
                      <a:pPr algn="r"/>
                      <a:r>
                        <a:rPr lang="fr-FR" b="1" dirty="0" smtClean="0">
                          <a:solidFill>
                            <a:schemeClr val="bg1">
                              <a:lumMod val="85000"/>
                            </a:schemeClr>
                          </a:solidFill>
                          <a:effectLst>
                            <a:outerShdw blurRad="38100" dist="38100" dir="2700000" algn="tl">
                              <a:srgbClr val="000000">
                                <a:alpha val="43137"/>
                              </a:srgbClr>
                            </a:outerShdw>
                          </a:effectLst>
                          <a:latin typeface="Freestyle Script" pitchFamily="66" charset="0"/>
                        </a:rPr>
                        <a:t>PLAGE NORD</a:t>
                      </a: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Hameçon</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alpha val="50000"/>
                      </a:schemeClr>
                    </a:solidFill>
                  </a:tcPr>
                </a:tc>
                <a:tc vMerge="1">
                  <a:txBody>
                    <a:bodyPr/>
                    <a:lstStyle/>
                    <a:p>
                      <a:pPr algn="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Ligne</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50000"/>
                      </a:schemeClr>
                    </a:solidFill>
                  </a:tcPr>
                </a:tc>
                <a:tc vMerge="1">
                  <a:txBody>
                    <a:bodyPr/>
                    <a:lstStyle/>
                    <a:p>
                      <a:pPr algn="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Médaillon fermé</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50000"/>
                      </a:schemeClr>
                    </a:solidFill>
                  </a:tcPr>
                </a:tc>
                <a:tc vMerge="1">
                  <a:txBody>
                    <a:bodyPr/>
                    <a:lstStyle/>
                    <a:p>
                      <a:pPr algn="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Médaillon ouvert</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50000"/>
                      </a:schemeClr>
                    </a:solidFill>
                  </a:tcPr>
                </a:tc>
                <a:tc rowSpan="2">
                  <a:txBody>
                    <a:bodyPr/>
                    <a:lstStyle/>
                    <a:p>
                      <a:pPr algn="r"/>
                      <a:r>
                        <a:rPr lang="fr-FR" b="1" dirty="0" smtClean="0">
                          <a:solidFill>
                            <a:schemeClr val="bg1">
                              <a:lumMod val="85000"/>
                            </a:schemeClr>
                          </a:solidFill>
                          <a:effectLst>
                            <a:outerShdw blurRad="38100" dist="38100" dir="2700000" algn="tl">
                              <a:srgbClr val="000000">
                                <a:alpha val="43137"/>
                              </a:srgbClr>
                            </a:outerShdw>
                          </a:effectLst>
                          <a:latin typeface="Freestyle Script" pitchFamily="66" charset="0"/>
                        </a:rPr>
                        <a:t>PLAGE SUD</a:t>
                      </a:r>
                      <a:endParaRPr lang="fr-FR" b="1" dirty="0">
                        <a:solidFill>
                          <a:schemeClr val="bg1">
                            <a:lumMod val="8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Croix</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324000">
                <a:tc vMerge="1">
                  <a:txBody>
                    <a:bodyPr/>
                    <a:lstStyle/>
                    <a:p>
                      <a:endParaRPr lang="fr-FR"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alpha val="50000"/>
                      </a:schemeClr>
                    </a:solidFill>
                  </a:tcPr>
                </a:tc>
                <a:tc vMerge="1">
                  <a:txBody>
                    <a:bodyPr/>
                    <a:lstStyle/>
                    <a:p>
                      <a:pPr algn="r"/>
                      <a:endParaRPr lang="fr-FR" b="1" dirty="0">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r"/>
                      <a:r>
                        <a:rPr lang="fr-FR"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Huile solaire</a:t>
                      </a: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v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r h="828000">
                <a:tc gridSpan="1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90000"/>
                            </a:schemeClr>
                          </a:solidFill>
                          <a:effectLst>
                            <a:outerShdw blurRad="38100" dist="38100" dir="2700000" algn="tl">
                              <a:srgbClr val="000000">
                                <a:alpha val="43137"/>
                              </a:srgbClr>
                            </a:outerShdw>
                          </a:effectLst>
                          <a:latin typeface="Freestyle Script" pitchFamily="66" charset="0"/>
                        </a:rPr>
                        <a:t>Seuls ces objets fonctionnent avec les personnages</a:t>
                      </a:r>
                      <a:r>
                        <a:rPr lang="fr-FR" sz="2000" b="0" baseline="0" dirty="0" smtClean="0">
                          <a:solidFill>
                            <a:schemeClr val="bg2">
                              <a:lumMod val="90000"/>
                            </a:schemeClr>
                          </a:solidFill>
                          <a:effectLst>
                            <a:outerShdw blurRad="38100" dist="38100" dir="2700000" algn="tl">
                              <a:srgbClr val="000000">
                                <a:alpha val="43137"/>
                              </a:srgbClr>
                            </a:outerShdw>
                          </a:effectLst>
                          <a:latin typeface="Freestyle Script" pitchFamily="66" charset="0"/>
                        </a:rPr>
                        <a:t> et ont une incidence sur les réponses.</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baseline="0" dirty="0" smtClean="0">
                          <a:solidFill>
                            <a:schemeClr val="bg2">
                              <a:lumMod val="90000"/>
                            </a:schemeClr>
                          </a:solidFill>
                          <a:effectLst>
                            <a:outerShdw blurRad="38100" dist="38100" dir="2700000" algn="tl">
                              <a:srgbClr val="000000">
                                <a:alpha val="43137"/>
                              </a:srgbClr>
                            </a:outerShdw>
                          </a:effectLst>
                          <a:latin typeface="Freestyle Script" pitchFamily="66" charset="0"/>
                        </a:rPr>
                        <a:t>Pour vérifier cela, donner un de ces objets au bon personnage sans le questionner et il vous répondra: « Merci. Ca fait plaisir! »</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baseline="0" dirty="0" smtClean="0">
                          <a:solidFill>
                            <a:schemeClr val="bg2">
                              <a:lumMod val="90000"/>
                            </a:schemeClr>
                          </a:solidFill>
                          <a:effectLst>
                            <a:outerShdw blurRad="38100" dist="38100" dir="2700000" algn="tl">
                              <a:srgbClr val="000000">
                                <a:alpha val="43137"/>
                              </a:srgbClr>
                            </a:outerShdw>
                          </a:effectLst>
                          <a:latin typeface="Freestyle Script" pitchFamily="66" charset="0"/>
                        </a:rPr>
                        <a:t>Pour tous les autres objets ils vous répondront « Merci. Vous n’avez pas autre chose pendant qu’on y est? »</a:t>
                      </a:r>
                      <a:endParaRPr lang="fr-FR" sz="2000" b="0" dirty="0" smtClean="0">
                        <a:solidFill>
                          <a:schemeClr val="bg2">
                            <a:lumMod val="90000"/>
                          </a:schemeClr>
                        </a:solidFill>
                        <a:effectLst>
                          <a:outerShdw blurRad="38100" dist="38100" dir="2700000" algn="tl">
                            <a:srgbClr val="000000">
                              <a:alpha val="43137"/>
                            </a:srgbClr>
                          </a:outerShdw>
                        </a:effectLst>
                        <a:latin typeface="Freestyle Script" pitchFamily="66" charset="0"/>
                      </a:endParaRPr>
                    </a:p>
                  </a:txBody>
                  <a:tcPr>
                    <a:lnL w="12700" cmpd="sng">
                      <a:noFill/>
                    </a:lnL>
                    <a:lnR w="28575" cap="flat" cmpd="sng" algn="ctr">
                      <a:solidFill>
                        <a:schemeClr val="bg2">
                          <a:lumMod val="50000"/>
                        </a:schemeClr>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tx1">
                        <a:alpha val="50000"/>
                      </a:schemeClr>
                    </a:solidFill>
                  </a:tcPr>
                </a:tc>
                <a:tc hMerge="1">
                  <a:txBody>
                    <a:bodyPr/>
                    <a:lstStyle/>
                    <a:p>
                      <a:pPr algn="r"/>
                      <a:endParaRPr lang="fr-FR" b="1" dirty="0">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pPr algn="r"/>
                      <a:endParaRPr lang="fr-FR" b="1" dirty="0">
                        <a:solidFill>
                          <a:schemeClr val="bg2">
                            <a:lumMod val="75000"/>
                          </a:schemeClr>
                        </a:solidFill>
                        <a:effectLst>
                          <a:outerShdw blurRad="38100" dist="38100" dir="2700000" algn="tl">
                            <a:srgbClr val="000000">
                              <a:alpha val="43137"/>
                            </a:srgbClr>
                          </a:outerShdw>
                        </a:effectLst>
                        <a:latin typeface="Freestyle Script" pitchFamily="66" charset="0"/>
                      </a:endParaRPr>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dirty="0"/>
                    </a:p>
                  </a:txBody>
                  <a:tcPr>
                    <a:lnL w="28575" cap="flat" cmpd="sng" algn="ctr">
                      <a:solidFill>
                        <a:schemeClr val="bg2">
                          <a:lumMod val="50000"/>
                        </a:schemeClr>
                      </a:solidFill>
                      <a:prstDash val="solid"/>
                      <a:round/>
                      <a:headEnd type="none" w="med" len="med"/>
                      <a:tailEnd type="none" w="med" len="med"/>
                    </a:lnL>
                    <a:lnR w="28575" cap="flat" cmpd="sng" algn="ctr">
                      <a:solidFill>
                        <a:schemeClr val="bg2">
                          <a:lumMod val="50000"/>
                        </a:schemeClr>
                      </a:solidFill>
                      <a:prstDash val="solid"/>
                      <a:round/>
                      <a:headEnd type="none" w="med" len="med"/>
                      <a:tailEnd type="none" w="med" len="med"/>
                    </a:lnR>
                    <a:lnT w="28575" cap="flat" cmpd="sng" algn="ctr">
                      <a:solidFill>
                        <a:schemeClr val="bg2">
                          <a:lumMod val="50000"/>
                        </a:schemeClr>
                      </a:solidFill>
                      <a:prstDash val="solid"/>
                      <a:round/>
                      <a:headEnd type="none" w="med" len="med"/>
                      <a:tailEnd type="none" w="med" len="med"/>
                    </a:lnT>
                    <a:lnB w="28575"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r>
            </a:tbl>
          </a:graphicData>
        </a:graphic>
      </p:graphicFrame>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interrogatoir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7" name="Tableau 6"/>
          <p:cNvGraphicFramePr>
            <a:graphicFrameLocks noGrp="1"/>
          </p:cNvGraphicFramePr>
          <p:nvPr/>
        </p:nvGraphicFramePr>
        <p:xfrm>
          <a:off x="107504" y="378792"/>
          <a:ext cx="8928759" cy="6404548"/>
        </p:xfrm>
        <a:graphic>
          <a:graphicData uri="http://schemas.openxmlformats.org/drawingml/2006/table">
            <a:tbl>
              <a:tblPr firstRow="1" bandRow="1">
                <a:tableStyleId>{5C22544A-7EE6-4342-B048-85BDC9FD1C3A}</a:tableStyleId>
              </a:tblPr>
              <a:tblGrid>
                <a:gridCol w="4824536"/>
                <a:gridCol w="1871976"/>
                <a:gridCol w="1872208"/>
                <a:gridCol w="360039"/>
              </a:tblGrid>
              <a:tr h="0">
                <a:tc gridSpan="4">
                  <a:txBody>
                    <a:bodyPr/>
                    <a:lstStyle/>
                    <a:p>
                      <a:endParaRPr lang="fr-FR" sz="1050" b="0" dirty="0">
                        <a:solidFill>
                          <a:schemeClr val="bg1"/>
                        </a:solidFill>
                        <a:latin typeface="Freestyle Script" pitchFamily="66" charset="0"/>
                      </a:endParaRPr>
                    </a:p>
                  </a:txBody>
                  <a:tcP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r>
              <a:tr h="360000">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u="sng" dirty="0" smtClean="0">
                          <a:solidFill>
                            <a:srgbClr val="FFA7E2"/>
                          </a:solidFill>
                          <a:latin typeface="Freestyle Script" pitchFamily="66" charset="0"/>
                        </a:rPr>
                        <a:t>TABASSER:</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2400" b="0" dirty="0" smtClean="0">
                        <a:solidFill>
                          <a:schemeClr val="bg1"/>
                        </a:solidFill>
                        <a:latin typeface="Freestyle Script" pitchFamily="66" charset="0"/>
                      </a:endParaRPr>
                    </a:p>
                    <a:p>
                      <a:pPr algn="ctr">
                        <a:lnSpc>
                          <a:spcPct val="100000"/>
                        </a:lnSpc>
                      </a:pPr>
                      <a:r>
                        <a:rPr lang="fr-FR" sz="2400" b="0" dirty="0" smtClean="0">
                          <a:solidFill>
                            <a:schemeClr val="bg1"/>
                          </a:solidFill>
                          <a:latin typeface="Freestyle Script" pitchFamily="66" charset="0"/>
                        </a:rPr>
                        <a:t>Pour réussir à tabasser quelqu’un il faut avoir </a:t>
                      </a:r>
                    </a:p>
                    <a:p>
                      <a:pPr algn="ctr">
                        <a:lnSpc>
                          <a:spcPct val="100000"/>
                        </a:lnSpc>
                      </a:pPr>
                      <a:r>
                        <a:rPr lang="fr-FR" sz="2400" b="0" dirty="0" smtClean="0">
                          <a:solidFill>
                            <a:schemeClr val="bg1"/>
                          </a:solidFill>
                          <a:latin typeface="Freestyle Script" pitchFamily="66" charset="0"/>
                        </a:rPr>
                        <a:t>au moins autant d’énergie que lui.</a:t>
                      </a:r>
                    </a:p>
                    <a:p>
                      <a:pPr algn="ctr">
                        <a:lnSpc>
                          <a:spcPct val="100000"/>
                        </a:lnSpc>
                      </a:pPr>
                      <a:r>
                        <a:rPr lang="fr-FR" sz="2400" b="0" dirty="0" smtClean="0">
                          <a:solidFill>
                            <a:schemeClr val="bg1"/>
                          </a:solidFill>
                          <a:latin typeface="Freestyle Script" pitchFamily="66" charset="0"/>
                        </a:rPr>
                        <a:t>Vous commencez avec </a:t>
                      </a:r>
                      <a:r>
                        <a:rPr lang="fr-FR" sz="1800" b="0" dirty="0" smtClean="0">
                          <a:solidFill>
                            <a:schemeClr val="bg1"/>
                          </a:solidFill>
                          <a:latin typeface="Lucida Handwriting" pitchFamily="66" charset="0"/>
                        </a:rPr>
                        <a:t>7</a:t>
                      </a:r>
                      <a:r>
                        <a:rPr lang="fr-FR" sz="2400" b="0" dirty="0" smtClean="0">
                          <a:solidFill>
                            <a:schemeClr val="bg1"/>
                          </a:solidFill>
                          <a:latin typeface="Freestyle Script" pitchFamily="66" charset="0"/>
                        </a:rPr>
                        <a:t>9HP.</a:t>
                      </a:r>
                      <a:endParaRPr lang="fr-FR" sz="2400" b="0" dirty="0">
                        <a:solidFill>
                          <a:schemeClr val="bg1"/>
                        </a:solidFill>
                        <a:latin typeface="Freestyle Script" pitchFamily="66" charset="0"/>
                      </a:endParaRPr>
                    </a:p>
                  </a:txBody>
                  <a:tcPr anchor="ctr">
                    <a:lnL w="12700" cmpd="sng">
                      <a:noFill/>
                    </a:lnL>
                    <a:lnR w="12700" cap="flat" cmpd="sng" algn="ctr">
                      <a:solidFill>
                        <a:srgbClr val="FFA7E2"/>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ctr">
                        <a:lnSpc>
                          <a:spcPct val="100000"/>
                        </a:lnSpc>
                      </a:pPr>
                      <a:r>
                        <a:rPr lang="fr-FR" sz="2000" b="1" dirty="0" smtClean="0">
                          <a:solidFill>
                            <a:schemeClr val="bg1"/>
                          </a:solidFill>
                          <a:latin typeface="Freestyle Script" pitchFamily="66" charset="0"/>
                        </a:rPr>
                        <a:t>90 HP</a:t>
                      </a:r>
                      <a:endParaRPr lang="fr-FR" sz="2000" b="1" dirty="0">
                        <a:solidFill>
                          <a:schemeClr val="bg1"/>
                        </a:solidFill>
                        <a:latin typeface="Freestyle Script" pitchFamily="66" charset="0"/>
                      </a:endParaRP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ctr">
                        <a:lnSpc>
                          <a:spcPct val="100000"/>
                        </a:lnSpc>
                      </a:pPr>
                      <a:r>
                        <a:rPr lang="fr-FR" sz="2000" b="1" dirty="0" smtClean="0">
                          <a:solidFill>
                            <a:schemeClr val="bg1"/>
                          </a:solidFill>
                          <a:latin typeface="Freestyle Script" pitchFamily="66" charset="0"/>
                        </a:rPr>
                        <a:t>BOB</a:t>
                      </a:r>
                      <a:r>
                        <a:rPr lang="fr-FR" sz="2000" b="1" baseline="0" dirty="0" smtClean="0">
                          <a:solidFill>
                            <a:schemeClr val="bg1"/>
                          </a:solidFill>
                          <a:latin typeface="Freestyle Script" pitchFamily="66" charset="0"/>
                        </a:rPr>
                        <a:t> &amp; CHRIS</a:t>
                      </a:r>
                      <a:endParaRPr lang="fr-FR" sz="2000" b="1" dirty="0">
                        <a:solidFill>
                          <a:schemeClr val="bg1"/>
                        </a:solidFill>
                        <a:latin typeface="Freestyle Script" pitchFamily="66" charset="0"/>
                      </a:endParaRP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endParaRPr lang="fr-FR" dirty="0"/>
                    </a:p>
                  </a:txBody>
                  <a:tcPr anchor="ctr">
                    <a:lnL w="12700" cap="flat" cmpd="sng" algn="ctr">
                      <a:solidFill>
                        <a:srgbClr val="FFA7E2"/>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vMerge="1">
                  <a:txBody>
                    <a:bodyPr/>
                    <a:lstStyle/>
                    <a:p>
                      <a:endParaRPr lang="fr-FR"/>
                    </a:p>
                  </a:txBody>
                  <a:tcPr/>
                </a:tc>
                <a:tc>
                  <a:txBody>
                    <a:bodyPr/>
                    <a:lstStyle/>
                    <a:p>
                      <a:pPr algn="ctr">
                        <a:lnSpc>
                          <a:spcPct val="100000"/>
                        </a:lnSpc>
                      </a:pPr>
                      <a:r>
                        <a:rPr lang="fr-FR" sz="2000" b="1" dirty="0" smtClean="0">
                          <a:solidFill>
                            <a:schemeClr val="bg1"/>
                          </a:solidFill>
                          <a:latin typeface="Freestyle Script" pitchFamily="66" charset="0"/>
                        </a:rPr>
                        <a:t>80 HP</a:t>
                      </a:r>
                      <a:endParaRPr lang="fr-FR" sz="2000" b="1" dirty="0">
                        <a:solidFill>
                          <a:schemeClr val="bg1"/>
                        </a:solidFill>
                        <a:latin typeface="Freestyle Script" pitchFamily="66" charset="0"/>
                      </a:endParaRP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ctr">
                        <a:lnSpc>
                          <a:spcPct val="100000"/>
                        </a:lnSpc>
                      </a:pPr>
                      <a:r>
                        <a:rPr lang="fr-FR" sz="2000" b="1" dirty="0" smtClean="0">
                          <a:solidFill>
                            <a:schemeClr val="bg1"/>
                          </a:solidFill>
                          <a:latin typeface="Freestyle Script" pitchFamily="66" charset="0"/>
                        </a:rPr>
                        <a:t>ANTON</a:t>
                      </a:r>
                      <a:endParaRPr lang="fr-FR" sz="2000" b="1" dirty="0">
                        <a:solidFill>
                          <a:schemeClr val="bg1"/>
                        </a:solidFill>
                        <a:latin typeface="Freestyle Script" pitchFamily="66" charset="0"/>
                      </a:endParaRP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endParaRPr lang="fr-FR" dirty="0"/>
                    </a:p>
                  </a:txBody>
                  <a:tcPr anchor="ctr">
                    <a:lnL w="12700" cap="flat" cmpd="sng" algn="ctr">
                      <a:solidFill>
                        <a:srgbClr val="FFA7E2"/>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vMerge="1">
                  <a:txBody>
                    <a:bodyPr/>
                    <a:lstStyle/>
                    <a:p>
                      <a:endParaRPr lang="fr-FR"/>
                    </a:p>
                  </a:txBody>
                  <a:tcPr/>
                </a:tc>
                <a:tc>
                  <a:txBody>
                    <a:bodyPr/>
                    <a:lstStyle/>
                    <a:p>
                      <a:pPr algn="ctr">
                        <a:lnSpc>
                          <a:spcPct val="100000"/>
                        </a:lnSpc>
                      </a:pPr>
                      <a:r>
                        <a:rPr lang="fr-FR" sz="2000" b="1" dirty="0" smtClean="0">
                          <a:solidFill>
                            <a:schemeClr val="bg1"/>
                          </a:solidFill>
                          <a:latin typeface="Freestyle Script" pitchFamily="66" charset="0"/>
                        </a:rPr>
                        <a:t>60 HP</a:t>
                      </a:r>
                      <a:endParaRPr lang="fr-FR" sz="2000" b="1" dirty="0">
                        <a:solidFill>
                          <a:schemeClr val="bg1"/>
                        </a:solidFill>
                        <a:latin typeface="Freestyle Script" pitchFamily="66" charset="0"/>
                      </a:endParaRP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ctr">
                        <a:lnSpc>
                          <a:spcPct val="100000"/>
                        </a:lnSpc>
                      </a:pPr>
                      <a:r>
                        <a:rPr lang="fr-FR" sz="2000" b="1" dirty="0" smtClean="0">
                          <a:solidFill>
                            <a:schemeClr val="bg1"/>
                          </a:solidFill>
                          <a:latin typeface="Freestyle Script" pitchFamily="66" charset="0"/>
                        </a:rPr>
                        <a:t>BRUCE</a:t>
                      </a:r>
                      <a:r>
                        <a:rPr lang="fr-FR" sz="2000" b="1" baseline="0" dirty="0" smtClean="0">
                          <a:solidFill>
                            <a:schemeClr val="bg1"/>
                          </a:solidFill>
                          <a:latin typeface="Freestyle Script" pitchFamily="66" charset="0"/>
                        </a:rPr>
                        <a:t> &amp; ROY</a:t>
                      </a:r>
                      <a:endParaRPr lang="fr-FR" sz="2000" b="1" dirty="0">
                        <a:solidFill>
                          <a:schemeClr val="bg1"/>
                        </a:solidFill>
                        <a:latin typeface="Freestyle Script" pitchFamily="66" charset="0"/>
                      </a:endParaRP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endParaRPr lang="fr-FR" dirty="0"/>
                    </a:p>
                  </a:txBody>
                  <a:tcPr anchor="ctr">
                    <a:lnL w="12700" cap="flat" cmpd="sng" algn="ctr">
                      <a:solidFill>
                        <a:srgbClr val="FFA7E2"/>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vMerge="1">
                  <a:txBody>
                    <a:bodyPr/>
                    <a:lstStyle/>
                    <a:p>
                      <a:endParaRPr lang="fr-FR"/>
                    </a:p>
                  </a:txBody>
                  <a:tcPr/>
                </a:tc>
                <a:tc>
                  <a:txBody>
                    <a:bodyPr/>
                    <a:lstStyle/>
                    <a:p>
                      <a:pPr algn="ctr">
                        <a:lnSpc>
                          <a:spcPct val="100000"/>
                        </a:lnSpc>
                      </a:pPr>
                      <a:r>
                        <a:rPr lang="fr-FR" sz="2000" b="1" dirty="0" smtClean="0">
                          <a:solidFill>
                            <a:schemeClr val="bg1"/>
                          </a:solidFill>
                          <a:latin typeface="Freestyle Script" pitchFamily="66" charset="0"/>
                        </a:rPr>
                        <a:t>40 HP</a:t>
                      </a:r>
                      <a:endParaRPr lang="fr-FR" sz="2000" b="1" dirty="0">
                        <a:solidFill>
                          <a:schemeClr val="bg1"/>
                        </a:solidFill>
                        <a:latin typeface="Freestyle Script" pitchFamily="66" charset="0"/>
                      </a:endParaRP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ctr">
                        <a:lnSpc>
                          <a:spcPct val="100000"/>
                        </a:lnSpc>
                      </a:pPr>
                      <a:r>
                        <a:rPr lang="fr-FR" sz="2000" b="1" dirty="0" smtClean="0">
                          <a:solidFill>
                            <a:schemeClr val="bg1"/>
                          </a:solidFill>
                          <a:latin typeface="Freestyle Script" pitchFamily="66" charset="0"/>
                        </a:rPr>
                        <a:t>ANITA</a:t>
                      </a:r>
                      <a:r>
                        <a:rPr lang="fr-FR" sz="2000" b="1" baseline="0" dirty="0" smtClean="0">
                          <a:solidFill>
                            <a:schemeClr val="bg1"/>
                          </a:solidFill>
                          <a:latin typeface="Freestyle Script" pitchFamily="66" charset="0"/>
                        </a:rPr>
                        <a:t> &amp; JUSTE</a:t>
                      </a:r>
                      <a:endParaRPr lang="fr-FR" sz="2000" b="1" dirty="0">
                        <a:solidFill>
                          <a:schemeClr val="bg1"/>
                        </a:solidFill>
                        <a:latin typeface="Freestyle Script" pitchFamily="66" charset="0"/>
                      </a:endParaRP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endParaRPr lang="fr-FR" dirty="0"/>
                    </a:p>
                  </a:txBody>
                  <a:tcPr anchor="ctr">
                    <a:lnL w="12700" cap="flat" cmpd="sng" algn="ctr">
                      <a:solidFill>
                        <a:srgbClr val="FFA7E2"/>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vMerge="1">
                  <a:txBody>
                    <a:bodyPr/>
                    <a:lstStyle/>
                    <a:p>
                      <a:endParaRPr lang="fr-FR"/>
                    </a:p>
                  </a:txBody>
                  <a:tcPr/>
                </a:tc>
                <a:tc>
                  <a:txBody>
                    <a:bodyPr/>
                    <a:lstStyle/>
                    <a:p>
                      <a:pPr algn="ctr">
                        <a:lnSpc>
                          <a:spcPct val="100000"/>
                        </a:lnSpc>
                      </a:pPr>
                      <a:r>
                        <a:rPr lang="fr-FR" sz="2000" b="1" dirty="0" smtClean="0">
                          <a:solidFill>
                            <a:schemeClr val="bg1"/>
                          </a:solidFill>
                          <a:latin typeface="Freestyle Script" pitchFamily="66" charset="0"/>
                        </a:rPr>
                        <a:t>30 HP</a:t>
                      </a:r>
                      <a:endParaRPr lang="fr-FR" sz="2000" b="1" dirty="0">
                        <a:solidFill>
                          <a:schemeClr val="bg1"/>
                        </a:solidFill>
                        <a:latin typeface="Freestyle Script" pitchFamily="66" charset="0"/>
                      </a:endParaRP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ctr">
                        <a:lnSpc>
                          <a:spcPct val="100000"/>
                        </a:lnSpc>
                      </a:pPr>
                      <a:r>
                        <a:rPr lang="fr-FR" sz="2000" b="1" dirty="0" smtClean="0">
                          <a:solidFill>
                            <a:schemeClr val="bg1"/>
                          </a:solidFill>
                          <a:latin typeface="Freestyle Script" pitchFamily="66" charset="0"/>
                        </a:rPr>
                        <a:t>MAGUY</a:t>
                      </a:r>
                      <a:endParaRPr lang="fr-FR" sz="2000" b="1" dirty="0">
                        <a:solidFill>
                          <a:schemeClr val="bg1"/>
                        </a:solidFill>
                        <a:latin typeface="Freestyle Script" pitchFamily="66" charset="0"/>
                      </a:endParaRP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endParaRPr lang="fr-FR" dirty="0"/>
                    </a:p>
                  </a:txBody>
                  <a:tcPr anchor="ctr">
                    <a:lnL w="12700" cap="flat" cmpd="sng" algn="ctr">
                      <a:solidFill>
                        <a:srgbClr val="FFA7E2"/>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vMerge="1">
                  <a:txBody>
                    <a:bodyPr/>
                    <a:lstStyle/>
                    <a:p>
                      <a:endParaRPr lang="fr-FR"/>
                    </a:p>
                  </a:txBody>
                  <a:tcPr/>
                </a:tc>
                <a:tc>
                  <a:txBody>
                    <a:bodyPr/>
                    <a:lstStyle/>
                    <a:p>
                      <a:pPr algn="ctr">
                        <a:lnSpc>
                          <a:spcPct val="100000"/>
                        </a:lnSpc>
                      </a:pPr>
                      <a:r>
                        <a:rPr lang="fr-FR" sz="2000" b="1" dirty="0" smtClean="0">
                          <a:solidFill>
                            <a:schemeClr val="bg1"/>
                          </a:solidFill>
                          <a:latin typeface="Freestyle Script" pitchFamily="66" charset="0"/>
                        </a:rPr>
                        <a:t>20 HP</a:t>
                      </a:r>
                      <a:endParaRPr lang="fr-FR" sz="2000" b="1" dirty="0">
                        <a:solidFill>
                          <a:schemeClr val="bg1"/>
                        </a:solidFill>
                        <a:latin typeface="Freestyle Script" pitchFamily="66" charset="0"/>
                      </a:endParaRP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ctr">
                        <a:lnSpc>
                          <a:spcPct val="100000"/>
                        </a:lnSpc>
                      </a:pPr>
                      <a:r>
                        <a:rPr lang="fr-FR" sz="2000" b="1" dirty="0" smtClean="0">
                          <a:solidFill>
                            <a:schemeClr val="bg1"/>
                          </a:solidFill>
                          <a:latin typeface="Freestyle Script" pitchFamily="66" charset="0"/>
                        </a:rPr>
                        <a:t>SUE</a:t>
                      </a: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endParaRPr lang="fr-FR" dirty="0"/>
                    </a:p>
                  </a:txBody>
                  <a:tcPr anchor="ctr">
                    <a:lnL w="12700" cap="flat" cmpd="sng" algn="ctr">
                      <a:solidFill>
                        <a:srgbClr val="FFA7E2"/>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241092">
                <a:tc gridSpan="4">
                  <a:txBody>
                    <a:bodyPr/>
                    <a:lstStyle/>
                    <a:p>
                      <a:pPr algn="ctr">
                        <a:lnSpc>
                          <a:spcPct val="100000"/>
                        </a:lnSpc>
                      </a:pPr>
                      <a:endParaRPr lang="fr-FR" sz="1050" b="0" dirty="0">
                        <a:solidFill>
                          <a:schemeClr val="bg1"/>
                        </a:solidFill>
                        <a:latin typeface="Freestyle Script" pitchFamily="66" charset="0"/>
                      </a:endParaRPr>
                    </a:p>
                  </a:txBody>
                  <a:tcPr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r>
              <a:tr h="360000">
                <a:tc rowSpan="8">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1" u="sng" dirty="0" smtClean="0">
                          <a:solidFill>
                            <a:srgbClr val="FFA7E2"/>
                          </a:solidFill>
                          <a:effectLst/>
                          <a:latin typeface="Freestyle Script" pitchFamily="66" charset="0"/>
                        </a:rPr>
                        <a:t>SOUDOYER:</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2400" b="1" u="sng" dirty="0" smtClean="0">
                        <a:solidFill>
                          <a:schemeClr val="accent2">
                            <a:lumMod val="60000"/>
                            <a:lumOff val="40000"/>
                          </a:schemeClr>
                        </a:solidFill>
                        <a:effectLst/>
                        <a:latin typeface="Freestyle Script" pitchFamily="66"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400" b="0" u="none" dirty="0" smtClean="0">
                          <a:solidFill>
                            <a:schemeClr val="bg1"/>
                          </a:solidFill>
                          <a:effectLst/>
                          <a:latin typeface="Freestyle Script" pitchFamily="66" charset="0"/>
                        </a:rPr>
                        <a:t>Somme minimum pour réussir</a:t>
                      </a:r>
                      <a:r>
                        <a:rPr lang="fr-FR" sz="2400" b="0" u="none" baseline="0" dirty="0" smtClean="0">
                          <a:solidFill>
                            <a:schemeClr val="bg1"/>
                          </a:solidFill>
                          <a:effectLst/>
                          <a:latin typeface="Freestyle Script" pitchFamily="66" charset="0"/>
                        </a:rPr>
                        <a:t> à soudoyer un personnage.</a:t>
                      </a:r>
                    </a:p>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1"/>
                          </a:solidFill>
                          <a:latin typeface="Freestyle Script" pitchFamily="66" charset="0"/>
                        </a:rPr>
                        <a:t>Chris ne peut être soudoyé.</a:t>
                      </a:r>
                    </a:p>
                  </a:txBody>
                  <a:tcPr anchor="ctr">
                    <a:lnL w="12700" cap="flat" cmpd="sng" algn="ctr">
                      <a:no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bg1"/>
                          </a:solidFill>
                          <a:latin typeface="Freestyle Script" pitchFamily="66" charset="0"/>
                        </a:rPr>
                        <a:t>22$</a:t>
                      </a: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bg1"/>
                          </a:solidFill>
                          <a:latin typeface="Freestyle Script" pitchFamily="66" charset="0"/>
                        </a:rPr>
                        <a:t>MAGUY</a:t>
                      </a: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endParaRPr lang="fr-FR" dirty="0"/>
                    </a:p>
                  </a:txBody>
                  <a:tcPr anchor="ctr">
                    <a:lnL w="12700" cap="flat" cmpd="sng" algn="ctr">
                      <a:solidFill>
                        <a:srgbClr val="FFA7E2"/>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vMerge="1">
                  <a:txBody>
                    <a:bodyPr/>
                    <a:lstStyle/>
                    <a:p>
                      <a:endParaRPr lang="fr-FR" dirty="0"/>
                    </a:p>
                  </a:txBody>
                  <a:tcPr anchor="ctr">
                    <a:lnL w="12700" cap="flat" cmpd="sng" algn="ctr">
                      <a:solidFill>
                        <a:schemeClr val="accent2">
                          <a:lumMod val="60000"/>
                          <a:lumOff val="40000"/>
                        </a:schemeClr>
                      </a:solidFill>
                      <a:prstDash val="solid"/>
                      <a:round/>
                      <a:headEnd type="none" w="med" len="med"/>
                      <a:tailEnd type="none" w="med" len="med"/>
                    </a:lnL>
                    <a:lnR w="12700" cap="flat" cmpd="sng" algn="ctr">
                      <a:solidFill>
                        <a:schemeClr val="accent2">
                          <a:lumMod val="60000"/>
                          <a:lumOff val="40000"/>
                        </a:schemeClr>
                      </a:solidFill>
                      <a:prstDash val="solid"/>
                      <a:round/>
                      <a:headEnd type="none" w="med" len="med"/>
                      <a:tailEnd type="none" w="med" len="med"/>
                    </a:lnR>
                    <a:lnT w="12700" cap="flat" cmpd="sng" algn="ctr">
                      <a:solidFill>
                        <a:schemeClr val="accent2">
                          <a:lumMod val="60000"/>
                          <a:lumOff val="40000"/>
                        </a:schemeClr>
                      </a:solidFill>
                      <a:prstDash val="solid"/>
                      <a:round/>
                      <a:headEnd type="none" w="med" len="med"/>
                      <a:tailEnd type="none" w="med" len="med"/>
                    </a:lnT>
                    <a:lnB w="12700" cap="flat" cmpd="sng" algn="ctr">
                      <a:solidFill>
                        <a:schemeClr val="accent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lnSpc>
                          <a:spcPct val="100000"/>
                        </a:lnSpc>
                      </a:pPr>
                      <a:r>
                        <a:rPr lang="fr-FR" sz="2000" b="1" dirty="0" smtClean="0">
                          <a:solidFill>
                            <a:schemeClr val="bg1"/>
                          </a:solidFill>
                          <a:latin typeface="Freestyle Script" pitchFamily="66" charset="0"/>
                        </a:rPr>
                        <a:t>21$</a:t>
                      </a:r>
                      <a:endParaRPr lang="fr-FR" sz="2000" b="1" dirty="0">
                        <a:solidFill>
                          <a:schemeClr val="bg1"/>
                        </a:solidFill>
                        <a:latin typeface="Freestyle Script" pitchFamily="66" charset="0"/>
                      </a:endParaRP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bg1"/>
                          </a:solidFill>
                          <a:latin typeface="Freestyle Script" pitchFamily="66" charset="0"/>
                        </a:rPr>
                        <a:t>BOB</a:t>
                      </a: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endParaRPr lang="fr-FR" dirty="0"/>
                    </a:p>
                  </a:txBody>
                  <a:tcPr anchor="ctr">
                    <a:lnL w="12700" cap="flat" cmpd="sng" algn="ctr">
                      <a:solidFill>
                        <a:srgbClr val="FFA7E2"/>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vMerge="1">
                  <a:txBody>
                    <a:bodyPr/>
                    <a:lstStyle/>
                    <a:p>
                      <a:endParaRPr lang="fr-FR"/>
                    </a:p>
                  </a:txBody>
                  <a:tcPr anchor="ctr">
                    <a:lnL w="12700" cap="flat" cmpd="sng" algn="ctr">
                      <a:solidFill>
                        <a:schemeClr val="accent2">
                          <a:lumMod val="60000"/>
                          <a:lumOff val="40000"/>
                        </a:schemeClr>
                      </a:solidFill>
                      <a:prstDash val="solid"/>
                      <a:round/>
                      <a:headEnd type="none" w="med" len="med"/>
                      <a:tailEnd type="none" w="med" len="med"/>
                    </a:lnL>
                    <a:lnR w="12700" cap="flat" cmpd="sng" algn="ctr">
                      <a:solidFill>
                        <a:schemeClr val="accent2">
                          <a:lumMod val="60000"/>
                          <a:lumOff val="40000"/>
                        </a:schemeClr>
                      </a:solidFill>
                      <a:prstDash val="solid"/>
                      <a:round/>
                      <a:headEnd type="none" w="med" len="med"/>
                      <a:tailEnd type="none" w="med" len="med"/>
                    </a:lnR>
                    <a:lnT w="12700" cap="flat" cmpd="sng" algn="ctr">
                      <a:solidFill>
                        <a:schemeClr val="accent2">
                          <a:lumMod val="60000"/>
                          <a:lumOff val="40000"/>
                        </a:schemeClr>
                      </a:solidFill>
                      <a:prstDash val="solid"/>
                      <a:round/>
                      <a:headEnd type="none" w="med" len="med"/>
                      <a:tailEnd type="none" w="med" len="med"/>
                    </a:lnT>
                    <a:lnB w="12700" cap="flat" cmpd="sng" algn="ctr">
                      <a:solidFill>
                        <a:schemeClr val="accent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bg1"/>
                          </a:solidFill>
                          <a:latin typeface="Freestyle Script" pitchFamily="66" charset="0"/>
                        </a:rPr>
                        <a:t>18$</a:t>
                      </a: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ctr">
                        <a:lnSpc>
                          <a:spcPct val="100000"/>
                        </a:lnSpc>
                      </a:pPr>
                      <a:r>
                        <a:rPr lang="fr-FR" sz="2000" b="1" dirty="0" smtClean="0">
                          <a:solidFill>
                            <a:schemeClr val="bg1"/>
                          </a:solidFill>
                          <a:latin typeface="Freestyle Script" pitchFamily="66" charset="0"/>
                        </a:rPr>
                        <a:t>ANITA</a:t>
                      </a:r>
                      <a:endParaRPr lang="fr-FR" sz="2000" b="1" dirty="0">
                        <a:solidFill>
                          <a:schemeClr val="bg1"/>
                        </a:solidFill>
                        <a:latin typeface="Freestyle Script" pitchFamily="66" charset="0"/>
                      </a:endParaRP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endParaRPr lang="fr-FR" dirty="0"/>
                    </a:p>
                  </a:txBody>
                  <a:tcPr anchor="ctr">
                    <a:lnL w="12700" cap="flat" cmpd="sng" algn="ctr">
                      <a:solidFill>
                        <a:srgbClr val="FFA7E2"/>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vMerge="1">
                  <a:txBody>
                    <a:bodyPr/>
                    <a:lstStyle/>
                    <a:p>
                      <a:endParaRPr lang="fr-FR"/>
                    </a:p>
                  </a:txBody>
                  <a:tcPr anchor="ctr">
                    <a:lnL w="12700" cap="flat" cmpd="sng" algn="ctr">
                      <a:solidFill>
                        <a:schemeClr val="accent2">
                          <a:lumMod val="60000"/>
                          <a:lumOff val="40000"/>
                        </a:schemeClr>
                      </a:solidFill>
                      <a:prstDash val="solid"/>
                      <a:round/>
                      <a:headEnd type="none" w="med" len="med"/>
                      <a:tailEnd type="none" w="med" len="med"/>
                    </a:lnL>
                    <a:lnR w="12700" cap="flat" cmpd="sng" algn="ctr">
                      <a:solidFill>
                        <a:schemeClr val="accent2">
                          <a:lumMod val="60000"/>
                          <a:lumOff val="40000"/>
                        </a:schemeClr>
                      </a:solidFill>
                      <a:prstDash val="solid"/>
                      <a:round/>
                      <a:headEnd type="none" w="med" len="med"/>
                      <a:tailEnd type="none" w="med" len="med"/>
                    </a:lnR>
                    <a:lnT w="12700" cap="flat" cmpd="sng" algn="ctr">
                      <a:solidFill>
                        <a:schemeClr val="accent2">
                          <a:lumMod val="60000"/>
                          <a:lumOff val="40000"/>
                        </a:schemeClr>
                      </a:solidFill>
                      <a:prstDash val="solid"/>
                      <a:round/>
                      <a:headEnd type="none" w="med" len="med"/>
                      <a:tailEnd type="none" w="med" len="med"/>
                    </a:lnT>
                    <a:lnB w="12700" cap="flat" cmpd="sng" algn="ctr">
                      <a:solidFill>
                        <a:schemeClr val="accent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bg1"/>
                          </a:solidFill>
                          <a:latin typeface="Freestyle Script" pitchFamily="66" charset="0"/>
                        </a:rPr>
                        <a:t>15$</a:t>
                      </a: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bg1"/>
                          </a:solidFill>
                          <a:latin typeface="Freestyle Script" pitchFamily="66" charset="0"/>
                        </a:rPr>
                        <a:t>BRUCE</a:t>
                      </a: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endParaRPr lang="fr-FR" dirty="0"/>
                    </a:p>
                  </a:txBody>
                  <a:tcPr anchor="ctr">
                    <a:lnL w="12700" cap="flat" cmpd="sng" algn="ctr">
                      <a:solidFill>
                        <a:srgbClr val="FFA7E2"/>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vMerge="1">
                  <a:txBody>
                    <a:bodyPr/>
                    <a:lstStyle/>
                    <a:p>
                      <a:endParaRPr lang="fr-FR"/>
                    </a:p>
                  </a:txBody>
                  <a:tcPr anchor="ctr">
                    <a:lnL w="12700" cap="flat" cmpd="sng" algn="ctr">
                      <a:solidFill>
                        <a:schemeClr val="accent2">
                          <a:lumMod val="60000"/>
                          <a:lumOff val="40000"/>
                        </a:schemeClr>
                      </a:solidFill>
                      <a:prstDash val="solid"/>
                      <a:round/>
                      <a:headEnd type="none" w="med" len="med"/>
                      <a:tailEnd type="none" w="med" len="med"/>
                    </a:lnL>
                    <a:lnR w="12700" cap="flat" cmpd="sng" algn="ctr">
                      <a:solidFill>
                        <a:schemeClr val="accent2">
                          <a:lumMod val="60000"/>
                          <a:lumOff val="40000"/>
                        </a:schemeClr>
                      </a:solidFill>
                      <a:prstDash val="solid"/>
                      <a:round/>
                      <a:headEnd type="none" w="med" len="med"/>
                      <a:tailEnd type="none" w="med" len="med"/>
                    </a:lnR>
                    <a:lnT w="12700" cap="flat" cmpd="sng" algn="ctr">
                      <a:solidFill>
                        <a:schemeClr val="accent2">
                          <a:lumMod val="60000"/>
                          <a:lumOff val="40000"/>
                        </a:schemeClr>
                      </a:solidFill>
                      <a:prstDash val="solid"/>
                      <a:round/>
                      <a:headEnd type="none" w="med" len="med"/>
                      <a:tailEnd type="none" w="med" len="med"/>
                    </a:lnT>
                    <a:lnB w="12700" cap="flat" cmpd="sng" algn="ctr">
                      <a:solidFill>
                        <a:schemeClr val="accent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algn="ctr">
                        <a:lnSpc>
                          <a:spcPct val="100000"/>
                        </a:lnSpc>
                      </a:pPr>
                      <a:r>
                        <a:rPr lang="fr-FR" sz="2000" b="1" dirty="0" smtClean="0">
                          <a:solidFill>
                            <a:schemeClr val="bg1"/>
                          </a:solidFill>
                          <a:latin typeface="Freestyle Script" pitchFamily="66" charset="0"/>
                        </a:rPr>
                        <a:t>13$</a:t>
                      </a:r>
                      <a:endParaRPr lang="fr-FR" sz="2000" b="1" dirty="0">
                        <a:solidFill>
                          <a:schemeClr val="bg1"/>
                        </a:solidFill>
                        <a:latin typeface="Freestyle Script" pitchFamily="66" charset="0"/>
                      </a:endParaRP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gn="ctr">
                        <a:lnSpc>
                          <a:spcPct val="100000"/>
                        </a:lnSpc>
                      </a:pPr>
                      <a:r>
                        <a:rPr lang="fr-FR" sz="2000" b="1" dirty="0" smtClean="0">
                          <a:solidFill>
                            <a:schemeClr val="bg1"/>
                          </a:solidFill>
                          <a:latin typeface="Freestyle Script" pitchFamily="66" charset="0"/>
                        </a:rPr>
                        <a:t>ROY</a:t>
                      </a:r>
                      <a:endParaRPr lang="fr-FR" sz="2000" b="1" dirty="0">
                        <a:solidFill>
                          <a:schemeClr val="bg1"/>
                        </a:solidFill>
                        <a:latin typeface="Freestyle Script" pitchFamily="66" charset="0"/>
                      </a:endParaRP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endParaRPr lang="fr-FR" dirty="0"/>
                    </a:p>
                  </a:txBody>
                  <a:tcPr anchor="ctr">
                    <a:lnL w="12700" cap="flat" cmpd="sng" algn="ctr">
                      <a:solidFill>
                        <a:srgbClr val="FFA7E2"/>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vMerge="1">
                  <a:txBody>
                    <a:bodyPr/>
                    <a:lstStyle/>
                    <a:p>
                      <a:endParaRPr lang="fr-FR"/>
                    </a:p>
                  </a:txBody>
                  <a:tcPr anchor="ctr">
                    <a:lnL w="12700" cap="flat" cmpd="sng" algn="ctr">
                      <a:solidFill>
                        <a:schemeClr val="accent2">
                          <a:lumMod val="60000"/>
                          <a:lumOff val="40000"/>
                        </a:schemeClr>
                      </a:solidFill>
                      <a:prstDash val="solid"/>
                      <a:round/>
                      <a:headEnd type="none" w="med" len="med"/>
                      <a:tailEnd type="none" w="med" len="med"/>
                    </a:lnL>
                    <a:lnR w="12700" cap="flat" cmpd="sng" algn="ctr">
                      <a:solidFill>
                        <a:schemeClr val="accent2">
                          <a:lumMod val="60000"/>
                          <a:lumOff val="40000"/>
                        </a:schemeClr>
                      </a:solidFill>
                      <a:prstDash val="solid"/>
                      <a:round/>
                      <a:headEnd type="none" w="med" len="med"/>
                      <a:tailEnd type="none" w="med" len="med"/>
                    </a:lnR>
                    <a:lnT w="12700" cap="flat" cmpd="sng" algn="ctr">
                      <a:solidFill>
                        <a:schemeClr val="accent2">
                          <a:lumMod val="60000"/>
                          <a:lumOff val="40000"/>
                        </a:schemeClr>
                      </a:solidFill>
                      <a:prstDash val="solid"/>
                      <a:round/>
                      <a:headEnd type="none" w="med" len="med"/>
                      <a:tailEnd type="none" w="med" len="med"/>
                    </a:lnT>
                    <a:lnB w="12700" cap="flat" cmpd="sng" algn="ctr">
                      <a:solidFill>
                        <a:schemeClr val="accent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bg1"/>
                          </a:solidFill>
                          <a:latin typeface="Freestyle Script" pitchFamily="66" charset="0"/>
                        </a:rPr>
                        <a:t>11$</a:t>
                      </a: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bg1"/>
                          </a:solidFill>
                          <a:latin typeface="Freestyle Script" pitchFamily="66" charset="0"/>
                        </a:rPr>
                        <a:t>JUSTE</a:t>
                      </a: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endParaRPr lang="fr-FR" dirty="0"/>
                    </a:p>
                  </a:txBody>
                  <a:tcPr anchor="ctr">
                    <a:lnL w="12700" cap="flat" cmpd="sng" algn="ctr">
                      <a:solidFill>
                        <a:srgbClr val="FFA7E2"/>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60000">
                <a:tc vMerge="1">
                  <a:txBody>
                    <a:bodyPr/>
                    <a:lstStyle/>
                    <a:p>
                      <a:endParaRPr lang="fr-FR"/>
                    </a:p>
                  </a:txBody>
                  <a:tcPr anchor="ctr">
                    <a:lnL w="12700" cap="flat" cmpd="sng" algn="ctr">
                      <a:solidFill>
                        <a:schemeClr val="accent2">
                          <a:lumMod val="60000"/>
                          <a:lumOff val="40000"/>
                        </a:schemeClr>
                      </a:solidFill>
                      <a:prstDash val="solid"/>
                      <a:round/>
                      <a:headEnd type="none" w="med" len="med"/>
                      <a:tailEnd type="none" w="med" len="med"/>
                    </a:lnL>
                    <a:lnR w="12700" cap="flat" cmpd="sng" algn="ctr">
                      <a:solidFill>
                        <a:schemeClr val="accent2">
                          <a:lumMod val="60000"/>
                          <a:lumOff val="40000"/>
                        </a:schemeClr>
                      </a:solidFill>
                      <a:prstDash val="solid"/>
                      <a:round/>
                      <a:headEnd type="none" w="med" len="med"/>
                      <a:tailEnd type="none" w="med" len="med"/>
                    </a:lnR>
                    <a:lnT w="12700" cap="flat" cmpd="sng" algn="ctr">
                      <a:solidFill>
                        <a:schemeClr val="accent2">
                          <a:lumMod val="60000"/>
                          <a:lumOff val="40000"/>
                        </a:schemeClr>
                      </a:solidFill>
                      <a:prstDash val="solid"/>
                      <a:round/>
                      <a:headEnd type="none" w="med" len="med"/>
                      <a:tailEnd type="none" w="med" len="med"/>
                    </a:lnT>
                    <a:lnB w="12700" cap="flat" cmpd="sng" algn="ctr">
                      <a:solidFill>
                        <a:schemeClr val="accent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bg1"/>
                          </a:solidFill>
                          <a:latin typeface="Freestyle Script" pitchFamily="66" charset="0"/>
                        </a:rPr>
                        <a:t>10$</a:t>
                      </a: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bg1"/>
                          </a:solidFill>
                          <a:latin typeface="Freestyle Script" pitchFamily="66" charset="0"/>
                        </a:rPr>
                        <a:t>SUE</a:t>
                      </a: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a:lnSpc>
                          <a:spcPct val="100000"/>
                        </a:lnSpc>
                      </a:pPr>
                      <a:endParaRPr lang="fr-FR" dirty="0"/>
                    </a:p>
                  </a:txBody>
                  <a:tcPr anchor="ctr">
                    <a:lnL w="12700" cap="flat" cmpd="sng" algn="ctr">
                      <a:solidFill>
                        <a:srgbClr val="FFA7E2"/>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4268">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FR" sz="2000" b="1" dirty="0" smtClean="0">
                        <a:solidFill>
                          <a:schemeClr val="bg1"/>
                        </a:solidFill>
                        <a:latin typeface="Freestyle Script" pitchFamily="66" charset="0"/>
                      </a:endParaRPr>
                    </a:p>
                  </a:txBody>
                  <a:tcPr anchor="ctr">
                    <a:lnL w="12700" cap="flat" cmpd="sng" algn="ctr">
                      <a:noFill/>
                      <a:prstDash val="solid"/>
                      <a:round/>
                      <a:headEnd type="none" w="med" len="med"/>
                      <a:tailEnd type="none" w="med" len="med"/>
                    </a:lnL>
                    <a:lnR w="12700" cap="flat" cmpd="sng" algn="ctr">
                      <a:solidFill>
                        <a:schemeClr val="accent2">
                          <a:lumMod val="60000"/>
                          <a:lumOff val="4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bg1"/>
                          </a:solidFill>
                          <a:latin typeface="Freestyle Script" pitchFamily="66" charset="0"/>
                        </a:rPr>
                        <a:t>9$</a:t>
                      </a: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1" dirty="0" smtClean="0">
                          <a:solidFill>
                            <a:schemeClr val="bg1"/>
                          </a:solidFill>
                          <a:latin typeface="Freestyle Script" pitchFamily="66" charset="0"/>
                        </a:rPr>
                        <a:t>ANTON</a:t>
                      </a:r>
                    </a:p>
                  </a:txBody>
                  <a:tcPr anchor="ctr">
                    <a:lnL w="12700" cap="flat" cmpd="sng" algn="ctr">
                      <a:solidFill>
                        <a:srgbClr val="FFA7E2"/>
                      </a:solidFill>
                      <a:prstDash val="solid"/>
                      <a:round/>
                      <a:headEnd type="none" w="med" len="med"/>
                      <a:tailEnd type="none" w="med" len="med"/>
                    </a:lnL>
                    <a:lnR w="12700" cap="flat" cmpd="sng" algn="ctr">
                      <a:solidFill>
                        <a:srgbClr val="FFA7E2"/>
                      </a:solidFill>
                      <a:prstDash val="solid"/>
                      <a:round/>
                      <a:headEnd type="none" w="med" len="med"/>
                      <a:tailEnd type="none" w="med" len="med"/>
                    </a:lnR>
                    <a:lnT w="12700" cap="flat" cmpd="sng" algn="ctr">
                      <a:solidFill>
                        <a:srgbClr val="FFA7E2"/>
                      </a:solidFill>
                      <a:prstDash val="solid"/>
                      <a:round/>
                      <a:headEnd type="none" w="med" len="med"/>
                      <a:tailEnd type="none" w="med" len="med"/>
                    </a:lnT>
                    <a:lnB w="12700" cap="flat" cmpd="sng" algn="ctr">
                      <a:solidFill>
                        <a:srgbClr val="FFA7E2"/>
                      </a:solid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c>
                  <a:txBody>
                    <a:bodyPr/>
                    <a:lstStyle/>
                    <a:p>
                      <a:endParaRPr lang="fr-FR" dirty="0"/>
                    </a:p>
                  </a:txBody>
                  <a:tcPr anchor="ctr">
                    <a:lnL w="12700" cap="flat" cmpd="sng" algn="ctr">
                      <a:solidFill>
                        <a:srgbClr val="FFA7E2"/>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40000"/>
                      </a:schemeClr>
                    </a:solidFill>
                  </a:tcPr>
                </a:tc>
              </a:tr>
              <a:tr h="354268">
                <a:tc gridSpan="4">
                  <a:txBody>
                    <a:bodyPr/>
                    <a:lstStyle/>
                    <a:p>
                      <a:pPr algn="ctr">
                        <a:lnSpc>
                          <a:spcPct val="100000"/>
                        </a:lnSpc>
                      </a:pPr>
                      <a:endParaRPr lang="fr-FR" sz="1050" dirty="0">
                        <a:solidFill>
                          <a:schemeClr val="bg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alpha val="50000"/>
                      </a:schemeClr>
                    </a:solidFill>
                  </a:tcPr>
                </a:tc>
                <a:tc hMerge="1">
                  <a:txBody>
                    <a:bodyPr/>
                    <a:lstStyle/>
                    <a:p>
                      <a:endParaRPr lang="fr-FR"/>
                    </a:p>
                  </a:txBody>
                  <a:tcPr/>
                </a:tc>
                <a:tc hMerge="1">
                  <a:txBody>
                    <a:bodyPr/>
                    <a:lstStyle/>
                    <a:p>
                      <a:endParaRPr lang="fr-FR"/>
                    </a:p>
                  </a:txBody>
                  <a:tcPr/>
                </a:tc>
                <a:tc hMerge="1">
                  <a:txBody>
                    <a:bodyPr/>
                    <a:lstStyle/>
                    <a:p>
                      <a:endParaRPr lang="fr-FR"/>
                    </a:p>
                  </a:txBody>
                  <a:tcPr/>
                </a:tc>
              </a:tr>
            </a:tbl>
          </a:graphicData>
        </a:graphic>
      </p:graphicFrame>
      <p:sp>
        <p:nvSpPr>
          <p:cNvPr id="8" name="Ellipse 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ARGUMENTER</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carte2.jpg"/>
          <p:cNvPicPr>
            <a:picLocks noChangeAspect="1"/>
          </p:cNvPicPr>
          <p:nvPr/>
        </p:nvPicPr>
        <p:blipFill>
          <a:blip r:embed="rId2" cstate="print"/>
          <a:stretch>
            <a:fillRect/>
          </a:stretch>
        </p:blipFill>
        <p:spPr>
          <a:xfrm>
            <a:off x="0" y="-27384"/>
            <a:ext cx="9144000" cy="6885384"/>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8928992"/>
              </a:tblGrid>
              <a:tr h="6336704">
                <a:tc>
                  <a:txBody>
                    <a:bodyPr/>
                    <a:lstStyle/>
                    <a:p>
                      <a:pPr algn="ctr"/>
                      <a:r>
                        <a:rPr lang="fr-FR" sz="2800" b="1" dirty="0" smtClean="0">
                          <a:solidFill>
                            <a:schemeClr val="bg2">
                              <a:lumMod val="10000"/>
                            </a:schemeClr>
                          </a:solidFill>
                          <a:effectLst>
                            <a:outerShdw blurRad="38100" dist="38100" dir="2700000" algn="tl">
                              <a:srgbClr val="000000">
                                <a:alpha val="43137"/>
                              </a:srgbClr>
                            </a:outerShdw>
                          </a:effectLst>
                          <a:latin typeface="Freestyle Script" pitchFamily="66" charset="0"/>
                        </a:rPr>
                        <a:t>F.A.Q</a:t>
                      </a:r>
                    </a:p>
                    <a:p>
                      <a:pPr algn="ctr"/>
                      <a:endParaRPr lang="fr-FR" sz="1800" b="1" dirty="0" smtClean="0">
                        <a:solidFill>
                          <a:schemeClr val="bg2">
                            <a:lumMod val="10000"/>
                          </a:schemeClr>
                        </a:solidFill>
                        <a:effectLst>
                          <a:outerShdw blurRad="38100" dist="38100" dir="2700000" algn="tl">
                            <a:srgbClr val="000000">
                              <a:alpha val="43137"/>
                            </a:srgbClr>
                          </a:outerShdw>
                        </a:effectLst>
                        <a:latin typeface="Freestyle Script" pitchFamily="66" charset="0"/>
                      </a:endParaRPr>
                    </a:p>
                    <a:p>
                      <a:pPr algn="l"/>
                      <a:r>
                        <a:rPr lang="fr-FR" sz="2000" b="1" dirty="0" smtClean="0">
                          <a:solidFill>
                            <a:schemeClr val="tx1"/>
                          </a:solidFill>
                          <a:effectLst>
                            <a:outerShdw blurRad="38100" dist="38100" dir="2700000" algn="tl">
                              <a:srgbClr val="000000">
                                <a:alpha val="43137"/>
                              </a:srgbClr>
                            </a:outerShdw>
                          </a:effectLst>
                          <a:latin typeface="Freestyle Script" pitchFamily="66" charset="0"/>
                        </a:rPr>
                        <a:t>Est-il possible d’aller à la statue du bassin?</a:t>
                      </a:r>
                    </a:p>
                    <a:p>
                      <a:pPr algn="l"/>
                      <a:r>
                        <a:rPr lang="fr-FR" sz="2000" b="0" dirty="0" smtClean="0">
                          <a:solidFill>
                            <a:schemeClr val="tx1"/>
                          </a:solidFill>
                          <a:effectLst>
                            <a:outerShdw blurRad="38100" dist="38100" dir="2700000" algn="tl">
                              <a:srgbClr val="000000">
                                <a:alpha val="43137"/>
                              </a:srgbClr>
                            </a:outerShdw>
                          </a:effectLst>
                          <a:latin typeface="Freestyle Script" pitchFamily="66" charset="0"/>
                        </a:rPr>
                        <a:t>Il est impossible d’aller à la statue, peut importe l’heure et le jour. Cependant le lieu existe bien dans</a:t>
                      </a:r>
                      <a:r>
                        <a:rPr lang="fr-FR" sz="2000" b="0" baseline="0" dirty="0" smtClean="0">
                          <a:solidFill>
                            <a:schemeClr val="tx1"/>
                          </a:solidFill>
                          <a:effectLst>
                            <a:outerShdw blurRad="38100" dist="38100" dir="2700000" algn="tl">
                              <a:srgbClr val="000000">
                                <a:alpha val="43137"/>
                              </a:srgbClr>
                            </a:outerShdw>
                          </a:effectLst>
                          <a:latin typeface="Freestyle Script" pitchFamily="66" charset="0"/>
                        </a:rPr>
                        <a:t> le programme du jeu car il est fait mention de 29 lieux alors qu’on ne peut en visiter que 28. Cela correspond vraisemblablement aux choix du menu Déplacement.</a:t>
                      </a:r>
                    </a:p>
                    <a:p>
                      <a:pPr algn="l"/>
                      <a:endParaRPr lang="fr-FR" sz="1400" b="0" baseline="0" dirty="0" smtClean="0">
                        <a:solidFill>
                          <a:schemeClr val="tx1"/>
                        </a:solidFill>
                        <a:effectLst>
                          <a:outerShdw blurRad="38100" dist="38100" dir="2700000" algn="tl">
                            <a:srgbClr val="000000">
                              <a:alpha val="43137"/>
                            </a:srgbClr>
                          </a:outerShdw>
                        </a:effectLst>
                        <a:latin typeface="Freestyle Script" pitchFamily="66" charset="0"/>
                      </a:endParaRPr>
                    </a:p>
                    <a:p>
                      <a:pPr algn="l"/>
                      <a:r>
                        <a:rPr lang="fr-FR" sz="2000" b="1" baseline="0" dirty="0" smtClean="0">
                          <a:solidFill>
                            <a:schemeClr val="tx1"/>
                          </a:solidFill>
                          <a:effectLst>
                            <a:outerShdw blurRad="38100" dist="38100" dir="2700000" algn="tl">
                              <a:srgbClr val="000000">
                                <a:alpha val="43137"/>
                              </a:srgbClr>
                            </a:outerShdw>
                          </a:effectLst>
                          <a:latin typeface="Freestyle Script" pitchFamily="66" charset="0"/>
                        </a:rPr>
                        <a:t>Pourquoi certains pourcentages d’indices ne s’aditionnent pas?</a:t>
                      </a:r>
                    </a:p>
                    <a:p>
                      <a:pPr algn="l"/>
                      <a:r>
                        <a:rPr lang="fr-FR" sz="2000" b="0" baseline="0" dirty="0" smtClean="0">
                          <a:solidFill>
                            <a:schemeClr val="tx1"/>
                          </a:solidFill>
                          <a:effectLst>
                            <a:outerShdw blurRad="38100" dist="38100" dir="2700000" algn="tl">
                              <a:srgbClr val="000000">
                                <a:alpha val="43137"/>
                              </a:srgbClr>
                            </a:outerShdw>
                          </a:effectLst>
                          <a:latin typeface="Freestyle Script" pitchFamily="66" charset="0"/>
                        </a:rPr>
                        <a:t>Les indices sont séparés en 3 catégories distinctes dans le programme du jeu(maximum possibilite pourcentage sur parlee (5) , maximum possibilite pourcentage sur objet (15), maximum possibilite pourcentage sur écriture (5) ). </a:t>
                      </a:r>
                    </a:p>
                    <a:p>
                      <a:pPr algn="l"/>
                      <a:r>
                        <a:rPr lang="fr-FR" sz="2000" b="0" baseline="0" dirty="0" smtClean="0">
                          <a:solidFill>
                            <a:schemeClr val="tx1"/>
                          </a:solidFill>
                          <a:effectLst>
                            <a:outerShdw blurRad="38100" dist="38100" dir="2700000" algn="tl">
                              <a:srgbClr val="000000">
                                <a:alpha val="43137"/>
                              </a:srgbClr>
                            </a:outerShdw>
                          </a:effectLst>
                          <a:latin typeface="Freestyle Script" pitchFamily="66" charset="0"/>
                        </a:rPr>
                        <a:t>Il n’est pas fait mention de « nombre maxi d’indices » comme pour Soukiya( valeur 99%). </a:t>
                      </a:r>
                    </a:p>
                    <a:p>
                      <a:pPr algn="l"/>
                      <a:r>
                        <a:rPr lang="fr-FR" sz="2000" b="0" baseline="0" dirty="0" smtClean="0">
                          <a:solidFill>
                            <a:schemeClr val="tx1"/>
                          </a:solidFill>
                          <a:effectLst>
                            <a:outerShdw blurRad="38100" dist="38100" dir="2700000" algn="tl">
                              <a:srgbClr val="000000">
                                <a:alpha val="43137"/>
                              </a:srgbClr>
                            </a:outerShdw>
                          </a:effectLst>
                          <a:latin typeface="Freestyle Script" pitchFamily="66" charset="0"/>
                        </a:rPr>
                        <a:t>C’est donc probable que les indices se classifient selon ces 3 catégories et que certains ne peuvent s’aditionner.</a:t>
                      </a:r>
                    </a:p>
                    <a:p>
                      <a:pPr algn="l"/>
                      <a:r>
                        <a:rPr lang="fr-FR" sz="2000" b="0" baseline="0" dirty="0" smtClean="0">
                          <a:solidFill>
                            <a:schemeClr val="tx1"/>
                          </a:solidFill>
                          <a:effectLst>
                            <a:outerShdw blurRad="38100" dist="38100" dir="2700000" algn="tl">
                              <a:srgbClr val="000000">
                                <a:alpha val="43137"/>
                              </a:srgbClr>
                            </a:outerShdw>
                          </a:effectLst>
                          <a:latin typeface="Freestyle Script" pitchFamily="66" charset="0"/>
                        </a:rPr>
                        <a:t>Pour l’heure, je n’ai toujours pas trouvé comment les classer. Le pourcentage maximum est donc inconnu.</a:t>
                      </a:r>
                    </a:p>
                    <a:p>
                      <a:pPr algn="l"/>
                      <a:endParaRPr lang="fr-FR" sz="1400" b="0" baseline="0" dirty="0" smtClean="0">
                        <a:solidFill>
                          <a:schemeClr val="tx1"/>
                        </a:solidFill>
                        <a:effectLst>
                          <a:outerShdw blurRad="38100" dist="38100" dir="2700000" algn="tl">
                            <a:srgbClr val="000000">
                              <a:alpha val="43137"/>
                            </a:srgbClr>
                          </a:outerShdw>
                        </a:effectLst>
                        <a:latin typeface="Freestyle Script" pitchFamily="66" charset="0"/>
                      </a:endParaRPr>
                    </a:p>
                    <a:p>
                      <a:pPr algn="l"/>
                      <a:r>
                        <a:rPr lang="fr-FR" sz="2000" b="1" dirty="0" smtClean="0">
                          <a:solidFill>
                            <a:schemeClr val="tx1"/>
                          </a:solidFill>
                          <a:effectLst>
                            <a:outerShdw blurRad="38100" dist="38100" dir="2700000" algn="tl">
                              <a:srgbClr val="000000">
                                <a:alpha val="43137"/>
                              </a:srgbClr>
                            </a:outerShdw>
                          </a:effectLst>
                          <a:latin typeface="Freestyle Script" pitchFamily="66" charset="0"/>
                        </a:rPr>
                        <a:t>Comment</a:t>
                      </a:r>
                      <a:r>
                        <a:rPr lang="fr-FR" sz="2000" b="1" baseline="0" dirty="0" smtClean="0">
                          <a:solidFill>
                            <a:schemeClr val="tx1"/>
                          </a:solidFill>
                          <a:effectLst>
                            <a:outerShdw blurRad="38100" dist="38100" dir="2700000" algn="tl">
                              <a:srgbClr val="000000">
                                <a:alpha val="43137"/>
                              </a:srgbClr>
                            </a:outerShdw>
                          </a:effectLst>
                          <a:latin typeface="Freestyle Script" pitchFamily="66" charset="0"/>
                        </a:rPr>
                        <a:t> vérifier que Roy est la personne qui a forcé la bibliothèque?</a:t>
                      </a:r>
                    </a:p>
                    <a:p>
                      <a:pPr algn="l"/>
                      <a:r>
                        <a:rPr lang="fr-FR" sz="2000" b="0" baseline="0" dirty="0" smtClean="0">
                          <a:solidFill>
                            <a:schemeClr val="tx1"/>
                          </a:solidFill>
                          <a:effectLst>
                            <a:outerShdw blurRad="38100" dist="38100" dir="2700000" algn="tl">
                              <a:srgbClr val="000000">
                                <a:alpha val="43137"/>
                              </a:srgbClr>
                            </a:outerShdw>
                          </a:effectLst>
                          <a:latin typeface="Freestyle Script" pitchFamily="66" charset="0"/>
                        </a:rPr>
                        <a:t>Une manière très simple est de le suivre le 31/01 de 6h30 à 7h pm. Vous verrez qu’il se trouve dans la chambre de Marie à l’heure du crime. Vous seriez d’ailleurs mort si vous vous y trouviez. D’autre part on retouve le livre manquant chez lui.</a:t>
                      </a:r>
                    </a:p>
                    <a:p>
                      <a:pPr algn="l"/>
                      <a:endParaRPr lang="fr-FR" sz="1400" b="0" baseline="0" dirty="0" smtClean="0">
                        <a:solidFill>
                          <a:schemeClr val="tx1"/>
                        </a:solidFill>
                        <a:effectLst>
                          <a:outerShdw blurRad="38100" dist="38100" dir="2700000" algn="tl">
                            <a:srgbClr val="000000">
                              <a:alpha val="43137"/>
                            </a:srgbClr>
                          </a:outerShdw>
                        </a:effectLst>
                        <a:latin typeface="Freestyle Script" pitchFamily="66" charset="0"/>
                      </a:endParaRPr>
                    </a:p>
                    <a:p>
                      <a:pPr algn="l"/>
                      <a:r>
                        <a:rPr lang="fr-FR" sz="2000" b="1" baseline="0" dirty="0" smtClean="0">
                          <a:solidFill>
                            <a:schemeClr val="tx1"/>
                          </a:solidFill>
                          <a:effectLst>
                            <a:outerShdw blurRad="38100" dist="38100" dir="2700000" algn="tl">
                              <a:srgbClr val="000000">
                                <a:alpha val="43137"/>
                              </a:srgbClr>
                            </a:outerShdw>
                          </a:effectLst>
                          <a:latin typeface="Freestyle Script" pitchFamily="66" charset="0"/>
                        </a:rPr>
                        <a:t>Est –il possible de suivre Roy la nuit du 31 au 1</a:t>
                      </a:r>
                      <a:r>
                        <a:rPr lang="fr-FR" sz="2000" b="1" baseline="30000" dirty="0" smtClean="0">
                          <a:solidFill>
                            <a:schemeClr val="tx1"/>
                          </a:solidFill>
                          <a:effectLst>
                            <a:outerShdw blurRad="38100" dist="38100" dir="2700000" algn="tl">
                              <a:srgbClr val="000000">
                                <a:alpha val="43137"/>
                              </a:srgbClr>
                            </a:outerShdw>
                          </a:effectLst>
                          <a:latin typeface="Freestyle Script" pitchFamily="66" charset="0"/>
                        </a:rPr>
                        <a:t>er</a:t>
                      </a:r>
                      <a:r>
                        <a:rPr lang="fr-FR" sz="2000" b="1" baseline="0" dirty="0" smtClean="0">
                          <a:solidFill>
                            <a:schemeClr val="tx1"/>
                          </a:solidFill>
                          <a:effectLst>
                            <a:outerShdw blurRad="38100" dist="38100" dir="2700000" algn="tl">
                              <a:srgbClr val="000000">
                                <a:alpha val="43137"/>
                              </a:srgbClr>
                            </a:outerShdw>
                          </a:effectLst>
                          <a:latin typeface="Freestyle Script" pitchFamily="66" charset="0"/>
                        </a:rPr>
                        <a:t> ?</a:t>
                      </a:r>
                    </a:p>
                    <a:p>
                      <a:pPr algn="l"/>
                      <a:r>
                        <a:rPr lang="fr-FR" sz="2000" b="0" baseline="0" dirty="0" smtClean="0">
                          <a:solidFill>
                            <a:schemeClr val="tx1"/>
                          </a:solidFill>
                          <a:effectLst>
                            <a:outerShdw blurRad="38100" dist="38100" dir="2700000" algn="tl">
                              <a:srgbClr val="000000">
                                <a:alpha val="43137"/>
                              </a:srgbClr>
                            </a:outerShdw>
                          </a:effectLst>
                          <a:latin typeface="Freestyle Script" pitchFamily="66" charset="0"/>
                        </a:rPr>
                        <a:t>Non il est impossible de le suivre car on se fait automatiquement assommer à 11h pm. Roy se trouvant au bar, Jérome Lange est caché dans le salon et à 11h pm le 31/01 on se fait assommer. Ensuite il sort devant chez Maguy et part dans sa chambre. </a:t>
                      </a:r>
                    </a:p>
                    <a:p>
                      <a:pPr algn="l"/>
                      <a:r>
                        <a:rPr lang="fr-FR" sz="2000" b="0" baseline="0" dirty="0" smtClean="0">
                          <a:solidFill>
                            <a:schemeClr val="tx1"/>
                          </a:solidFill>
                          <a:effectLst>
                            <a:outerShdw blurRad="38100" dist="38100" dir="2700000" algn="tl">
                              <a:srgbClr val="000000">
                                <a:alpha val="43137"/>
                              </a:srgbClr>
                            </a:outerShdw>
                          </a:effectLst>
                          <a:latin typeface="Freestyle Script" pitchFamily="66" charset="0"/>
                        </a:rPr>
                        <a:t>On ne peut donc plus le suivre de la nuit jusqu’à 8h am le 01/02.</a:t>
                      </a:r>
                      <a:endParaRPr lang="fr-FR" sz="2000" b="0" dirty="0" smtClean="0">
                        <a:solidFill>
                          <a:schemeClr val="tx1"/>
                        </a:solidFill>
                        <a:effectLst>
                          <a:outerShdw blurRad="38100" dist="38100" dir="2700000" algn="tl">
                            <a:srgbClr val="000000">
                              <a:alpha val="43137"/>
                            </a:srgbClr>
                          </a:outerShdw>
                        </a:effectLst>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blipFill dpi="0" rotWithShape="1">
                      <a:blip r:embed="rId3"/>
                      <a:srcRect/>
                      <a:tile tx="0" ty="0" sx="100000" sy="100000" flip="none" algn="tl"/>
                    </a:blipFill>
                  </a:tcPr>
                </a:tc>
              </a:tr>
            </a:tbl>
          </a:graphicData>
        </a:graphic>
      </p:graphicFrame>
      <p:sp>
        <p:nvSpPr>
          <p:cNvPr id="7" name="Ellipse 6">
            <a:hlinkClick r:id="rId4" action="ppaction://hlinksldjump"/>
          </p:cNvPr>
          <p:cNvSpPr/>
          <p:nvPr/>
        </p:nvSpPr>
        <p:spPr>
          <a:xfrm>
            <a:off x="0" y="-27384"/>
            <a:ext cx="539552" cy="404664"/>
          </a:xfrm>
          <a:prstGeom prst="ellipse">
            <a:avLst/>
          </a:prstGeom>
          <a:blipFill dpi="0" rotWithShape="1">
            <a:blip r:embed="rId5"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DIVERS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carte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8928992"/>
              </a:tblGrid>
              <a:tr h="6336704">
                <a:tc>
                  <a:txBody>
                    <a:bodyPr/>
                    <a:lstStyle/>
                    <a:p>
                      <a:pPr algn="ctr"/>
                      <a:r>
                        <a:rPr lang="fr-FR" sz="2800" b="1" dirty="0" smtClean="0">
                          <a:solidFill>
                            <a:schemeClr val="bg2">
                              <a:lumMod val="10000"/>
                            </a:schemeClr>
                          </a:solidFill>
                          <a:effectLst>
                            <a:outerShdw blurRad="38100" dist="38100" dir="2700000" algn="tl">
                              <a:srgbClr val="000000">
                                <a:alpha val="43137"/>
                              </a:srgbClr>
                            </a:outerShdw>
                          </a:effectLst>
                          <a:latin typeface="Freestyle Script" pitchFamily="66" charset="0"/>
                        </a:rPr>
                        <a:t>F.A.Q</a:t>
                      </a:r>
                    </a:p>
                    <a:p>
                      <a:pPr algn="ctr"/>
                      <a:endParaRPr lang="fr-FR" sz="2000" b="1" dirty="0" smtClean="0">
                        <a:solidFill>
                          <a:schemeClr val="bg2">
                            <a:lumMod val="10000"/>
                          </a:schemeClr>
                        </a:solidFill>
                        <a:effectLst>
                          <a:outerShdw blurRad="38100" dist="38100" dir="2700000" algn="tl">
                            <a:srgbClr val="000000">
                              <a:alpha val="43137"/>
                            </a:srgbClr>
                          </a:outerShdw>
                        </a:effectLst>
                        <a:latin typeface="Freestyle Script" pitchFamily="66" charset="0"/>
                      </a:endParaRPr>
                    </a:p>
                    <a:p>
                      <a:pPr algn="l"/>
                      <a:r>
                        <a:rPr lang="fr-FR" sz="2000" b="1" dirty="0" smtClean="0">
                          <a:solidFill>
                            <a:schemeClr val="tx1"/>
                          </a:solidFill>
                          <a:effectLst/>
                          <a:latin typeface="Freestyle Script" pitchFamily="66" charset="0"/>
                        </a:rPr>
                        <a:t>Tourner le robinet au jardin a</a:t>
                      </a:r>
                      <a:r>
                        <a:rPr lang="fr-FR" sz="2000" b="1" baseline="0" dirty="0" smtClean="0">
                          <a:solidFill>
                            <a:schemeClr val="tx1"/>
                          </a:solidFill>
                          <a:effectLst/>
                          <a:latin typeface="Freestyle Script" pitchFamily="66" charset="0"/>
                        </a:rPr>
                        <a:t>-t-il un interêt?</a:t>
                      </a:r>
                    </a:p>
                    <a:p>
                      <a:pPr algn="l"/>
                      <a:r>
                        <a:rPr lang="fr-FR" sz="2000" b="0" baseline="0" dirty="0" smtClean="0">
                          <a:solidFill>
                            <a:schemeClr val="tx1"/>
                          </a:solidFill>
                          <a:effectLst/>
                          <a:latin typeface="Freestyle Script" pitchFamily="66" charset="0"/>
                        </a:rPr>
                        <a:t>Hormis l’animation , non aucun. Il en est de même pour la radio chez Bruce et les ventilateurs au bar et dans votre chambre.</a:t>
                      </a:r>
                    </a:p>
                    <a:p>
                      <a:pPr algn="l"/>
                      <a:r>
                        <a:rPr lang="fr-FR" sz="2000" b="0" baseline="0" dirty="0" smtClean="0">
                          <a:solidFill>
                            <a:schemeClr val="tx1"/>
                          </a:solidFill>
                          <a:effectLst/>
                          <a:latin typeface="Freestyle Script" pitchFamily="66" charset="0"/>
                        </a:rPr>
                        <a:t>Les interrupteurs dans la cale du Brisban n’ont également aucune autre utilité qu’esthétiques.</a:t>
                      </a:r>
                    </a:p>
                    <a:p>
                      <a:pPr algn="l"/>
                      <a:endParaRPr lang="fr-FR" sz="2000" b="0" baseline="0" dirty="0" smtClean="0">
                        <a:solidFill>
                          <a:schemeClr val="tx1"/>
                        </a:solidFill>
                        <a:effectLst/>
                        <a:latin typeface="Freestyle Script" pitchFamily="66" charset="0"/>
                      </a:endParaRPr>
                    </a:p>
                    <a:p>
                      <a:pPr algn="l"/>
                      <a:r>
                        <a:rPr lang="fr-FR" sz="2000" b="1" baseline="0" dirty="0" smtClean="0">
                          <a:solidFill>
                            <a:schemeClr val="tx1"/>
                          </a:solidFill>
                          <a:effectLst/>
                          <a:latin typeface="Freestyle Script" pitchFamily="66" charset="0"/>
                        </a:rPr>
                        <a:t>Se cacher change il le résultat de ce que l’on observe?</a:t>
                      </a:r>
                    </a:p>
                    <a:p>
                      <a:pPr algn="l"/>
                      <a:r>
                        <a:rPr lang="fr-FR" sz="2000" b="0" baseline="0" dirty="0" smtClean="0">
                          <a:solidFill>
                            <a:schemeClr val="tx1"/>
                          </a:solidFill>
                          <a:effectLst/>
                          <a:latin typeface="Freestyle Script" pitchFamily="66" charset="0"/>
                        </a:rPr>
                        <a:t>Non cela ne change rien à l’observation. </a:t>
                      </a:r>
                    </a:p>
                    <a:p>
                      <a:pPr algn="l"/>
                      <a:endParaRPr lang="fr-FR" sz="2000" b="0" baseline="0" dirty="0" smtClean="0">
                        <a:solidFill>
                          <a:schemeClr val="tx1"/>
                        </a:solidFill>
                        <a:effectLst/>
                        <a:latin typeface="Freestyle Script" pitchFamily="66" charset="0"/>
                      </a:endParaRPr>
                    </a:p>
                    <a:p>
                      <a:pPr algn="l"/>
                      <a:r>
                        <a:rPr lang="fr-FR" sz="2000" b="1" baseline="0" dirty="0" smtClean="0">
                          <a:solidFill>
                            <a:schemeClr val="tx1"/>
                          </a:solidFill>
                          <a:effectLst/>
                          <a:latin typeface="Freestyle Script" pitchFamily="66" charset="0"/>
                        </a:rPr>
                        <a:t>Existe il des différences entre les différents messages affichés lorsque l’on se cache?</a:t>
                      </a:r>
                    </a:p>
                    <a:p>
                      <a:pPr algn="l"/>
                      <a:r>
                        <a:rPr lang="fr-FR" sz="2000" b="0" baseline="0" dirty="0" smtClean="0">
                          <a:solidFill>
                            <a:schemeClr val="tx1"/>
                          </a:solidFill>
                          <a:effectLst/>
                          <a:latin typeface="Freestyle Script" pitchFamily="66" charset="0"/>
                        </a:rPr>
                        <a:t>Il y a 3 messages qui peuvent apparaître lorsque l’on se cache: «Ni vu, ni connu: vous êtes caché» , «Ok, vous êtes en planque...» </a:t>
                      </a:r>
                    </a:p>
                    <a:p>
                      <a:pPr algn="l"/>
                      <a:r>
                        <a:rPr lang="fr-FR" sz="2000" b="0" baseline="0" dirty="0" smtClean="0">
                          <a:solidFill>
                            <a:schemeClr val="tx1"/>
                          </a:solidFill>
                          <a:effectLst/>
                          <a:latin typeface="Freestyle Script" pitchFamily="66" charset="0"/>
                        </a:rPr>
                        <a:t>et «D’accord, c’est une bonne cachette». Il n’y a pourtant aucune différence dans le jeu car aucune n’a d’incidence sur les situations dangereuses ou les observations.</a:t>
                      </a:r>
                    </a:p>
                    <a:p>
                      <a:pPr algn="l"/>
                      <a:endParaRPr lang="fr-FR" sz="2000" b="0" baseline="0" dirty="0" smtClean="0">
                        <a:solidFill>
                          <a:schemeClr val="tx1"/>
                        </a:solidFill>
                        <a:effectLst/>
                        <a:latin typeface="Freestyle Script" pitchFamily="66" charset="0"/>
                      </a:endParaRPr>
                    </a:p>
                    <a:p>
                      <a:pPr algn="l"/>
                      <a:r>
                        <a:rPr lang="fr-FR" sz="2000" b="1" baseline="0" dirty="0" smtClean="0">
                          <a:solidFill>
                            <a:schemeClr val="tx1"/>
                          </a:solidFill>
                          <a:effectLst/>
                          <a:latin typeface="Freestyle Script" pitchFamily="66" charset="0"/>
                        </a:rPr>
                        <a:t>Peut-on accéder au caisson étanche?</a:t>
                      </a:r>
                    </a:p>
                    <a:p>
                      <a:pPr algn="l"/>
                      <a:r>
                        <a:rPr lang="fr-FR" sz="2000" b="0" dirty="0" smtClean="0">
                          <a:solidFill>
                            <a:schemeClr val="tx1"/>
                          </a:solidFill>
                          <a:latin typeface="Freestyle Script" pitchFamily="66" charset="0"/>
                        </a:rPr>
                        <a:t>Il est impossible d’agir dessus par une quelconque action (ouvrir, fouiller, appuyer, prendre ect...).</a:t>
                      </a:r>
                    </a:p>
                    <a:p>
                      <a:pPr algn="l"/>
                      <a:endParaRPr lang="fr-FR" sz="2000" b="0" dirty="0" smtClean="0">
                        <a:solidFill>
                          <a:schemeClr val="tx1"/>
                        </a:solidFill>
                        <a:latin typeface="Freestyle Script" pitchFamily="66" charset="0"/>
                      </a:endParaRPr>
                    </a:p>
                    <a:p>
                      <a:pPr algn="l"/>
                      <a:r>
                        <a:rPr lang="fr-FR" sz="2000" b="1" dirty="0" smtClean="0">
                          <a:solidFill>
                            <a:schemeClr val="tx1"/>
                          </a:solidFill>
                          <a:latin typeface="Freestyle Script" pitchFamily="66" charset="0"/>
                        </a:rPr>
                        <a:t>A quoi correspond la clef trouvée chez</a:t>
                      </a:r>
                      <a:r>
                        <a:rPr lang="fr-FR" sz="2000" b="1" baseline="0" dirty="0" smtClean="0">
                          <a:solidFill>
                            <a:schemeClr val="tx1"/>
                          </a:solidFill>
                          <a:latin typeface="Freestyle Script" pitchFamily="66" charset="0"/>
                        </a:rPr>
                        <a:t> Anita?</a:t>
                      </a:r>
                    </a:p>
                    <a:p>
                      <a:pPr algn="l"/>
                      <a:r>
                        <a:rPr lang="fr-FR" sz="2000" b="0" baseline="0" dirty="0" smtClean="0">
                          <a:solidFill>
                            <a:schemeClr val="tx1"/>
                          </a:solidFill>
                          <a:latin typeface="Freestyle Script" pitchFamily="66" charset="0"/>
                        </a:rPr>
                        <a:t>Probablement à sa chambre bien que l’on ne sache rien dessus hormis qu’elle appartient à Anita qui semble l’avoir perdue. </a:t>
                      </a:r>
                    </a:p>
                    <a:p>
                      <a:pPr algn="l"/>
                      <a:r>
                        <a:rPr lang="fr-FR" sz="2000" b="0" baseline="0" dirty="0" smtClean="0">
                          <a:solidFill>
                            <a:schemeClr val="tx1"/>
                          </a:solidFill>
                          <a:latin typeface="Freestyle Script" pitchFamily="66" charset="0"/>
                        </a:rPr>
                        <a:t>De plus elle ressemble à celle de la chambre de Lucie bien qu’elle ne permette pas de l’ouvrir.</a:t>
                      </a:r>
                      <a:endParaRPr lang="fr-FR" sz="2000" b="0" dirty="0" smtClean="0">
                        <a:solidFill>
                          <a:schemeClr val="tx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blipFill>
                      <a:blip r:embed="rId3"/>
                      <a:tile tx="0" ty="0" sx="100000" sy="100000" flip="none" algn="tl"/>
                    </a:blipFill>
                  </a:tcPr>
                </a:tc>
              </a:tr>
            </a:tbl>
          </a:graphicData>
        </a:graphic>
      </p:graphicFrame>
      <p:sp>
        <p:nvSpPr>
          <p:cNvPr id="7" name="Ellipse 6">
            <a:hlinkClick r:id="rId4" action="ppaction://hlinksldjump"/>
          </p:cNvPr>
          <p:cNvSpPr/>
          <p:nvPr/>
        </p:nvSpPr>
        <p:spPr>
          <a:xfrm>
            <a:off x="0" y="-27384"/>
            <a:ext cx="539552" cy="404664"/>
          </a:xfrm>
          <a:prstGeom prst="ellipse">
            <a:avLst/>
          </a:prstGeom>
          <a:blipFill dpi="0" rotWithShape="1">
            <a:blip r:embed="rId5"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DIVERS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carte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8928992"/>
              </a:tblGrid>
              <a:tr h="6336704">
                <a:tc>
                  <a:txBody>
                    <a:bodyPr/>
                    <a:lstStyle/>
                    <a:p>
                      <a:pPr algn="ctr"/>
                      <a:r>
                        <a:rPr lang="fr-FR" sz="2800" b="1" dirty="0" smtClean="0">
                          <a:solidFill>
                            <a:schemeClr val="tx1"/>
                          </a:solidFill>
                          <a:effectLst>
                            <a:outerShdw blurRad="38100" dist="38100" dir="2700000" algn="tl">
                              <a:srgbClr val="000000">
                                <a:alpha val="43137"/>
                              </a:srgbClr>
                            </a:outerShdw>
                          </a:effectLst>
                          <a:latin typeface="Freestyle Script" pitchFamily="66" charset="0"/>
                        </a:rPr>
                        <a:t>F.A.Q</a:t>
                      </a:r>
                    </a:p>
                    <a:p>
                      <a:pPr algn="ctr"/>
                      <a:endParaRPr lang="fr-FR" sz="1800" b="1" dirty="0" smtClean="0">
                        <a:solidFill>
                          <a:schemeClr val="tx1"/>
                        </a:solidFill>
                        <a:effectLst>
                          <a:outerShdw blurRad="38100" dist="38100" dir="2700000" algn="tl">
                            <a:srgbClr val="000000">
                              <a:alpha val="43137"/>
                            </a:srgbClr>
                          </a:outerShdw>
                        </a:effectLst>
                        <a:latin typeface="Freestyle Script" pitchFamily="66" charset="0"/>
                      </a:endParaRPr>
                    </a:p>
                    <a:p>
                      <a:pPr algn="ctr"/>
                      <a:endParaRPr lang="fr-FR" sz="1800" b="1" dirty="0" smtClean="0">
                        <a:solidFill>
                          <a:schemeClr val="tx1"/>
                        </a:solidFill>
                        <a:effectLst>
                          <a:outerShdw blurRad="38100" dist="38100" dir="2700000" algn="tl">
                            <a:srgbClr val="000000">
                              <a:alpha val="43137"/>
                            </a:srgbClr>
                          </a:outerShdw>
                        </a:effectLst>
                        <a:latin typeface="Freestyle Script" pitchFamily="66" charset="0"/>
                      </a:endParaRPr>
                    </a:p>
                    <a:p>
                      <a:pPr algn="ctr"/>
                      <a:endParaRPr lang="fr-FR" sz="1800" b="1" dirty="0" smtClean="0">
                        <a:solidFill>
                          <a:schemeClr val="tx1"/>
                        </a:solidFill>
                        <a:effectLst>
                          <a:outerShdw blurRad="38100" dist="38100" dir="2700000" algn="tl">
                            <a:srgbClr val="000000">
                              <a:alpha val="43137"/>
                            </a:srgbClr>
                          </a:outerShdw>
                        </a:effectLst>
                        <a:latin typeface="Freestyle Script" pitchFamily="66" charset="0"/>
                      </a:endParaRPr>
                    </a:p>
                    <a:p>
                      <a:pPr algn="ctr"/>
                      <a:endParaRPr lang="fr-FR" sz="1800" b="1" dirty="0" smtClean="0">
                        <a:solidFill>
                          <a:schemeClr val="tx1"/>
                        </a:solidFill>
                        <a:effectLst>
                          <a:outerShdw blurRad="38100" dist="38100" dir="2700000" algn="tl">
                            <a:srgbClr val="000000">
                              <a:alpha val="43137"/>
                            </a:srgbClr>
                          </a:outerShdw>
                        </a:effectLst>
                        <a:latin typeface="Freestyle Script" pitchFamily="66" charset="0"/>
                      </a:endParaRPr>
                    </a:p>
                    <a:p>
                      <a:pPr algn="l"/>
                      <a:r>
                        <a:rPr lang="fr-FR" sz="2000" b="1" dirty="0" smtClean="0">
                          <a:solidFill>
                            <a:schemeClr val="tx1"/>
                          </a:solidFill>
                          <a:effectLst/>
                          <a:latin typeface="Freestyle Script" pitchFamily="66" charset="0"/>
                        </a:rPr>
                        <a:t>Quels sont les objets à ne pas prendre sous peine de mourir?</a:t>
                      </a:r>
                    </a:p>
                    <a:p>
                      <a:pPr algn="l"/>
                      <a:r>
                        <a:rPr lang="fr-FR" sz="2000" b="0" dirty="0" smtClean="0">
                          <a:solidFill>
                            <a:schemeClr val="tx1"/>
                          </a:solidFill>
                          <a:effectLst/>
                          <a:latin typeface="Freestyle Script" pitchFamily="66" charset="0"/>
                        </a:rPr>
                        <a:t>Le diamant de Roy si il est pris dans sa cabine le 31 doit être absolument remis dans</a:t>
                      </a:r>
                      <a:r>
                        <a:rPr lang="fr-FR" sz="2000" b="0" baseline="0" dirty="0" smtClean="0">
                          <a:solidFill>
                            <a:schemeClr val="tx1"/>
                          </a:solidFill>
                          <a:effectLst/>
                          <a:latin typeface="Freestyle Script" pitchFamily="66" charset="0"/>
                        </a:rPr>
                        <a:t> le tiroir avant 11h pm.</a:t>
                      </a:r>
                    </a:p>
                    <a:p>
                      <a:pPr algn="l"/>
                      <a:r>
                        <a:rPr lang="fr-FR" sz="2000" b="0" baseline="0" dirty="0" smtClean="0">
                          <a:solidFill>
                            <a:schemeClr val="tx1"/>
                          </a:solidFill>
                          <a:effectLst/>
                          <a:latin typeface="Freestyle Script" pitchFamily="66" charset="0"/>
                        </a:rPr>
                        <a:t>Le message dans le compartiment caché du piano apparaît à 5h30 pm le 31 et doit être remis à sa place avant 11h pm.</a:t>
                      </a:r>
                    </a:p>
                    <a:p>
                      <a:pPr algn="l"/>
                      <a:r>
                        <a:rPr lang="fr-FR" sz="2000" b="0" baseline="0" dirty="0" smtClean="0">
                          <a:solidFill>
                            <a:schemeClr val="tx1"/>
                          </a:solidFill>
                          <a:effectLst/>
                          <a:latin typeface="Freestyle Script" pitchFamily="66" charset="0"/>
                        </a:rPr>
                        <a:t>Aucun autre objet ne présente de risques. A noter que l’arme utilisée pour trancher la gorge à Juste ne fait pas partie des objets du jeu.</a:t>
                      </a:r>
                    </a:p>
                    <a:p>
                      <a:pPr algn="l"/>
                      <a:endParaRPr lang="fr-FR" sz="2000" b="0" baseline="0" dirty="0" smtClean="0">
                        <a:solidFill>
                          <a:schemeClr val="tx1"/>
                        </a:solidFill>
                        <a:effectLst/>
                        <a:latin typeface="Freestyle Script" pitchFamily="66" charset="0"/>
                      </a:endParaRPr>
                    </a:p>
                    <a:p>
                      <a:pPr algn="l"/>
                      <a:r>
                        <a:rPr lang="fr-FR" sz="2000" b="1" baseline="0" dirty="0" smtClean="0">
                          <a:solidFill>
                            <a:schemeClr val="tx1"/>
                          </a:solidFill>
                          <a:effectLst/>
                          <a:latin typeface="Freestyle Script" pitchFamily="66" charset="0"/>
                        </a:rPr>
                        <a:t>Est il possible d’ouvrir la fenêtre chez Juste avant que celle-ci ne soit fracturée?</a:t>
                      </a:r>
                    </a:p>
                    <a:p>
                      <a:pPr algn="l"/>
                      <a:r>
                        <a:rPr lang="fr-FR" sz="2000" b="0" baseline="0" dirty="0" smtClean="0">
                          <a:solidFill>
                            <a:schemeClr val="tx1"/>
                          </a:solidFill>
                          <a:effectLst/>
                          <a:latin typeface="Freestyle Script" pitchFamily="66" charset="0"/>
                        </a:rPr>
                        <a:t>Sur le dos de la boite du jeu on peut voir une image du jeu sur laquelle la fenêtre de Juste est ouverte le 31 en milieu d’après-midi.</a:t>
                      </a:r>
                    </a:p>
                    <a:p>
                      <a:pPr algn="l"/>
                      <a:r>
                        <a:rPr lang="fr-FR" sz="2000" b="0" baseline="0" dirty="0" smtClean="0">
                          <a:solidFill>
                            <a:schemeClr val="tx1"/>
                          </a:solidFill>
                          <a:effectLst/>
                          <a:latin typeface="Freestyle Script" pitchFamily="66" charset="0"/>
                        </a:rPr>
                        <a:t>On ne peut malheuresement pas l’ouvir «La fenêtre est bloquée. Vous insistez mais elle résiste.». </a:t>
                      </a:r>
                    </a:p>
                    <a:p>
                      <a:pPr algn="l"/>
                      <a:r>
                        <a:rPr lang="fr-FR" sz="2000" b="0" baseline="0" dirty="0" smtClean="0">
                          <a:solidFill>
                            <a:schemeClr val="tx1"/>
                          </a:solidFill>
                          <a:effectLst/>
                          <a:latin typeface="Freestyle Script" pitchFamily="66" charset="0"/>
                        </a:rPr>
                        <a:t>Cette photo est peu être une image d’une pré-version du jeu.</a:t>
                      </a:r>
                    </a:p>
                    <a:p>
                      <a:pPr algn="l"/>
                      <a:endParaRPr lang="fr-FR" sz="2000" b="0" baseline="0" dirty="0" smtClean="0">
                        <a:solidFill>
                          <a:schemeClr val="tx1"/>
                        </a:solidFill>
                        <a:effectLst/>
                        <a:latin typeface="Freestyle Script" pitchFamily="66" charset="0"/>
                      </a:endParaRPr>
                    </a:p>
                    <a:p>
                      <a:pPr algn="l"/>
                      <a:r>
                        <a:rPr lang="fr-FR" sz="2000" b="1" baseline="0" dirty="0" smtClean="0">
                          <a:solidFill>
                            <a:schemeClr val="tx1"/>
                          </a:solidFill>
                          <a:effectLst/>
                          <a:latin typeface="Freestyle Script" pitchFamily="66" charset="0"/>
                        </a:rPr>
                        <a:t>Ce guide fonctionne-t-il pour la version pc?</a:t>
                      </a:r>
                    </a:p>
                    <a:p>
                      <a:pPr algn="l"/>
                      <a:r>
                        <a:rPr lang="fr-FR" sz="2000" b="0" baseline="0" dirty="0" smtClean="0">
                          <a:solidFill>
                            <a:schemeClr val="tx1"/>
                          </a:solidFill>
                          <a:effectLst/>
                          <a:latin typeface="Freestyle Script" pitchFamily="66" charset="0"/>
                        </a:rPr>
                        <a:t>Ce guide a été exclusivement testé sur la versin Amiga du jeu. Celle si est totalement similaire à la version Atari donc elle peut s’y appliquer.</a:t>
                      </a:r>
                    </a:p>
                    <a:p>
                      <a:pPr algn="l"/>
                      <a:r>
                        <a:rPr lang="fr-FR" sz="2000" b="0" baseline="0" dirty="0" smtClean="0">
                          <a:solidFill>
                            <a:schemeClr val="tx1"/>
                          </a:solidFill>
                          <a:effectLst/>
                          <a:latin typeface="Freestyle Script" pitchFamily="66" charset="0"/>
                        </a:rPr>
                        <a:t>Je ne peux le certifier pour la version pc cependant.</a:t>
                      </a:r>
                      <a:endParaRPr lang="fr-FR" sz="2000" b="0" dirty="0" smtClean="0">
                        <a:solidFill>
                          <a:schemeClr val="tx1"/>
                        </a:solidFill>
                        <a:latin typeface="Freestyle Script" pitchFamily="66"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blipFill>
                      <a:blip r:embed="rId3"/>
                      <a:tile tx="0" ty="0" sx="100000" sy="100000" flip="none" algn="tl"/>
                    </a:blipFill>
                  </a:tcPr>
                </a:tc>
              </a:tr>
            </a:tbl>
          </a:graphicData>
        </a:graphic>
      </p:graphicFrame>
      <p:sp>
        <p:nvSpPr>
          <p:cNvPr id="7" name="Ellipse 6">
            <a:hlinkClick r:id="rId4" action="ppaction://hlinksldjump"/>
          </p:cNvPr>
          <p:cNvSpPr/>
          <p:nvPr/>
        </p:nvSpPr>
        <p:spPr>
          <a:xfrm>
            <a:off x="0" y="-27384"/>
            <a:ext cx="539552" cy="404664"/>
          </a:xfrm>
          <a:prstGeom prst="ellipse">
            <a:avLst/>
          </a:prstGeom>
          <a:blipFill dpi="0" rotWithShape="1">
            <a:blip r:embed="rId5"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DIVERS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carte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000" cy="6336000"/>
        </p:xfrm>
        <a:graphic>
          <a:graphicData uri="http://schemas.openxmlformats.org/drawingml/2006/table">
            <a:tbl>
              <a:tblPr firstRow="1" bandRow="1">
                <a:tableStyleId>{5C22544A-7EE6-4342-B048-85BDC9FD1C3A}</a:tableStyleId>
              </a:tblPr>
              <a:tblGrid>
                <a:gridCol w="8928000"/>
              </a:tblGrid>
              <a:tr h="6336000">
                <a:tc>
                  <a:txBody>
                    <a:bodyPr/>
                    <a:lstStyle/>
                    <a:p>
                      <a:pPr algn="ctr"/>
                      <a:r>
                        <a:rPr lang="fr-FR" sz="2800" b="1" dirty="0" smtClean="0">
                          <a:solidFill>
                            <a:schemeClr val="tx1"/>
                          </a:solidFill>
                          <a:effectLst>
                            <a:outerShdw blurRad="38100" dist="38100" dir="2700000" algn="tl">
                              <a:srgbClr val="000000">
                                <a:alpha val="43137"/>
                              </a:srgbClr>
                            </a:outerShdw>
                          </a:effectLst>
                          <a:latin typeface="Freestyle Script" pitchFamily="66" charset="0"/>
                        </a:rPr>
                        <a:t>ASTUCES</a:t>
                      </a:r>
                    </a:p>
                    <a:p>
                      <a:endParaRPr lang="fr-FR" sz="1800" b="0" dirty="0" smtClean="0">
                        <a:solidFill>
                          <a:schemeClr val="tx1"/>
                        </a:solidFill>
                        <a:latin typeface="Freestyle Script" pitchFamily="66" charset="0"/>
                      </a:endParaRPr>
                    </a:p>
                    <a:p>
                      <a:pPr>
                        <a:buFont typeface="Wingdings" pitchFamily="2" charset="2"/>
                        <a:buChar char="ü"/>
                      </a:pPr>
                      <a:r>
                        <a:rPr lang="fr-FR" sz="2000" b="0" dirty="0" smtClean="0">
                          <a:solidFill>
                            <a:schemeClr val="tx1"/>
                          </a:solidFill>
                          <a:latin typeface="Freestyle Script" pitchFamily="66" charset="0"/>
                        </a:rPr>
                        <a:t>Vous ne pouvez pas suivre</a:t>
                      </a:r>
                      <a:r>
                        <a:rPr lang="fr-FR" sz="2000" b="0" baseline="0" dirty="0" smtClean="0">
                          <a:solidFill>
                            <a:schemeClr val="tx1"/>
                          </a:solidFill>
                          <a:latin typeface="Freestyle Script" pitchFamily="66" charset="0"/>
                        </a:rPr>
                        <a:t> quelqu’un entre 10h pm et 8h am lorsque vous vous trouvez à l’extérieur. </a:t>
                      </a:r>
                    </a:p>
                    <a:p>
                      <a:r>
                        <a:rPr lang="fr-FR" sz="2000" b="0" baseline="0" dirty="0" smtClean="0">
                          <a:solidFill>
                            <a:schemeClr val="tx1"/>
                          </a:solidFill>
                          <a:latin typeface="Freestyle Script" pitchFamily="66" charset="0"/>
                        </a:rPr>
                        <a:t>C’est cependant possible de le faire si la personne est dans une pièce.</a:t>
                      </a:r>
                    </a:p>
                    <a:p>
                      <a:endParaRPr lang="fr-FR" sz="1400" b="0" baseline="0" dirty="0" smtClean="0">
                        <a:solidFill>
                          <a:schemeClr val="tx1"/>
                        </a:solidFill>
                        <a:latin typeface="Freestyle Script" pitchFamily="66" charset="0"/>
                      </a:endParaRPr>
                    </a:p>
                    <a:p>
                      <a:pPr>
                        <a:buFont typeface="Wingdings" pitchFamily="2" charset="2"/>
                        <a:buChar char="ü"/>
                      </a:pPr>
                      <a:r>
                        <a:rPr lang="fr-FR" sz="2000" b="0" baseline="0" dirty="0" smtClean="0">
                          <a:solidFill>
                            <a:schemeClr val="tx1"/>
                          </a:solidFill>
                          <a:latin typeface="Freestyle Script" pitchFamily="66" charset="0"/>
                        </a:rPr>
                        <a:t>Lorsqu’on fait un choix sur écran, l’horloge avance automatiquement de 5mn, très pratique pour faire passer le temps.</a:t>
                      </a:r>
                    </a:p>
                    <a:p>
                      <a:pPr>
                        <a:buFont typeface="Wingdings" pitchFamily="2" charset="2"/>
                        <a:buNone/>
                      </a:pPr>
                      <a:r>
                        <a:rPr lang="fr-FR" sz="2000" b="0" baseline="0" dirty="0" smtClean="0">
                          <a:solidFill>
                            <a:schemeClr val="tx1"/>
                          </a:solidFill>
                          <a:latin typeface="Freestyle Script" pitchFamily="66" charset="0"/>
                        </a:rPr>
                        <a:t>Cela n’est possible que dans les lieux « coursive, devant chez Juste, devant chez Maguy, embarcadère ».</a:t>
                      </a:r>
                    </a:p>
                    <a:p>
                      <a:pPr>
                        <a:buFont typeface="Wingdings" pitchFamily="2" charset="2"/>
                        <a:buNone/>
                      </a:pPr>
                      <a:endParaRPr lang="fr-FR" sz="1400" b="0" baseline="0" dirty="0" smtClean="0">
                        <a:solidFill>
                          <a:schemeClr val="tx1"/>
                        </a:solidFill>
                        <a:latin typeface="Freestyle Script" pitchFamily="66" charset="0"/>
                      </a:endParaRPr>
                    </a:p>
                    <a:p>
                      <a:pPr>
                        <a:buFont typeface="Wingdings" pitchFamily="2" charset="2"/>
                        <a:buChar char="ü"/>
                      </a:pPr>
                      <a:r>
                        <a:rPr lang="fr-FR" sz="2000" b="0" baseline="0" dirty="0" smtClean="0">
                          <a:solidFill>
                            <a:schemeClr val="tx1"/>
                          </a:solidFill>
                          <a:latin typeface="Freestyle Script" pitchFamily="66" charset="0"/>
                        </a:rPr>
                        <a:t>Manger est plus utile que dormir. Le déjeuner et diner vous rapportent 28 hp pour 2 heures de perdues. </a:t>
                      </a:r>
                    </a:p>
                    <a:p>
                      <a:pPr>
                        <a:buFont typeface="Wingdings" pitchFamily="2" charset="2"/>
                        <a:buNone/>
                      </a:pPr>
                      <a:r>
                        <a:rPr lang="fr-FR" sz="2000" b="0" baseline="0" dirty="0" smtClean="0">
                          <a:solidFill>
                            <a:schemeClr val="tx1"/>
                          </a:solidFill>
                          <a:latin typeface="Freestyle Script" pitchFamily="66" charset="0"/>
                        </a:rPr>
                        <a:t>Il vous faudra presque 5 heures de sommeil pour récupérer autant.</a:t>
                      </a:r>
                    </a:p>
                    <a:p>
                      <a:pPr>
                        <a:buFont typeface="Wingdings" pitchFamily="2" charset="2"/>
                        <a:buNone/>
                      </a:pPr>
                      <a:endParaRPr lang="fr-FR" sz="1400" b="0" baseline="0" dirty="0" smtClean="0">
                        <a:solidFill>
                          <a:schemeClr val="tx1"/>
                        </a:solidFill>
                        <a:latin typeface="Freestyle Script" pitchFamily="66" charset="0"/>
                      </a:endParaRPr>
                    </a:p>
                    <a:p>
                      <a:pPr>
                        <a:buFont typeface="Wingdings" pitchFamily="2" charset="2"/>
                        <a:buChar char="ü"/>
                      </a:pPr>
                      <a:r>
                        <a:rPr lang="fr-FR" sz="2000" b="0" baseline="0" dirty="0" smtClean="0">
                          <a:solidFill>
                            <a:schemeClr val="tx1"/>
                          </a:solidFill>
                          <a:latin typeface="Freestyle Script" pitchFamily="66" charset="0"/>
                        </a:rPr>
                        <a:t>N’utilisez jamais Tabasser. Cela consomme énormément d’énergie, vous coûte presque toute votre confiance et toutes les </a:t>
                      </a:r>
                    </a:p>
                    <a:p>
                      <a:pPr>
                        <a:buFont typeface="Wingdings" pitchFamily="2" charset="2"/>
                        <a:buNone/>
                      </a:pPr>
                      <a:r>
                        <a:rPr lang="fr-FR" sz="2000" b="0" baseline="0" dirty="0" smtClean="0">
                          <a:solidFill>
                            <a:schemeClr val="tx1"/>
                          </a:solidFill>
                          <a:latin typeface="Freestyle Script" pitchFamily="66" charset="0"/>
                        </a:rPr>
                        <a:t>réponses intéressantes peuvent être obtenues par d’autres moyens (mémoriser/opposer, soudoyer, montrer).</a:t>
                      </a:r>
                    </a:p>
                    <a:p>
                      <a:pPr>
                        <a:buFont typeface="Wingdings" pitchFamily="2" charset="2"/>
                        <a:buNone/>
                      </a:pPr>
                      <a:endParaRPr lang="fr-FR" sz="1400" b="0" baseline="0" dirty="0" smtClean="0">
                        <a:solidFill>
                          <a:schemeClr val="tx1"/>
                        </a:solidFill>
                        <a:latin typeface="Freestyle Script" pitchFamily="66" charset="0"/>
                      </a:endParaRPr>
                    </a:p>
                    <a:p>
                      <a:pPr>
                        <a:buFont typeface="Wingdings" pitchFamily="2" charset="2"/>
                        <a:buChar char="ü"/>
                      </a:pPr>
                      <a:r>
                        <a:rPr lang="fr-FR" sz="2000" b="0" baseline="0" dirty="0" smtClean="0">
                          <a:solidFill>
                            <a:schemeClr val="tx1"/>
                          </a:solidFill>
                          <a:latin typeface="Freestyle Script" pitchFamily="66" charset="0"/>
                        </a:rPr>
                        <a:t>Le clic droit de la souris permet de répéter la dernière action choisie ou la dernière zone indiquée.</a:t>
                      </a:r>
                    </a:p>
                    <a:p>
                      <a:pPr>
                        <a:buFont typeface="Wingdings" pitchFamily="2" charset="2"/>
                        <a:buChar char="ü"/>
                      </a:pPr>
                      <a:endParaRPr lang="fr-FR" sz="1400" b="0" baseline="0" dirty="0" smtClean="0">
                        <a:solidFill>
                          <a:schemeClr val="tx1"/>
                        </a:solidFill>
                        <a:latin typeface="Freestyle Script" pitchFamily="66" charset="0"/>
                      </a:endParaRPr>
                    </a:p>
                    <a:p>
                      <a:pPr>
                        <a:buFont typeface="Wingdings" pitchFamily="2" charset="2"/>
                        <a:buChar char="ü"/>
                      </a:pPr>
                      <a:r>
                        <a:rPr lang="fr-FR" sz="2000" b="0" baseline="0" dirty="0" smtClean="0">
                          <a:solidFill>
                            <a:schemeClr val="tx1"/>
                          </a:solidFill>
                          <a:latin typeface="Freestyle Script" pitchFamily="66" charset="0"/>
                        </a:rPr>
                        <a:t>En plus de les déposer, on peut également « mettre » les objets dans les tiroirs, placards, sac.</a:t>
                      </a:r>
                    </a:p>
                    <a:p>
                      <a:pPr>
                        <a:buFont typeface="Wingdings" pitchFamily="2" charset="2"/>
                        <a:buNone/>
                      </a:pPr>
                      <a:r>
                        <a:rPr lang="fr-FR" sz="2000" b="0" baseline="0" dirty="0" smtClean="0">
                          <a:solidFill>
                            <a:schemeClr val="tx1"/>
                          </a:solidFill>
                          <a:latin typeface="Freestyle Script" pitchFamily="66" charset="0"/>
                        </a:rPr>
                        <a:t>Chez Anton et Bob, on peut mettre des objets sur le rebord en bois derrière leurs lits.</a:t>
                      </a:r>
                    </a:p>
                    <a:p>
                      <a:pPr>
                        <a:buFont typeface="Wingdings" pitchFamily="2" charset="2"/>
                        <a:buNone/>
                      </a:pPr>
                      <a:endParaRPr lang="fr-FR" sz="1400" b="0" baseline="0" dirty="0" smtClean="0">
                        <a:solidFill>
                          <a:schemeClr val="tx1"/>
                        </a:solidFill>
                        <a:latin typeface="Freestyle Script" pitchFamily="66" charset="0"/>
                      </a:endParaRPr>
                    </a:p>
                    <a:p>
                      <a:pPr>
                        <a:buFont typeface="Wingdings" pitchFamily="2" charset="2"/>
                        <a:buChar char="ü"/>
                      </a:pPr>
                      <a:r>
                        <a:rPr lang="fr-FR" sz="2000" b="0" baseline="0" dirty="0" smtClean="0">
                          <a:solidFill>
                            <a:schemeClr val="tx1"/>
                          </a:solidFill>
                          <a:latin typeface="Freestyle Script" pitchFamily="66" charset="0"/>
                        </a:rPr>
                        <a:t>Pendant les interrogatoires, la touche F1 active/désactive les voix, la touche F10 active/désactive les textes.</a:t>
                      </a:r>
                    </a:p>
                    <a:p>
                      <a:pPr>
                        <a:buFont typeface="Wingdings" pitchFamily="2" charset="2"/>
                        <a:buNone/>
                      </a:pPr>
                      <a:r>
                        <a:rPr lang="fr-FR" sz="2000" b="0" dirty="0" smtClean="0">
                          <a:solidFill>
                            <a:schemeClr val="tx1"/>
                          </a:solidFill>
                          <a:latin typeface="Freestyle Script" pitchFamily="66" charset="0"/>
                        </a:rPr>
                        <a:t>Pendant le générique de lancement du jeu, appuyer sur la touche Alt active le mode démo.</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blipFill>
                      <a:blip r:embed="rId3"/>
                      <a:tile tx="0" ty="0" sx="100000" sy="100000" flip="none" algn="tl"/>
                    </a:blipFill>
                  </a:tcPr>
                </a:tc>
              </a:tr>
            </a:tbl>
          </a:graphicData>
        </a:graphic>
      </p:graphicFrame>
      <p:sp>
        <p:nvSpPr>
          <p:cNvPr id="7" name="Ellipse 6">
            <a:hlinkClick r:id="rId4" action="ppaction://hlinksldjump"/>
          </p:cNvPr>
          <p:cNvSpPr/>
          <p:nvPr/>
        </p:nvSpPr>
        <p:spPr>
          <a:xfrm>
            <a:off x="0" y="-27384"/>
            <a:ext cx="539552" cy="404664"/>
          </a:xfrm>
          <a:prstGeom prst="ellipse">
            <a:avLst/>
          </a:prstGeom>
          <a:blipFill dpi="0" rotWithShape="1">
            <a:blip r:embed="rId5"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DIVERS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carte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8" name="Tableau 7"/>
          <p:cNvGraphicFramePr>
            <a:graphicFrameLocks noGrp="1"/>
          </p:cNvGraphicFramePr>
          <p:nvPr/>
        </p:nvGraphicFramePr>
        <p:xfrm>
          <a:off x="107504" y="404664"/>
          <a:ext cx="8928992" cy="6336000"/>
        </p:xfrm>
        <a:graphic>
          <a:graphicData uri="http://schemas.openxmlformats.org/drawingml/2006/table">
            <a:tbl>
              <a:tblPr firstRow="1" bandRow="1">
                <a:tableStyleId>{5C22544A-7EE6-4342-B048-85BDC9FD1C3A}</a:tableStyleId>
              </a:tblPr>
              <a:tblGrid>
                <a:gridCol w="4464496"/>
                <a:gridCol w="4464496"/>
              </a:tblGrid>
              <a:tr h="3168000">
                <a:tc>
                  <a:txBody>
                    <a:bodyPr/>
                    <a:lstStyle/>
                    <a:p>
                      <a:pPr algn="ctr"/>
                      <a:r>
                        <a:rPr lang="fr-FR" sz="2800" b="1" dirty="0" smtClean="0">
                          <a:ln>
                            <a:noFill/>
                          </a:ln>
                          <a:solidFill>
                            <a:schemeClr val="bg1"/>
                          </a:solidFill>
                          <a:effectLst>
                            <a:outerShdw blurRad="38100" dist="38100" dir="2700000" algn="tl">
                              <a:srgbClr val="000000">
                                <a:alpha val="43137"/>
                              </a:srgbClr>
                            </a:outerShdw>
                          </a:effectLst>
                          <a:latin typeface="Freestyle Script" pitchFamily="66" charset="0"/>
                        </a:rPr>
                        <a:t>Morts</a:t>
                      </a:r>
                      <a:r>
                        <a:rPr lang="fr-FR" sz="2800" b="1" baseline="0" dirty="0" smtClean="0">
                          <a:ln>
                            <a:noFill/>
                          </a:ln>
                          <a:solidFill>
                            <a:schemeClr val="bg1"/>
                          </a:solidFill>
                          <a:effectLst>
                            <a:outerShdw blurRad="38100" dist="38100" dir="2700000" algn="tl">
                              <a:srgbClr val="000000">
                                <a:alpha val="43137"/>
                              </a:srgbClr>
                            </a:outerShdw>
                          </a:effectLst>
                          <a:latin typeface="Freestyle Script" pitchFamily="66" charset="0"/>
                        </a:rPr>
                        <a:t> liées </a:t>
                      </a:r>
                      <a:endParaRPr lang="fr-FR" sz="2800" b="1" baseline="0" dirty="0" smtClean="0">
                        <a:ln>
                          <a:noFill/>
                        </a:ln>
                        <a:solidFill>
                          <a:schemeClr val="bg1"/>
                        </a:solidFill>
                        <a:effectLst>
                          <a:outerShdw blurRad="38100" dist="38100" dir="2700000" algn="tl">
                            <a:srgbClr val="000000">
                              <a:alpha val="43137"/>
                            </a:srgbClr>
                          </a:outerShdw>
                        </a:effectLst>
                        <a:latin typeface="Freestyle Script" pitchFamily="66" charset="0"/>
                      </a:endParaRPr>
                    </a:p>
                    <a:p>
                      <a:pPr algn="ctr"/>
                      <a:r>
                        <a:rPr lang="fr-FR" sz="2800" b="1" baseline="0" dirty="0" smtClean="0">
                          <a:ln>
                            <a:noFill/>
                          </a:ln>
                          <a:solidFill>
                            <a:schemeClr val="bg1"/>
                          </a:solidFill>
                          <a:effectLst>
                            <a:outerShdw blurRad="38100" dist="38100" dir="2700000" algn="tl">
                              <a:srgbClr val="000000">
                                <a:alpha val="43137"/>
                              </a:srgbClr>
                            </a:outerShdw>
                          </a:effectLst>
                          <a:latin typeface="Freestyle Script" pitchFamily="66" charset="0"/>
                        </a:rPr>
                        <a:t>à </a:t>
                      </a:r>
                      <a:r>
                        <a:rPr lang="fr-FR" sz="2800" b="1" baseline="0" dirty="0" smtClean="0">
                          <a:ln>
                            <a:noFill/>
                          </a:ln>
                          <a:solidFill>
                            <a:schemeClr val="bg1"/>
                          </a:solidFill>
                          <a:effectLst>
                            <a:outerShdw blurRad="38100" dist="38100" dir="2700000" algn="tl">
                              <a:srgbClr val="000000">
                                <a:alpha val="43137"/>
                              </a:srgbClr>
                            </a:outerShdw>
                          </a:effectLst>
                          <a:latin typeface="Freestyle Script" pitchFamily="66" charset="0"/>
                        </a:rPr>
                        <a:t>la mauvaise </a:t>
                      </a:r>
                      <a:endParaRPr lang="fr-FR" sz="2800" b="1" baseline="0" dirty="0" smtClean="0">
                        <a:ln>
                          <a:noFill/>
                        </a:ln>
                        <a:solidFill>
                          <a:schemeClr val="bg1"/>
                        </a:solidFill>
                        <a:effectLst>
                          <a:outerShdw blurRad="38100" dist="38100" dir="2700000" algn="tl">
                            <a:srgbClr val="000000">
                              <a:alpha val="43137"/>
                            </a:srgbClr>
                          </a:outerShdw>
                        </a:effectLst>
                        <a:latin typeface="Freestyle Script" pitchFamily="66" charset="0"/>
                      </a:endParaRPr>
                    </a:p>
                    <a:p>
                      <a:pPr algn="ctr"/>
                      <a:r>
                        <a:rPr lang="fr-FR" sz="2800" b="1" baseline="0" dirty="0" smtClean="0">
                          <a:ln>
                            <a:noFill/>
                          </a:ln>
                          <a:solidFill>
                            <a:schemeClr val="bg1"/>
                          </a:solidFill>
                          <a:effectLst>
                            <a:outerShdw blurRad="38100" dist="38100" dir="2700000" algn="tl">
                              <a:srgbClr val="000000">
                                <a:alpha val="43137"/>
                              </a:srgbClr>
                            </a:outerShdw>
                          </a:effectLst>
                          <a:latin typeface="Freestyle Script" pitchFamily="66" charset="0"/>
                        </a:rPr>
                        <a:t>gestion </a:t>
                      </a:r>
                      <a:r>
                        <a:rPr lang="fr-FR" sz="2800" b="1" baseline="0" dirty="0" smtClean="0">
                          <a:ln>
                            <a:noFill/>
                          </a:ln>
                          <a:solidFill>
                            <a:schemeClr val="bg1"/>
                          </a:solidFill>
                          <a:effectLst>
                            <a:outerShdw blurRad="38100" dist="38100" dir="2700000" algn="tl">
                              <a:srgbClr val="000000">
                                <a:alpha val="43137"/>
                              </a:srgbClr>
                            </a:outerShdw>
                          </a:effectLst>
                          <a:latin typeface="Freestyle Script" pitchFamily="66" charset="0"/>
                        </a:rPr>
                        <a:t>de </a:t>
                      </a:r>
                      <a:r>
                        <a:rPr lang="fr-FR" sz="2800" b="1" baseline="0" dirty="0" smtClean="0">
                          <a:ln>
                            <a:noFill/>
                          </a:ln>
                          <a:solidFill>
                            <a:schemeClr val="bg1"/>
                          </a:solidFill>
                          <a:effectLst>
                            <a:outerShdw blurRad="38100" dist="38100" dir="2700000" algn="tl">
                              <a:srgbClr val="000000">
                                <a:alpha val="43137"/>
                              </a:srgbClr>
                            </a:outerShdw>
                          </a:effectLst>
                          <a:latin typeface="Freestyle Script" pitchFamily="66" charset="0"/>
                        </a:rPr>
                        <a:t>partie</a:t>
                      </a:r>
                      <a:endParaRPr lang="fr-FR" sz="2800" b="1" baseline="0" dirty="0" smtClean="0">
                        <a:ln>
                          <a:noFill/>
                        </a:ln>
                        <a:solidFill>
                          <a:schemeClr val="bg1"/>
                        </a:solidFill>
                        <a:effectLst>
                          <a:outerShdw blurRad="38100" dist="38100" dir="2700000" algn="tl">
                            <a:srgbClr val="000000">
                              <a:alpha val="43137"/>
                            </a:srgbClr>
                          </a:outerShdw>
                        </a:effectLst>
                        <a:latin typeface="Freestyle Script" pitchFamily="66"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fr-FR" dirty="0">
                        <a:ln>
                          <a:solidFill>
                            <a:schemeClr val="bg2">
                              <a:lumMod val="50000"/>
                            </a:schemeClr>
                          </a:solidFill>
                        </a:ln>
                      </a:endParaRPr>
                    </a:p>
                  </a:txBody>
                  <a:tcP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r>
              <a:tr h="3168000">
                <a:tc>
                  <a:txBody>
                    <a:bodyPr/>
                    <a:lstStyle/>
                    <a:p>
                      <a:endParaRPr lang="fr-FR" dirty="0">
                        <a:ln>
                          <a:solidFill>
                            <a:schemeClr val="bg2">
                              <a:lumMod val="50000"/>
                            </a:schemeClr>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4"/>
                      <a:stretch>
                        <a:fillRect/>
                      </a:stretch>
                    </a:blipFill>
                  </a:tcPr>
                </a:tc>
                <a:tc>
                  <a:txBody>
                    <a:bodyPr/>
                    <a:lstStyle/>
                    <a:p>
                      <a:endParaRPr lang="fr-FR" dirty="0">
                        <a:ln>
                          <a:solidFill>
                            <a:schemeClr val="bg2">
                              <a:lumMod val="50000"/>
                            </a:schemeClr>
                          </a:solidFill>
                        </a:ln>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r>
            </a:tbl>
          </a:graphicData>
        </a:graphic>
      </p:graphicFrame>
      <p:sp>
        <p:nvSpPr>
          <p:cNvPr id="13" name="Ellipse 12">
            <a:hlinkClick r:id="rId6" action="ppaction://hlinksldjump"/>
          </p:cNvPr>
          <p:cNvSpPr/>
          <p:nvPr/>
        </p:nvSpPr>
        <p:spPr>
          <a:xfrm>
            <a:off x="0" y="-27384"/>
            <a:ext cx="539552" cy="404664"/>
          </a:xfrm>
          <a:prstGeom prst="ellipse">
            <a:avLst/>
          </a:prstGeom>
          <a:blipFill dpi="0" rotWithShape="1">
            <a:blip r:embed="rId7"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ZoneTexte 13"/>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SITUATIONS DANGEREUSES</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graphicFrame>
        <p:nvGraphicFramePr>
          <p:cNvPr id="12" name="Tableau 11"/>
          <p:cNvGraphicFramePr>
            <a:graphicFrameLocks noGrp="1"/>
          </p:cNvGraphicFramePr>
          <p:nvPr/>
        </p:nvGraphicFramePr>
        <p:xfrm>
          <a:off x="4652392" y="613132"/>
          <a:ext cx="4320000" cy="432000"/>
        </p:xfrm>
        <a:graphic>
          <a:graphicData uri="http://schemas.openxmlformats.org/drawingml/2006/table">
            <a:tbl>
              <a:tblPr firstRow="1" bandRow="1">
                <a:tableStyleId>{5C22544A-7EE6-4342-B048-85BDC9FD1C3A}</a:tableStyleId>
              </a:tblPr>
              <a:tblGrid>
                <a:gridCol w="4320000"/>
              </a:tblGrid>
              <a:tr h="432000">
                <a:tc>
                  <a:txBody>
                    <a:bodyPr/>
                    <a:lstStyle/>
                    <a:p>
                      <a:pPr algn="ctr"/>
                      <a:r>
                        <a:rPr lang="fr-FR" sz="2000" b="1" baseline="0" dirty="0" smtClean="0">
                          <a:ln>
                            <a:noFill/>
                          </a:ln>
                          <a:solidFill>
                            <a:schemeClr val="bg1"/>
                          </a:solidFill>
                          <a:effectLst>
                            <a:outerShdw blurRad="38100" dist="38100" dir="2700000" algn="tl">
                              <a:srgbClr val="000000">
                                <a:alpha val="43137"/>
                              </a:srgbClr>
                            </a:outerShdw>
                          </a:effectLst>
                          <a:latin typeface="Freestyle Script" pitchFamily="66" charset="0"/>
                        </a:rPr>
                        <a:t>Mort de fatigue</a:t>
                      </a:r>
                      <a:endParaRPr lang="fr-FR" sz="2000" b="1" dirty="0">
                        <a:effectLst>
                          <a:outerShdw blurRad="38100" dist="38100" dir="2700000" algn="tl">
                            <a:srgbClr val="000000">
                              <a:alpha val="43137"/>
                            </a:srgbClr>
                          </a:outerShdw>
                        </a:effectLs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8"/>
                      <a:tile tx="0" ty="0" sx="100000" sy="100000" flip="none" algn="tl"/>
                    </a:blipFill>
                  </a:tcPr>
                </a:tc>
              </a:tr>
            </a:tbl>
          </a:graphicData>
        </a:graphic>
      </p:graphicFrame>
      <p:graphicFrame>
        <p:nvGraphicFramePr>
          <p:cNvPr id="15" name="Tableau 14"/>
          <p:cNvGraphicFramePr>
            <a:graphicFrameLocks noGrp="1"/>
          </p:cNvGraphicFramePr>
          <p:nvPr/>
        </p:nvGraphicFramePr>
        <p:xfrm>
          <a:off x="179512" y="3789040"/>
          <a:ext cx="4320000" cy="432000"/>
        </p:xfrm>
        <a:graphic>
          <a:graphicData uri="http://schemas.openxmlformats.org/drawingml/2006/table">
            <a:tbl>
              <a:tblPr firstRow="1" bandRow="1">
                <a:tableStyleId>{5C22544A-7EE6-4342-B048-85BDC9FD1C3A}</a:tableStyleId>
              </a:tblPr>
              <a:tblGrid>
                <a:gridCol w="4320000"/>
              </a:tblGrid>
              <a:tr h="432000">
                <a:tc>
                  <a:txBody>
                    <a:bodyPr/>
                    <a:lstStyle/>
                    <a:p>
                      <a:pPr algn="ctr"/>
                      <a:r>
                        <a:rPr lang="fr-FR" sz="2000" b="1" baseline="0" dirty="0" smtClean="0">
                          <a:ln>
                            <a:noFill/>
                          </a:ln>
                          <a:solidFill>
                            <a:schemeClr val="bg1"/>
                          </a:solidFill>
                          <a:effectLst>
                            <a:outerShdw blurRad="38100" dist="38100" dir="2700000" algn="tl">
                              <a:srgbClr val="000000">
                                <a:alpha val="43137"/>
                              </a:srgbClr>
                            </a:outerShdw>
                          </a:effectLst>
                          <a:latin typeface="Freestyle Script" pitchFamily="66" charset="0"/>
                        </a:rPr>
                        <a:t>Capital de confiance &lt; 0</a:t>
                      </a:r>
                      <a:endParaRPr lang="fr-FR" sz="2000" b="1" dirty="0">
                        <a:effectLst>
                          <a:outerShdw blurRad="38100" dist="38100" dir="2700000" algn="tl">
                            <a:srgbClr val="000000">
                              <a:alpha val="43137"/>
                            </a:srgbClr>
                          </a:outerShdw>
                        </a:effectLs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8"/>
                      <a:tile tx="0" ty="0" sx="100000" sy="100000" flip="none" algn="tl"/>
                    </a:blipFill>
                  </a:tcPr>
                </a:tc>
              </a:tr>
            </a:tbl>
          </a:graphicData>
        </a:graphic>
      </p:graphicFrame>
      <p:graphicFrame>
        <p:nvGraphicFramePr>
          <p:cNvPr id="16" name="Tableau 15"/>
          <p:cNvGraphicFramePr>
            <a:graphicFrameLocks noGrp="1"/>
          </p:cNvGraphicFramePr>
          <p:nvPr/>
        </p:nvGraphicFramePr>
        <p:xfrm>
          <a:off x="4652392" y="3789040"/>
          <a:ext cx="4320000" cy="432000"/>
        </p:xfrm>
        <a:graphic>
          <a:graphicData uri="http://schemas.openxmlformats.org/drawingml/2006/table">
            <a:tbl>
              <a:tblPr firstRow="1" bandRow="1">
                <a:tableStyleId>{5C22544A-7EE6-4342-B048-85BDC9FD1C3A}</a:tableStyleId>
              </a:tblPr>
              <a:tblGrid>
                <a:gridCol w="4320000"/>
              </a:tblGrid>
              <a:tr h="432000">
                <a:tc>
                  <a:txBody>
                    <a:bodyPr/>
                    <a:lstStyle/>
                    <a:p>
                      <a:pPr algn="ctr"/>
                      <a:r>
                        <a:rPr lang="fr-FR" sz="2000" b="1" baseline="0" dirty="0" smtClean="0">
                          <a:ln>
                            <a:noFill/>
                          </a:ln>
                          <a:solidFill>
                            <a:schemeClr val="bg1"/>
                          </a:solidFill>
                          <a:effectLst>
                            <a:outerShdw blurRad="38100" dist="38100" dir="2700000" algn="tl">
                              <a:srgbClr val="000000">
                                <a:alpha val="43137"/>
                              </a:srgbClr>
                            </a:outerShdw>
                          </a:effectLst>
                          <a:latin typeface="Freestyle Script" pitchFamily="66" charset="0"/>
                        </a:rPr>
                        <a:t>Fin du temps de jeu</a:t>
                      </a:r>
                      <a:endParaRPr lang="fr-FR" sz="2000" b="1" dirty="0">
                        <a:effectLst>
                          <a:outerShdw blurRad="38100" dist="38100" dir="2700000" algn="tl">
                            <a:srgbClr val="000000">
                              <a:alpha val="43137"/>
                            </a:srgbClr>
                          </a:outerShdw>
                        </a:effectLs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8"/>
                      <a:tile tx="0" ty="0" sx="100000" sy="100000" flip="none" algn="tl"/>
                    </a:blipFill>
                  </a:tcPr>
                </a:tc>
              </a:tr>
            </a:tbl>
          </a:graphicData>
        </a:graphic>
      </p:graphicFrame>
    </p:spTree>
  </p:cSld>
  <p:clrMapOvr>
    <a:masterClrMapping/>
  </p:clrMapOvr>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carte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64000" cy="6372000"/>
        </p:xfrm>
        <a:graphic>
          <a:graphicData uri="http://schemas.openxmlformats.org/drawingml/2006/table">
            <a:tbl>
              <a:tblPr firstRow="1" bandRow="1">
                <a:tableStyleId>{5C22544A-7EE6-4342-B048-85BDC9FD1C3A}</a:tableStyleId>
              </a:tblPr>
              <a:tblGrid>
                <a:gridCol w="8964000"/>
              </a:tblGrid>
              <a:tr h="6372000">
                <a:tc>
                  <a:txBody>
                    <a:bodyPr/>
                    <a:lstStyle/>
                    <a:p>
                      <a:pPr marL="0" marR="0" indent="0" algn="l" defTabSz="914400" rtl="0" eaLnBrk="1" fontAlgn="auto" latinLnBrk="0" hangingPunct="1">
                        <a:lnSpc>
                          <a:spcPct val="100000"/>
                        </a:lnSpc>
                        <a:spcBef>
                          <a:spcPts val="0"/>
                        </a:spcBef>
                        <a:spcAft>
                          <a:spcPts val="0"/>
                        </a:spcAft>
                        <a:buClrTx/>
                        <a:buSzTx/>
                        <a:buFont typeface="Arial" pitchFamily="34" charset="0"/>
                        <a:buNone/>
                        <a:tabLst/>
                        <a:defRPr/>
                      </a:pPr>
                      <a:endParaRPr lang="fr-FR" sz="800" b="0" baseline="0" dirty="0" smtClean="0">
                        <a:solidFill>
                          <a:schemeClr val="bg2">
                            <a:lumMod val="10000"/>
                          </a:schemeClr>
                        </a:solidFill>
                        <a:latin typeface="Freestyle Script" pitchFamily="66" charset="0"/>
                      </a:endParaRPr>
                    </a:p>
                    <a:p>
                      <a:pPr marL="0" marR="0" indent="0" algn="ctr" defTabSz="914400" rtl="0" eaLnBrk="1" fontAlgn="auto" latinLnBrk="0" hangingPunct="1">
                        <a:lnSpc>
                          <a:spcPct val="100000"/>
                        </a:lnSpc>
                        <a:spcBef>
                          <a:spcPts val="0"/>
                        </a:spcBef>
                        <a:spcAft>
                          <a:spcPts val="0"/>
                        </a:spcAft>
                        <a:buClrTx/>
                        <a:buSzTx/>
                        <a:buFont typeface="Arial" pitchFamily="34" charset="0"/>
                        <a:buNone/>
                        <a:tabLst/>
                        <a:defRPr/>
                      </a:pPr>
                      <a:r>
                        <a:rPr lang="fr-FR" sz="2800" b="1" baseline="0" dirty="0" smtClean="0">
                          <a:solidFill>
                            <a:schemeClr val="tx1"/>
                          </a:solidFill>
                          <a:latin typeface="Freestyle Script" pitchFamily="66" charset="0"/>
                        </a:rPr>
                        <a:t>REMERCIEMENTS:</a:t>
                      </a:r>
                    </a:p>
                    <a:p>
                      <a:pPr marL="0" marR="0" indent="0" algn="ctr" defTabSz="914400" rtl="0" eaLnBrk="1" fontAlgn="auto" latinLnBrk="0" hangingPunct="1">
                        <a:lnSpc>
                          <a:spcPct val="100000"/>
                        </a:lnSpc>
                        <a:spcBef>
                          <a:spcPts val="0"/>
                        </a:spcBef>
                        <a:spcAft>
                          <a:spcPts val="0"/>
                        </a:spcAft>
                        <a:buClrTx/>
                        <a:buSzTx/>
                        <a:buFont typeface="Arial" pitchFamily="34" charset="0"/>
                        <a:buNone/>
                        <a:tabLst/>
                        <a:defRPr/>
                      </a:pPr>
                      <a:endParaRPr lang="fr-FR" sz="2000" b="1" baseline="0" dirty="0" smtClean="0">
                        <a:solidFill>
                          <a:schemeClr val="tx1"/>
                        </a:solidFill>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 typeface="Arial" pitchFamily="34" charset="0"/>
                        <a:buNone/>
                        <a:tabLst/>
                        <a:defRPr/>
                      </a:pPr>
                      <a:endParaRPr lang="fr-FR" sz="1000" b="0" baseline="0" dirty="0" smtClean="0">
                        <a:solidFill>
                          <a:schemeClr val="tx1"/>
                        </a:solidFill>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fr-FR" sz="2400" b="0" baseline="0" dirty="0" smtClean="0">
                          <a:solidFill>
                            <a:schemeClr val="tx1"/>
                          </a:solidFill>
                          <a:latin typeface="Freestyle Script" pitchFamily="66" charset="0"/>
                        </a:rPr>
                        <a:t> Toute l’équipe de Lankhor  dans son ensemble pour la réalisation de ce jeu et plus particulièrement </a:t>
                      </a:r>
                    </a:p>
                    <a:p>
                      <a:pPr marL="0" marR="0" indent="0" algn="l" defTabSz="914400" rtl="0" eaLnBrk="1" fontAlgn="auto" latinLnBrk="0" hangingPunct="1">
                        <a:lnSpc>
                          <a:spcPct val="100000"/>
                        </a:lnSpc>
                        <a:spcBef>
                          <a:spcPts val="0"/>
                        </a:spcBef>
                        <a:spcAft>
                          <a:spcPts val="0"/>
                        </a:spcAft>
                        <a:buClrTx/>
                        <a:buSzTx/>
                        <a:buFont typeface="Arial" pitchFamily="34" charset="0"/>
                        <a:buNone/>
                        <a:tabLst/>
                        <a:defRPr/>
                      </a:pPr>
                      <a:r>
                        <a:rPr lang="fr-FR" sz="2400" b="0" dirty="0" smtClean="0">
                          <a:solidFill>
                            <a:schemeClr val="tx1"/>
                          </a:solidFill>
                          <a:latin typeface="Freestyle Script" pitchFamily="66" charset="0"/>
                        </a:rPr>
                        <a:t>Sylvian Bruchon (scénario), Dominique Sablons</a:t>
                      </a:r>
                      <a:r>
                        <a:rPr lang="fr-FR" sz="2400" b="0" baseline="0" dirty="0" smtClean="0">
                          <a:solidFill>
                            <a:schemeClr val="tx1"/>
                          </a:solidFill>
                          <a:latin typeface="Freestyle Script" pitchFamily="66" charset="0"/>
                        </a:rPr>
                        <a:t> (i</a:t>
                      </a:r>
                      <a:r>
                        <a:rPr lang="fr-FR" sz="2400" b="0" dirty="0" smtClean="0">
                          <a:solidFill>
                            <a:schemeClr val="tx1"/>
                          </a:solidFill>
                          <a:latin typeface="Freestyle Script" pitchFamily="66" charset="0"/>
                        </a:rPr>
                        <a:t>llustrations), Andre Bescond (musique), Beatrice Langlois (synthese vocale ) ainsi que Christian Droin, Bruno Gourier</a:t>
                      </a:r>
                      <a:r>
                        <a:rPr lang="fr-FR" sz="2400" b="0" baseline="0" dirty="0" smtClean="0">
                          <a:solidFill>
                            <a:schemeClr val="tx1"/>
                          </a:solidFill>
                          <a:latin typeface="Freestyle Script" pitchFamily="66" charset="0"/>
                        </a:rPr>
                        <a:t> et</a:t>
                      </a:r>
                      <a:r>
                        <a:rPr lang="fr-FR" sz="2400" b="0" dirty="0" smtClean="0">
                          <a:solidFill>
                            <a:schemeClr val="tx1"/>
                          </a:solidFill>
                          <a:latin typeface="Freestyle Script" pitchFamily="66" charset="0"/>
                        </a:rPr>
                        <a:t> Jean-Luc Langlois pour la réalisation.</a:t>
                      </a: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fr-FR" sz="2400" b="0" baseline="0" dirty="0" smtClean="0">
                          <a:solidFill>
                            <a:schemeClr val="tx1"/>
                          </a:solidFill>
                          <a:latin typeface="Freestyle Script" pitchFamily="66" charset="0"/>
                        </a:rPr>
                        <a:t> Le site Lankhor.net , référence sur tout ce qui touche à l’éditeur français ainsi que Fredo son créateur et administrateur. Je remercie également toute la communauté des forums.</a:t>
                      </a: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fr-FR" sz="2400" b="0" baseline="0" dirty="0" smtClean="0">
                          <a:solidFill>
                            <a:schemeClr val="tx1"/>
                          </a:solidFill>
                          <a:latin typeface="Freestyle Script" pitchFamily="66" charset="0"/>
                        </a:rPr>
                        <a:t> Geezus pour les chapitres « les 100% d’indices » et « les points de confiance ».</a:t>
                      </a: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fr-FR" sz="2400" b="0" baseline="0" dirty="0" smtClean="0">
                          <a:solidFill>
                            <a:schemeClr val="tx1"/>
                          </a:solidFill>
                          <a:latin typeface="Freestyle Script" pitchFamily="66" charset="0"/>
                        </a:rPr>
                        <a:t> Hoagie pour le chapitre « les observations ».</a:t>
                      </a:r>
                    </a:p>
                    <a:p>
                      <a:pPr marL="0" marR="0" indent="0" algn="l" defTabSz="914400" rtl="0" eaLnBrk="1" fontAlgn="auto" latinLnBrk="0" hangingPunct="1">
                        <a:lnSpc>
                          <a:spcPct val="100000"/>
                        </a:lnSpc>
                        <a:spcBef>
                          <a:spcPts val="0"/>
                        </a:spcBef>
                        <a:spcAft>
                          <a:spcPts val="0"/>
                        </a:spcAft>
                        <a:buClrTx/>
                        <a:buSzTx/>
                        <a:buFont typeface="Arial" pitchFamily="34" charset="0"/>
                        <a:buNone/>
                        <a:tabLst/>
                        <a:defRPr/>
                      </a:pPr>
                      <a:endParaRPr lang="fr-FR" baseline="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 typeface="Arial" pitchFamily="34" charset="0"/>
                        <a:buNone/>
                        <a:tabLst/>
                        <a:defRPr/>
                      </a:pPr>
                      <a:endParaRPr lang="fr-FR" sz="1800" b="0" baseline="0" dirty="0" smtClean="0">
                        <a:solidFill>
                          <a:schemeClr val="tx1"/>
                        </a:solidFill>
                        <a:latin typeface="Freestyle Script" pitchFamily="66" charset="0"/>
                      </a:endParaRPr>
                    </a:p>
                    <a:p>
                      <a:pPr marL="0" marR="0" indent="0" algn="ctr" defTabSz="914400" rtl="0" eaLnBrk="1" fontAlgn="auto" latinLnBrk="0" hangingPunct="1">
                        <a:lnSpc>
                          <a:spcPct val="100000"/>
                        </a:lnSpc>
                        <a:spcBef>
                          <a:spcPts val="0"/>
                        </a:spcBef>
                        <a:spcAft>
                          <a:spcPts val="0"/>
                        </a:spcAft>
                        <a:buClrTx/>
                        <a:buSzTx/>
                        <a:buFont typeface="Arial" pitchFamily="34" charset="0"/>
                        <a:buNone/>
                        <a:tabLst/>
                        <a:defRPr/>
                      </a:pPr>
                      <a:r>
                        <a:rPr lang="fr-FR" sz="2800" b="1" baseline="0" dirty="0" smtClean="0">
                          <a:solidFill>
                            <a:schemeClr val="tx1"/>
                          </a:solidFill>
                          <a:latin typeface="Freestyle Script" pitchFamily="66" charset="0"/>
                        </a:rPr>
                        <a:t>DROITS  D’AUTEUR:</a:t>
                      </a:r>
                    </a:p>
                    <a:p>
                      <a:pPr marL="0" marR="0" indent="0" algn="l" defTabSz="914400" rtl="0" eaLnBrk="1" fontAlgn="auto" latinLnBrk="0" hangingPunct="1">
                        <a:lnSpc>
                          <a:spcPct val="100000"/>
                        </a:lnSpc>
                        <a:spcBef>
                          <a:spcPts val="0"/>
                        </a:spcBef>
                        <a:spcAft>
                          <a:spcPts val="0"/>
                        </a:spcAft>
                        <a:buClrTx/>
                        <a:buSzTx/>
                        <a:buFont typeface="Arial" pitchFamily="34" charset="0"/>
                        <a:buNone/>
                        <a:tabLst/>
                        <a:defRPr/>
                      </a:pPr>
                      <a:endParaRPr lang="fr-FR" sz="1000" b="0" baseline="0" dirty="0" smtClean="0">
                        <a:solidFill>
                          <a:schemeClr val="tx1"/>
                        </a:solidFill>
                        <a:latin typeface="Freestyle Script" pitchFamily="66" charset="0"/>
                      </a:endParaRP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fr-FR" sz="2400" b="0" baseline="0" dirty="0" smtClean="0">
                          <a:solidFill>
                            <a:schemeClr val="tx1"/>
                          </a:solidFill>
                          <a:latin typeface="Freestyle Script" pitchFamily="66" charset="0"/>
                        </a:rPr>
                        <a:t> Maupiti ainsi que tous les éléments graphiques de ce guide (images, carte,cadres) sont la propriété exclusive de la société Lankhor.</a:t>
                      </a:r>
                    </a:p>
                    <a:p>
                      <a:pPr marL="0" marR="0" indent="0" algn="l" defTabSz="914400" rtl="0" eaLnBrk="1" fontAlgn="auto" latinLnBrk="0" hangingPunct="1">
                        <a:lnSpc>
                          <a:spcPct val="100000"/>
                        </a:lnSpc>
                        <a:spcBef>
                          <a:spcPts val="0"/>
                        </a:spcBef>
                        <a:spcAft>
                          <a:spcPts val="0"/>
                        </a:spcAft>
                        <a:buClrTx/>
                        <a:buSzTx/>
                        <a:buFont typeface="Arial" pitchFamily="34" charset="0"/>
                        <a:buChar char="•"/>
                        <a:tabLst/>
                        <a:defRPr/>
                      </a:pPr>
                      <a:r>
                        <a:rPr lang="fr-FR" sz="2400" b="0" baseline="0" dirty="0" smtClean="0">
                          <a:solidFill>
                            <a:schemeClr val="tx1"/>
                          </a:solidFill>
                          <a:latin typeface="Freestyle Script" pitchFamily="66" charset="0"/>
                        </a:rPr>
                        <a:t>Ce guide est libre de droits. J’autorise les éventuelles modifications ultérieures cependant il ne peut être hébergé que sur </a:t>
                      </a:r>
                      <a:r>
                        <a:rPr lang="fr-FR" sz="2400" b="0" baseline="0" dirty="0" smtClean="0">
                          <a:solidFill>
                            <a:schemeClr val="tx1"/>
                          </a:solidFill>
                          <a:latin typeface="Freestyle Script" pitchFamily="66" charset="0"/>
                          <a:hlinkClick r:id="rId3"/>
                        </a:rPr>
                        <a:t>www.lankhor.net</a:t>
                      </a:r>
                      <a:r>
                        <a:rPr lang="fr-FR" sz="2400" b="0" baseline="0" dirty="0" smtClean="0">
                          <a:solidFill>
                            <a:schemeClr val="tx1"/>
                          </a:solidFill>
                          <a:latin typeface="Freestyle Script" pitchFamily="66" charset="0"/>
                        </a:rPr>
                        <a:t> et doit rester gratuit.</a:t>
                      </a:r>
                      <a:endParaRPr lang="fr-FR" sz="2400" b="0" dirty="0" smtClean="0">
                        <a:solidFill>
                          <a:schemeClr val="tx1"/>
                        </a:solidFill>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2">
                        <a:alpha val="50000"/>
                      </a:schemeClr>
                    </a:solidFill>
                  </a:tcPr>
                </a:tc>
              </a:tr>
            </a:tbl>
          </a:graphicData>
        </a:graphic>
      </p:graphicFrame>
      <p:sp>
        <p:nvSpPr>
          <p:cNvPr id="7" name="Ellipse 6">
            <a:hlinkClick r:id="rId4" action="ppaction://hlinksldjump"/>
          </p:cNvPr>
          <p:cNvSpPr/>
          <p:nvPr/>
        </p:nvSpPr>
        <p:spPr>
          <a:xfrm>
            <a:off x="0" y="-27384"/>
            <a:ext cx="539552" cy="404664"/>
          </a:xfrm>
          <a:prstGeom prst="ellipse">
            <a:avLst/>
          </a:prstGeom>
          <a:blipFill dpi="0" rotWithShape="1">
            <a:blip r:embed="rId5"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DIVERS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 name="Rectangle 60"/>
          <p:cNvSpPr/>
          <p:nvPr/>
        </p:nvSpPr>
        <p:spPr>
          <a:xfrm>
            <a:off x="0" y="0"/>
            <a:ext cx="9144000" cy="6858000"/>
          </a:xfrm>
          <a:prstGeom prst="rect">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solidFill>
                <a:schemeClr val="bg1"/>
              </a:solidFill>
            </a:endParaRPr>
          </a:p>
        </p:txBody>
      </p:sp>
      <p:graphicFrame>
        <p:nvGraphicFramePr>
          <p:cNvPr id="40" name="Tableau 39"/>
          <p:cNvGraphicFramePr>
            <a:graphicFrameLocks noGrp="1"/>
          </p:cNvGraphicFramePr>
          <p:nvPr/>
        </p:nvGraphicFramePr>
        <p:xfrm>
          <a:off x="179512" y="3482720"/>
          <a:ext cx="1368152" cy="958604"/>
        </p:xfrm>
        <a:graphic>
          <a:graphicData uri="http://schemas.openxmlformats.org/drawingml/2006/table">
            <a:tbl>
              <a:tblPr firstRow="1" bandRow="1">
                <a:tableStyleId>{5C22544A-7EE6-4342-B048-85BDC9FD1C3A}</a:tableStyleId>
              </a:tblPr>
              <a:tblGrid>
                <a:gridCol w="1368152"/>
              </a:tblGrid>
              <a:tr h="958604">
                <a:tc>
                  <a:txBody>
                    <a:bodyPr/>
                    <a:lstStyle/>
                    <a:p>
                      <a:endParaRPr lang="fr-FR"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blipFill>
                      <a:blip r:embed="rId3"/>
                      <a:tile tx="0" ty="0" sx="100000" sy="100000" flip="none" algn="tl"/>
                    </a:blipFill>
                  </a:tcPr>
                </a:tc>
              </a:tr>
            </a:tbl>
          </a:graphicData>
        </a:graphic>
      </p:graphicFrame>
      <p:graphicFrame>
        <p:nvGraphicFramePr>
          <p:cNvPr id="39" name="Tableau 38"/>
          <p:cNvGraphicFramePr>
            <a:graphicFrameLocks noGrp="1"/>
          </p:cNvGraphicFramePr>
          <p:nvPr/>
        </p:nvGraphicFramePr>
        <p:xfrm>
          <a:off x="179512" y="476672"/>
          <a:ext cx="1368152" cy="2664296"/>
        </p:xfrm>
        <a:graphic>
          <a:graphicData uri="http://schemas.openxmlformats.org/drawingml/2006/table">
            <a:tbl>
              <a:tblPr firstRow="1" bandRow="1">
                <a:tableStyleId>{5C22544A-7EE6-4342-B048-85BDC9FD1C3A}</a:tableStyleId>
              </a:tblPr>
              <a:tblGrid>
                <a:gridCol w="1368152"/>
              </a:tblGrid>
              <a:tr h="2664296">
                <a:tc>
                  <a:txBody>
                    <a:bodyPr/>
                    <a:lstStyle/>
                    <a:p>
                      <a:endParaRPr lang="fr-FR"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blipFill>
                      <a:blip r:embed="rId3"/>
                      <a:tile tx="0" ty="0" sx="100000" sy="100000" flip="none" algn="tl"/>
                    </a:blipFill>
                  </a:tcPr>
                </a:tc>
              </a:tr>
            </a:tbl>
          </a:graphicData>
        </a:graphic>
      </p:graphicFrame>
      <p:graphicFrame>
        <p:nvGraphicFramePr>
          <p:cNvPr id="32" name="Tableau 31"/>
          <p:cNvGraphicFramePr>
            <a:graphicFrameLocks noGrp="1"/>
          </p:cNvGraphicFramePr>
          <p:nvPr/>
        </p:nvGraphicFramePr>
        <p:xfrm>
          <a:off x="7596336" y="476672"/>
          <a:ext cx="1368152" cy="3384376"/>
        </p:xfrm>
        <a:graphic>
          <a:graphicData uri="http://schemas.openxmlformats.org/drawingml/2006/table">
            <a:tbl>
              <a:tblPr firstRow="1" bandRow="1">
                <a:tableStyleId>{5C22544A-7EE6-4342-B048-85BDC9FD1C3A}</a:tableStyleId>
              </a:tblPr>
              <a:tblGrid>
                <a:gridCol w="1368152"/>
              </a:tblGrid>
              <a:tr h="3384376">
                <a:tc>
                  <a:txBody>
                    <a:bodyPr/>
                    <a:lstStyle/>
                    <a:p>
                      <a:endParaRPr lang="fr-FR"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blipFill>
                      <a:blip r:embed="rId3"/>
                      <a:tile tx="0" ty="0" sx="100000" sy="100000" flip="none" algn="tl"/>
                    </a:blipFill>
                  </a:tcPr>
                </a:tc>
              </a:tr>
            </a:tbl>
          </a:graphicData>
        </a:graphic>
      </p:graphicFrame>
      <p:sp>
        <p:nvSpPr>
          <p:cNvPr id="69" name="Rectangle 68">
            <a:hlinkClick r:id="rId4" action="ppaction://hlinksldjump"/>
          </p:cNvPr>
          <p:cNvSpPr/>
          <p:nvPr/>
        </p:nvSpPr>
        <p:spPr>
          <a:xfrm>
            <a:off x="169096" y="846004"/>
            <a:ext cx="1378568"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SALON</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5" name="Rectangle 4">
            <a:hlinkClick r:id="rId5" action="ppaction://hlinksldjump"/>
          </p:cNvPr>
          <p:cNvSpPr/>
          <p:nvPr/>
        </p:nvSpPr>
        <p:spPr>
          <a:xfrm>
            <a:off x="193576" y="3979658"/>
            <a:ext cx="1354088"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BENITIERS</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6" name="Rectangle 5">
            <a:hlinkClick r:id="rId6" action="ppaction://hlinksldjump"/>
          </p:cNvPr>
          <p:cNvSpPr/>
          <p:nvPr/>
        </p:nvSpPr>
        <p:spPr>
          <a:xfrm>
            <a:off x="3455695" y="692696"/>
            <a:ext cx="1264586"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PLAGE NORD </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7" name="Rectangle 6">
            <a:hlinkClick r:id="rId7" action="ppaction://hlinksldjump"/>
          </p:cNvPr>
          <p:cNvSpPr/>
          <p:nvPr/>
        </p:nvSpPr>
        <p:spPr>
          <a:xfrm>
            <a:off x="200944" y="3558644"/>
            <a:ext cx="1346720"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DANS LE PUITS</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8" name="Rectangle 7">
            <a:hlinkClick r:id="rId8" action="ppaction://hlinksldjump"/>
          </p:cNvPr>
          <p:cNvSpPr/>
          <p:nvPr/>
        </p:nvSpPr>
        <p:spPr>
          <a:xfrm>
            <a:off x="3887416" y="1763666"/>
            <a:ext cx="747192"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PUITS</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9" name="Rectangle 8">
            <a:hlinkClick r:id="rId9" action="ppaction://hlinksldjump"/>
          </p:cNvPr>
          <p:cNvSpPr/>
          <p:nvPr/>
        </p:nvSpPr>
        <p:spPr>
          <a:xfrm>
            <a:off x="4162110" y="4995322"/>
            <a:ext cx="1368152"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PLAGE SUD</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10" name="Rectangle 9">
            <a:hlinkClick r:id="rId10" action="ppaction://hlinksldjump"/>
          </p:cNvPr>
          <p:cNvSpPr/>
          <p:nvPr/>
        </p:nvSpPr>
        <p:spPr>
          <a:xfrm>
            <a:off x="3469033" y="3927976"/>
            <a:ext cx="1008112"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JARDIN</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11" name="Rectangle 10">
            <a:hlinkClick r:id="rId11" action="ppaction://hlinksldjump"/>
          </p:cNvPr>
          <p:cNvSpPr/>
          <p:nvPr/>
        </p:nvSpPr>
        <p:spPr>
          <a:xfrm>
            <a:off x="4184776" y="3344360"/>
            <a:ext cx="1071010"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GROTTES</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12" name="Rectangle 11">
            <a:hlinkClick r:id="rId12" action="ppaction://hlinksldjump"/>
          </p:cNvPr>
          <p:cNvSpPr/>
          <p:nvPr/>
        </p:nvSpPr>
        <p:spPr>
          <a:xfrm>
            <a:off x="5642538" y="2771636"/>
            <a:ext cx="1404664"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EMBARCADERE</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13" name="Rectangle 12">
            <a:hlinkClick r:id="rId13" action="ppaction://hlinksldjump"/>
          </p:cNvPr>
          <p:cNvSpPr/>
          <p:nvPr/>
        </p:nvSpPr>
        <p:spPr>
          <a:xfrm>
            <a:off x="193576" y="2317664"/>
            <a:ext cx="1354088"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lumMod val="95000"/>
                  </a:schemeClr>
                </a:solidFill>
                <a:effectLst>
                  <a:outerShdw blurRad="38100" dist="38100" dir="2700000" algn="tl">
                    <a:srgbClr val="000000">
                      <a:alpha val="43137"/>
                    </a:srgbClr>
                  </a:outerShdw>
                </a:effectLst>
                <a:latin typeface="Freestyle Script" pitchFamily="66" charset="0"/>
              </a:rPr>
              <a:t>CHEZ MAGUY</a:t>
            </a:r>
            <a:endParaRPr lang="fr-FR" b="1" dirty="0">
              <a:solidFill>
                <a:schemeClr val="bg1">
                  <a:lumMod val="95000"/>
                </a:schemeClr>
              </a:solidFill>
              <a:effectLst>
                <a:outerShdw blurRad="38100" dist="38100" dir="2700000" algn="tl">
                  <a:srgbClr val="000000">
                    <a:alpha val="43137"/>
                  </a:srgbClr>
                </a:outerShdw>
              </a:effectLst>
              <a:latin typeface="Freestyle Script" pitchFamily="66" charset="0"/>
            </a:endParaRPr>
          </a:p>
        </p:txBody>
      </p:sp>
      <p:sp>
        <p:nvSpPr>
          <p:cNvPr id="14" name="Rectangle 13">
            <a:hlinkClick r:id="rId14" action="ppaction://hlinksldjump"/>
          </p:cNvPr>
          <p:cNvSpPr/>
          <p:nvPr/>
        </p:nvSpPr>
        <p:spPr>
          <a:xfrm>
            <a:off x="200944" y="1579000"/>
            <a:ext cx="1346720"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CHEZ LUCIE</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15" name="Rectangle 14">
            <a:hlinkClick r:id="rId15" action="ppaction://hlinksldjump"/>
          </p:cNvPr>
          <p:cNvSpPr/>
          <p:nvPr/>
        </p:nvSpPr>
        <p:spPr>
          <a:xfrm>
            <a:off x="200944" y="523220"/>
            <a:ext cx="1346720"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defRPr/>
            </a:pPr>
            <a:r>
              <a:rPr lang="fr-FR" b="1" dirty="0" smtClean="0">
                <a:solidFill>
                  <a:schemeClr val="bg1"/>
                </a:solidFill>
                <a:effectLst>
                  <a:outerShdw blurRad="38100" dist="38100" dir="2700000" algn="tl">
                    <a:srgbClr val="000000">
                      <a:alpha val="43137"/>
                    </a:srgbClr>
                  </a:outerShdw>
                </a:effectLst>
                <a:latin typeface="Freestyle Script" pitchFamily="66" charset="0"/>
                <a:cs typeface="Andalus" pitchFamily="2" charset="-78"/>
              </a:rPr>
              <a:t>BAR-CUISINE</a:t>
            </a:r>
          </a:p>
        </p:txBody>
      </p:sp>
      <p:sp>
        <p:nvSpPr>
          <p:cNvPr id="16" name="Rectangle 15">
            <a:hlinkClick r:id="rId16" action="ppaction://hlinksldjump"/>
          </p:cNvPr>
          <p:cNvSpPr/>
          <p:nvPr/>
        </p:nvSpPr>
        <p:spPr>
          <a:xfrm>
            <a:off x="4720281" y="1394334"/>
            <a:ext cx="1809600"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DEVANT CHEZ JUSTE</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17" name="Rectangle 16">
            <a:hlinkClick r:id="rId17" action="ppaction://hlinksldjump"/>
          </p:cNvPr>
          <p:cNvSpPr/>
          <p:nvPr/>
        </p:nvSpPr>
        <p:spPr>
          <a:xfrm>
            <a:off x="7668344" y="811252"/>
            <a:ext cx="1296144"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COURSIVE</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18" name="Rectangle 17">
            <a:hlinkClick r:id="rId18" action="ppaction://hlinksldjump"/>
          </p:cNvPr>
          <p:cNvSpPr/>
          <p:nvPr/>
        </p:nvSpPr>
        <p:spPr>
          <a:xfrm>
            <a:off x="7668344" y="1209668"/>
            <a:ext cx="1296144"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CALE BRISBAN</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19" name="Rectangle 18">
            <a:hlinkClick r:id="rId19" action="ppaction://hlinksldjump"/>
          </p:cNvPr>
          <p:cNvSpPr/>
          <p:nvPr/>
        </p:nvSpPr>
        <p:spPr>
          <a:xfrm>
            <a:off x="7668344" y="2317664"/>
            <a:ext cx="1296144"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CALE BAMBOO</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20" name="Rectangle 19">
            <a:hlinkClick r:id="rId20" action="ppaction://hlinksldjump"/>
          </p:cNvPr>
          <p:cNvSpPr/>
          <p:nvPr/>
        </p:nvSpPr>
        <p:spPr>
          <a:xfrm>
            <a:off x="200944" y="2686996"/>
            <a:ext cx="1346720"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CHEZ SUE</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21" name="Rectangle 20">
            <a:hlinkClick r:id="rId21" action="ppaction://hlinksldjump"/>
          </p:cNvPr>
          <p:cNvSpPr/>
          <p:nvPr/>
        </p:nvSpPr>
        <p:spPr>
          <a:xfrm>
            <a:off x="7768280" y="3455278"/>
            <a:ext cx="1196207"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CHEZ ROY </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22" name="Rectangle 21">
            <a:hlinkClick r:id="rId22" action="ppaction://hlinksldjump"/>
          </p:cNvPr>
          <p:cNvSpPr/>
          <p:nvPr/>
        </p:nvSpPr>
        <p:spPr>
          <a:xfrm>
            <a:off x="200944" y="1948332"/>
            <a:ext cx="1346720"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CHEZ MARIE</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23" name="Rectangle 22">
            <a:hlinkClick r:id="rId23" action="ppaction://hlinksldjump"/>
          </p:cNvPr>
          <p:cNvSpPr/>
          <p:nvPr/>
        </p:nvSpPr>
        <p:spPr>
          <a:xfrm>
            <a:off x="7668344" y="476672"/>
            <a:ext cx="1296144"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CHEZ JEROME</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24" name="Rectangle 23">
            <a:hlinkClick r:id="rId24" action="ppaction://hlinksldjump"/>
          </p:cNvPr>
          <p:cNvSpPr/>
          <p:nvPr/>
        </p:nvSpPr>
        <p:spPr>
          <a:xfrm>
            <a:off x="5021578" y="1763666"/>
            <a:ext cx="1241920"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CHEZ JUSTE</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25" name="Rectangle 24">
            <a:hlinkClick r:id="rId25" action="ppaction://hlinksldjump"/>
          </p:cNvPr>
          <p:cNvSpPr/>
          <p:nvPr/>
        </p:nvSpPr>
        <p:spPr>
          <a:xfrm>
            <a:off x="7668344" y="2686996"/>
            <a:ext cx="1296144"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CHEZ BRUCE</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27" name="Rectangle 26">
            <a:hlinkClick r:id="rId26" action="ppaction://hlinksldjump"/>
          </p:cNvPr>
          <p:cNvSpPr/>
          <p:nvPr/>
        </p:nvSpPr>
        <p:spPr>
          <a:xfrm>
            <a:off x="7668344" y="3056328"/>
            <a:ext cx="1296144"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CHEZ CHRIS</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28" name="Rectangle 27">
            <a:hlinkClick r:id="rId27" action="ppaction://hlinksldjump"/>
          </p:cNvPr>
          <p:cNvSpPr/>
          <p:nvPr/>
        </p:nvSpPr>
        <p:spPr>
          <a:xfrm>
            <a:off x="3090991" y="2586970"/>
            <a:ext cx="882098"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defRPr/>
            </a:pPr>
            <a:r>
              <a:rPr lang="fr-FR" b="1" dirty="0" smtClean="0">
                <a:solidFill>
                  <a:schemeClr val="bg1"/>
                </a:solidFill>
                <a:effectLst>
                  <a:outerShdw blurRad="38100" dist="38100" dir="2700000" algn="tl">
                    <a:srgbClr val="000000">
                      <a:alpha val="43137"/>
                    </a:srgbClr>
                  </a:outerShdw>
                </a:effectLst>
                <a:latin typeface="Freestyle Script" pitchFamily="66" charset="0"/>
                <a:cs typeface="Andalus" pitchFamily="2" charset="-78"/>
              </a:rPr>
              <a:t>BASSIN</a:t>
            </a:r>
          </a:p>
        </p:txBody>
      </p:sp>
      <p:sp>
        <p:nvSpPr>
          <p:cNvPr id="29" name="Rectangle 28">
            <a:hlinkClick r:id="rId28" action="ppaction://hlinksldjump"/>
          </p:cNvPr>
          <p:cNvSpPr/>
          <p:nvPr/>
        </p:nvSpPr>
        <p:spPr>
          <a:xfrm>
            <a:off x="200944" y="1209668"/>
            <a:ext cx="1346720"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CHEZ ANITA</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30" name="Rectangle 29">
            <a:hlinkClick r:id="rId29" action="ppaction://hlinksldjump"/>
          </p:cNvPr>
          <p:cNvSpPr/>
          <p:nvPr/>
        </p:nvSpPr>
        <p:spPr>
          <a:xfrm>
            <a:off x="7668344" y="1948332"/>
            <a:ext cx="1296144"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defRPr/>
            </a:pPr>
            <a:r>
              <a:rPr lang="fr-FR" b="1" dirty="0" smtClean="0">
                <a:solidFill>
                  <a:schemeClr val="bg1"/>
                </a:solidFill>
                <a:effectLst>
                  <a:outerShdw blurRad="38100" dist="38100" dir="2700000" algn="tl">
                    <a:srgbClr val="000000">
                      <a:alpha val="43137"/>
                    </a:srgbClr>
                  </a:outerShdw>
                </a:effectLst>
                <a:latin typeface="Freestyle Script" pitchFamily="66" charset="0"/>
                <a:cs typeface="Andalus" pitchFamily="2" charset="-78"/>
              </a:rPr>
              <a:t>CHEZ ANTON</a:t>
            </a:r>
          </a:p>
        </p:txBody>
      </p:sp>
      <p:sp>
        <p:nvSpPr>
          <p:cNvPr id="31" name="Rectangle 30">
            <a:hlinkClick r:id="rId30" action="ppaction://hlinksldjump"/>
          </p:cNvPr>
          <p:cNvSpPr/>
          <p:nvPr/>
        </p:nvSpPr>
        <p:spPr>
          <a:xfrm>
            <a:off x="4162110" y="4348990"/>
            <a:ext cx="2160240"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dirty="0" smtClean="0">
                <a:solidFill>
                  <a:schemeClr val="bg1"/>
                </a:solidFill>
                <a:effectLst>
                  <a:outerShdw blurRad="38100" dist="38100" dir="2700000" algn="tl">
                    <a:srgbClr val="000000">
                      <a:alpha val="43137"/>
                    </a:srgbClr>
                  </a:outerShdw>
                </a:effectLst>
                <a:latin typeface="Freestyle Script" pitchFamily="66" charset="0"/>
              </a:rPr>
              <a:t>DEVANT CHEZ MAGUY</a:t>
            </a:r>
            <a:endParaRPr lang="fr-FR" b="1" dirty="0">
              <a:solidFill>
                <a:schemeClr val="bg1"/>
              </a:solidFill>
              <a:effectLst>
                <a:outerShdw blurRad="38100" dist="38100" dir="2700000" algn="tl">
                  <a:srgbClr val="000000">
                    <a:alpha val="43137"/>
                  </a:srgbClr>
                </a:outerShdw>
              </a:effectLst>
              <a:latin typeface="Freestyle Script" pitchFamily="66" charset="0"/>
            </a:endParaRPr>
          </a:p>
        </p:txBody>
      </p:sp>
      <p:sp>
        <p:nvSpPr>
          <p:cNvPr id="33" name="Rectangle 32">
            <a:hlinkClick r:id="rId31" action="ppaction://hlinksldjump"/>
          </p:cNvPr>
          <p:cNvSpPr/>
          <p:nvPr/>
        </p:nvSpPr>
        <p:spPr>
          <a:xfrm>
            <a:off x="7668344" y="1579000"/>
            <a:ext cx="1296144"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defRPr/>
            </a:pPr>
            <a:r>
              <a:rPr lang="fr-FR" b="1" dirty="0" smtClean="0">
                <a:solidFill>
                  <a:schemeClr val="bg1"/>
                </a:solidFill>
                <a:effectLst>
                  <a:outerShdw blurRad="38100" dist="38100" dir="2700000" algn="tl">
                    <a:srgbClr val="000000">
                      <a:alpha val="43137"/>
                    </a:srgbClr>
                  </a:outerShdw>
                </a:effectLst>
                <a:latin typeface="Freestyle Script" pitchFamily="66" charset="0"/>
                <a:cs typeface="Andalus" pitchFamily="2" charset="-78"/>
              </a:rPr>
              <a:t>CHEZ BOB</a:t>
            </a:r>
          </a:p>
        </p:txBody>
      </p:sp>
      <p:sp>
        <p:nvSpPr>
          <p:cNvPr id="34" name="Ellipse 33"/>
          <p:cNvSpPr/>
          <p:nvPr/>
        </p:nvSpPr>
        <p:spPr>
          <a:xfrm>
            <a:off x="7369714" y="404664"/>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35" name="Ellipse 34"/>
          <p:cNvSpPr/>
          <p:nvPr/>
        </p:nvSpPr>
        <p:spPr>
          <a:xfrm>
            <a:off x="5688124" y="3096978"/>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36" name="Ellipse 35"/>
          <p:cNvSpPr/>
          <p:nvPr/>
        </p:nvSpPr>
        <p:spPr>
          <a:xfrm>
            <a:off x="1461592" y="404664"/>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37" name="Ellipse 36"/>
          <p:cNvSpPr/>
          <p:nvPr/>
        </p:nvSpPr>
        <p:spPr>
          <a:xfrm>
            <a:off x="5067164" y="400927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38" name="ZoneTexte 3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SOMMAIRE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41" name="Ellipse 40"/>
          <p:cNvSpPr/>
          <p:nvPr/>
        </p:nvSpPr>
        <p:spPr>
          <a:xfrm>
            <a:off x="4432249" y="2092348"/>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42" name="Ellipse 41"/>
          <p:cNvSpPr/>
          <p:nvPr/>
        </p:nvSpPr>
        <p:spPr>
          <a:xfrm>
            <a:off x="1461592" y="3338704"/>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graphicFrame>
        <p:nvGraphicFramePr>
          <p:cNvPr id="43" name="Tableau 42"/>
          <p:cNvGraphicFramePr>
            <a:graphicFrameLocks noGrp="1"/>
          </p:cNvGraphicFramePr>
          <p:nvPr/>
        </p:nvGraphicFramePr>
        <p:xfrm>
          <a:off x="1672281" y="5877272"/>
          <a:ext cx="6096000" cy="673224"/>
        </p:xfrm>
        <a:graphic>
          <a:graphicData uri="http://schemas.openxmlformats.org/drawingml/2006/table">
            <a:tbl>
              <a:tblPr firstRow="1" bandRow="1">
                <a:tableStyleId>{5C22544A-7EE6-4342-B048-85BDC9FD1C3A}</a:tableStyleId>
              </a:tblPr>
              <a:tblGrid>
                <a:gridCol w="6096000"/>
              </a:tblGrid>
              <a:tr h="673224">
                <a:tc>
                  <a:txBody>
                    <a:bodyPr/>
                    <a:lstStyle/>
                    <a:p>
                      <a:pPr algn="ctr"/>
                      <a:r>
                        <a:rPr lang="fr-FR" sz="2800" u="none" spc="300" dirty="0" smtClean="0">
                          <a:ln>
                            <a:noFill/>
                          </a:ln>
                          <a:solidFill>
                            <a:schemeClr val="bg1"/>
                          </a:solidFill>
                          <a:effectLst>
                            <a:outerShdw blurRad="38100" dist="38100" dir="2700000" algn="tl">
                              <a:srgbClr val="000000">
                                <a:alpha val="43137"/>
                              </a:srgbClr>
                            </a:outerShdw>
                          </a:effectLst>
                          <a:latin typeface="Freestyle Script" pitchFamily="66" charset="0"/>
                          <a:cs typeface="Andalus" pitchFamily="2" charset="-78"/>
                        </a:rPr>
                        <a:t>LIEUX   ACTIONS   OBJETS</a:t>
                      </a:r>
                      <a:endParaRPr lang="fr-FR" sz="2800" u="none" spc="300" dirty="0">
                        <a:ln>
                          <a:noFill/>
                        </a:ln>
                        <a:solidFill>
                          <a:schemeClr val="bg1"/>
                        </a:solidFill>
                        <a:effectLst>
                          <a:outerShdw blurRad="38100" dist="38100" dir="2700000" algn="tl">
                            <a:srgbClr val="000000">
                              <a:alpha val="43137"/>
                            </a:srgbClr>
                          </a:outerShdw>
                        </a:effectLst>
                        <a:latin typeface="Freestyle Script" pitchFamily="66" charset="0"/>
                        <a:cs typeface="Andalus" pitchFamily="2" charset="-78"/>
                      </a:endParaRP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blipFill>
                      <a:blip r:embed="rId32"/>
                      <a:tile tx="0" ty="0" sx="100000" sy="100000" flip="none" algn="tl"/>
                    </a:blipFill>
                  </a:tcPr>
                </a:tc>
              </a:tr>
            </a:tbl>
          </a:graphicData>
        </a:graphic>
      </p:graphicFrame>
      <p:sp>
        <p:nvSpPr>
          <p:cNvPr id="44" name="Ellipse 43">
            <a:hlinkClick r:id="rId33" action="ppaction://hlinksldjump"/>
          </p:cNvPr>
          <p:cNvSpPr/>
          <p:nvPr/>
        </p:nvSpPr>
        <p:spPr>
          <a:xfrm>
            <a:off x="0" y="-27384"/>
            <a:ext cx="539552" cy="404664"/>
          </a:xfrm>
          <a:prstGeom prst="ellipse">
            <a:avLst/>
          </a:prstGeom>
          <a:blipFill dpi="0" rotWithShape="1">
            <a:blip r:embed="rId3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cadre.jpg"/>
          <p:cNvPicPr>
            <a:picLocks noChangeAspect="1"/>
          </p:cNvPicPr>
          <p:nvPr/>
        </p:nvPicPr>
        <p:blipFill>
          <a:blip r:embed="rId2" cstate="print"/>
          <a:stretch>
            <a:fillRect/>
          </a:stretch>
        </p:blipFill>
        <p:spPr>
          <a:xfrm>
            <a:off x="0" y="0"/>
            <a:ext cx="9143999" cy="6857999"/>
          </a:xfrm>
          <a:prstGeom prst="rect">
            <a:avLst/>
          </a:prstGeom>
        </p:spPr>
      </p:pic>
      <p:graphicFrame>
        <p:nvGraphicFramePr>
          <p:cNvPr id="5" name="Tableau 4"/>
          <p:cNvGraphicFramePr>
            <a:graphicFrameLocks noGrp="1"/>
          </p:cNvGraphicFramePr>
          <p:nvPr/>
        </p:nvGraphicFramePr>
        <p:xfrm>
          <a:off x="107504" y="404664"/>
          <a:ext cx="8928000" cy="5616624"/>
        </p:xfrm>
        <a:graphic>
          <a:graphicData uri="http://schemas.openxmlformats.org/drawingml/2006/table">
            <a:tbl>
              <a:tblPr firstRow="1" bandRow="1">
                <a:tableStyleId>{5C22544A-7EE6-4342-B048-85BDC9FD1C3A}</a:tableStyleId>
              </a:tblPr>
              <a:tblGrid>
                <a:gridCol w="8928000"/>
              </a:tblGrid>
              <a:tr h="5616624">
                <a:tc>
                  <a:txBody>
                    <a:bodyPr/>
                    <a:lstStyle/>
                    <a:p>
                      <a:pPr algn="l">
                        <a:buFont typeface="Wingdings" pitchFamily="2" charset="2"/>
                        <a:buNone/>
                      </a:pPr>
                      <a:endParaRPr lang="fr-FR" sz="900" b="0" kern="1200" dirty="0" smtClean="0">
                        <a:solidFill>
                          <a:schemeClr val="bg2">
                            <a:lumMod val="10000"/>
                          </a:schemeClr>
                        </a:solidFill>
                        <a:latin typeface="Freestyle Script" pitchFamily="66" charset="0"/>
                        <a:ea typeface="+mn-ea"/>
                        <a:cs typeface="+mn-cs"/>
                      </a:endParaRPr>
                    </a:p>
                    <a:p>
                      <a:pPr algn="l">
                        <a:lnSpc>
                          <a:spcPct val="100000"/>
                        </a:lnSpc>
                        <a:buFont typeface="Wingdings" pitchFamily="2" charset="2"/>
                        <a:buChar char="ü"/>
                      </a:pPr>
                      <a:r>
                        <a:rPr lang="fr-FR" sz="2400" b="0" kern="1200" dirty="0" smtClean="0">
                          <a:solidFill>
                            <a:schemeClr val="tx2"/>
                          </a:solidFill>
                          <a:latin typeface="Freestyle Script" pitchFamily="66" charset="0"/>
                          <a:ea typeface="+mn-ea"/>
                          <a:cs typeface="+mn-cs"/>
                        </a:rPr>
                        <a:t>Vos </a:t>
                      </a:r>
                      <a:r>
                        <a:rPr lang="fr-FR" sz="2400" b="0" kern="1200" baseline="0" dirty="0" smtClean="0">
                          <a:solidFill>
                            <a:schemeClr val="tx2"/>
                          </a:solidFill>
                          <a:latin typeface="Freestyle Script" pitchFamily="66" charset="0"/>
                          <a:ea typeface="+mn-ea"/>
                          <a:cs typeface="+mn-cs"/>
                        </a:rPr>
                        <a:t>actions ont une incidence sur votre réputation et le déroulé du jeu.</a:t>
                      </a:r>
                    </a:p>
                    <a:p>
                      <a:pPr algn="l">
                        <a:lnSpc>
                          <a:spcPct val="100000"/>
                        </a:lnSpc>
                        <a:buFont typeface="Wingdings" pitchFamily="2" charset="2"/>
                        <a:buNone/>
                      </a:pPr>
                      <a:endParaRPr lang="fr-FR" sz="600" b="0" kern="1200" baseline="0" dirty="0" smtClean="0">
                        <a:solidFill>
                          <a:schemeClr val="tx2"/>
                        </a:solidFill>
                        <a:latin typeface="Freestyle Script" pitchFamily="66" charset="0"/>
                        <a:ea typeface="+mn-ea"/>
                        <a:cs typeface="+mn-cs"/>
                      </a:endParaRPr>
                    </a:p>
                    <a:p>
                      <a:pPr algn="l">
                        <a:lnSpc>
                          <a:spcPct val="100000"/>
                        </a:lnSpc>
                        <a:buFont typeface="Wingdings" pitchFamily="2" charset="2"/>
                        <a:buChar char="ü"/>
                      </a:pPr>
                      <a:r>
                        <a:rPr lang="fr-FR" sz="2400" b="0" kern="1200" baseline="0" dirty="0" smtClean="0">
                          <a:solidFill>
                            <a:schemeClr val="tx2"/>
                          </a:solidFill>
                          <a:latin typeface="Freestyle Script" pitchFamily="66" charset="0"/>
                          <a:ea typeface="+mn-ea"/>
                          <a:cs typeface="+mn-cs"/>
                        </a:rPr>
                        <a:t>Vous démarrez avec un capital de 50 points de confiance et une fois passé en-dessous de zéro la partie se termine.</a:t>
                      </a:r>
                    </a:p>
                    <a:p>
                      <a:pPr algn="l">
                        <a:lnSpc>
                          <a:spcPct val="100000"/>
                        </a:lnSpc>
                        <a:buFont typeface="Wingdings" pitchFamily="2" charset="2"/>
                        <a:buNone/>
                      </a:pPr>
                      <a:endParaRPr lang="fr-FR" sz="600" b="0" kern="1200" baseline="0" dirty="0" smtClean="0">
                        <a:solidFill>
                          <a:schemeClr val="tx2"/>
                        </a:solidFill>
                        <a:latin typeface="Freestyle Script" pitchFamily="66" charset="0"/>
                        <a:ea typeface="+mn-ea"/>
                        <a:cs typeface="+mn-cs"/>
                      </a:endParaRPr>
                    </a:p>
                    <a:p>
                      <a:pPr algn="l">
                        <a:buFont typeface="Wingdings" pitchFamily="2" charset="2"/>
                        <a:buChar char="ü"/>
                      </a:pPr>
                      <a:r>
                        <a:rPr lang="fr-FR" sz="2400" b="0" kern="1200" dirty="0" smtClean="0">
                          <a:solidFill>
                            <a:schemeClr val="tx2"/>
                          </a:solidFill>
                          <a:latin typeface="Freestyle Script" pitchFamily="66" charset="0"/>
                          <a:ea typeface="+mn-ea"/>
                          <a:cs typeface="+mn-cs"/>
                        </a:rPr>
                        <a:t>Il est impossible de regagner des points de confiance, ceux perdus le sont définitivement.</a:t>
                      </a:r>
                    </a:p>
                    <a:p>
                      <a:pPr algn="l">
                        <a:buFont typeface="Wingdings" pitchFamily="2" charset="2"/>
                        <a:buNone/>
                      </a:pPr>
                      <a:r>
                        <a:rPr lang="fr-FR" sz="2400" b="0" kern="1200" dirty="0" smtClean="0">
                          <a:solidFill>
                            <a:schemeClr val="tx2"/>
                          </a:solidFill>
                          <a:latin typeface="Freestyle Script" pitchFamily="66" charset="0"/>
                          <a:ea typeface="+mn-ea"/>
                          <a:cs typeface="+mn-cs"/>
                        </a:rPr>
                        <a:t>Ainsi, rendre</a:t>
                      </a:r>
                      <a:r>
                        <a:rPr lang="fr-FR" sz="2400" b="0" kern="1200" baseline="0" dirty="0" smtClean="0">
                          <a:solidFill>
                            <a:schemeClr val="tx2"/>
                          </a:solidFill>
                          <a:latin typeface="Freestyle Script" pitchFamily="66" charset="0"/>
                          <a:ea typeface="+mn-ea"/>
                          <a:cs typeface="+mn-cs"/>
                        </a:rPr>
                        <a:t> un objet à son propriétaire ne fait jamais regagner de point.</a:t>
                      </a:r>
                      <a:r>
                        <a:rPr lang="fr-FR" sz="2400" b="0" kern="1200" dirty="0" smtClean="0">
                          <a:solidFill>
                            <a:schemeClr val="tx2"/>
                          </a:solidFill>
                          <a:latin typeface="Freestyle Script" pitchFamily="66" charset="0"/>
                          <a:ea typeface="+mn-ea"/>
                          <a:cs typeface="+mn-cs"/>
                        </a:rPr>
                        <a:t> </a:t>
                      </a:r>
                    </a:p>
                    <a:p>
                      <a:pPr algn="l">
                        <a:buFont typeface="Wingdings" pitchFamily="2" charset="2"/>
                        <a:buNone/>
                      </a:pPr>
                      <a:endParaRPr lang="fr-FR" sz="1200" b="0" kern="1200" dirty="0" smtClean="0">
                        <a:solidFill>
                          <a:schemeClr val="tx2"/>
                        </a:solidFill>
                        <a:latin typeface="Freestyle Script" pitchFamily="66" charset="0"/>
                        <a:ea typeface="+mn-ea"/>
                        <a:cs typeface="+mn-cs"/>
                      </a:endParaRPr>
                    </a:p>
                    <a:p>
                      <a:pPr algn="l">
                        <a:buFont typeface="Wingdings" pitchFamily="2" charset="2"/>
                        <a:buChar char="ü"/>
                      </a:pPr>
                      <a:r>
                        <a:rPr lang="fr-FR" sz="2400" b="0" kern="1200" dirty="0" smtClean="0">
                          <a:solidFill>
                            <a:schemeClr val="tx2"/>
                          </a:solidFill>
                          <a:latin typeface="Freestyle Script" pitchFamily="66" charset="0"/>
                          <a:ea typeface="+mn-ea"/>
                          <a:cs typeface="+mn-cs"/>
                        </a:rPr>
                        <a:t>Le</a:t>
                      </a:r>
                      <a:r>
                        <a:rPr lang="fr-FR" sz="2400" b="0" kern="1200" baseline="0" dirty="0" smtClean="0">
                          <a:solidFill>
                            <a:schemeClr val="tx2"/>
                          </a:solidFill>
                          <a:latin typeface="Freestyle Script" pitchFamily="66" charset="0"/>
                          <a:ea typeface="+mn-ea"/>
                          <a:cs typeface="+mn-cs"/>
                        </a:rPr>
                        <a:t> capital de points de confiance est global, il est le même pour tous les personnages.</a:t>
                      </a:r>
                    </a:p>
                    <a:p>
                      <a:pPr algn="l">
                        <a:buFont typeface="Wingdings" pitchFamily="2" charset="2"/>
                        <a:buNone/>
                      </a:pPr>
                      <a:endParaRPr lang="fr-FR" sz="1000" b="0" kern="1200" baseline="0" dirty="0" smtClean="0">
                        <a:solidFill>
                          <a:schemeClr val="tx2"/>
                        </a:solidFill>
                        <a:latin typeface="Freestyle Script" pitchFamily="66" charset="0"/>
                        <a:ea typeface="+mn-ea"/>
                        <a:cs typeface="+mn-cs"/>
                      </a:endParaRPr>
                    </a:p>
                    <a:p>
                      <a:pPr algn="just">
                        <a:buFont typeface="Wingdings" pitchFamily="2" charset="2"/>
                        <a:buChar char="ü"/>
                      </a:pPr>
                      <a:r>
                        <a:rPr lang="fr-FR" sz="2400" b="0" kern="1200" spc="0" dirty="0" smtClean="0">
                          <a:solidFill>
                            <a:schemeClr val="tx2"/>
                          </a:solidFill>
                          <a:effectLst/>
                          <a:latin typeface="Freestyle Script" pitchFamily="66" charset="0"/>
                          <a:ea typeface="+mn-ea"/>
                          <a:cs typeface="+mn-cs"/>
                        </a:rPr>
                        <a:t>Interroger le même personnage trop souvent</a:t>
                      </a:r>
                      <a:r>
                        <a:rPr lang="fr-FR" sz="2400" b="0" kern="1200" spc="0" baseline="0" dirty="0" smtClean="0">
                          <a:solidFill>
                            <a:schemeClr val="tx2"/>
                          </a:solidFill>
                          <a:effectLst/>
                          <a:latin typeface="Freestyle Script" pitchFamily="66" charset="0"/>
                          <a:ea typeface="+mn-ea"/>
                          <a:cs typeface="+mn-cs"/>
                        </a:rPr>
                        <a:t> (</a:t>
                      </a:r>
                      <a:r>
                        <a:rPr lang="fr-FR" sz="2400" b="0" kern="1200" spc="0" dirty="0" smtClean="0">
                          <a:solidFill>
                            <a:schemeClr val="tx2"/>
                          </a:solidFill>
                          <a:effectLst/>
                          <a:latin typeface="Freestyle Script" pitchFamily="66" charset="0"/>
                          <a:ea typeface="+mn-ea"/>
                          <a:cs typeface="+mn-cs"/>
                        </a:rPr>
                        <a:t>"Encore vous?" ;"Toujours dans</a:t>
                      </a:r>
                      <a:r>
                        <a:rPr lang="fr-FR" sz="2400" b="0" kern="1200" spc="0" baseline="0" dirty="0" smtClean="0">
                          <a:solidFill>
                            <a:schemeClr val="tx2"/>
                          </a:solidFill>
                          <a:effectLst/>
                          <a:latin typeface="Freestyle Script" pitchFamily="66" charset="0"/>
                          <a:ea typeface="+mn-ea"/>
                          <a:cs typeface="+mn-cs"/>
                        </a:rPr>
                        <a:t> </a:t>
                      </a:r>
                      <a:r>
                        <a:rPr lang="fr-FR" sz="2400" b="0" kern="1200" spc="0" dirty="0" smtClean="0">
                          <a:solidFill>
                            <a:schemeClr val="tx2"/>
                          </a:solidFill>
                          <a:effectLst/>
                          <a:latin typeface="Freestyle Script" pitchFamily="66" charset="0"/>
                          <a:ea typeface="+mn-ea"/>
                          <a:cs typeface="+mn-cs"/>
                        </a:rPr>
                        <a:t>mes pattes!") ne vous fait perdre aucun point.</a:t>
                      </a:r>
                    </a:p>
                    <a:p>
                      <a:pPr algn="l">
                        <a:buFont typeface="Wingdings" pitchFamily="2" charset="2"/>
                        <a:buNone/>
                      </a:pPr>
                      <a:endParaRPr lang="fr-FR" sz="1400" b="0" kern="1200" dirty="0" smtClean="0">
                        <a:solidFill>
                          <a:schemeClr val="tx2"/>
                        </a:solidFill>
                        <a:latin typeface="Freestyle Script" pitchFamily="66" charset="0"/>
                        <a:ea typeface="+mn-ea"/>
                        <a:cs typeface="+mn-cs"/>
                      </a:endParaRPr>
                    </a:p>
                    <a:p>
                      <a:pPr algn="l">
                        <a:buFont typeface="Wingdings" pitchFamily="2" charset="2"/>
                        <a:buChar char="ü"/>
                      </a:pPr>
                      <a:r>
                        <a:rPr lang="fr-FR" sz="2400" b="0" kern="1200" dirty="0" smtClean="0">
                          <a:solidFill>
                            <a:schemeClr val="tx2"/>
                          </a:solidFill>
                          <a:latin typeface="Freestyle Script" pitchFamily="66" charset="0"/>
                          <a:ea typeface="+mn-ea"/>
                          <a:cs typeface="+mn-cs"/>
                        </a:rPr>
                        <a:t>Interroger un personnage chez lui pendant la nuit</a:t>
                      </a:r>
                      <a:r>
                        <a:rPr lang="fr-FR" sz="2400" b="0" kern="1200" baseline="0" dirty="0" smtClean="0">
                          <a:solidFill>
                            <a:schemeClr val="tx2"/>
                          </a:solidFill>
                          <a:latin typeface="Freestyle Script" pitchFamily="66" charset="0"/>
                          <a:ea typeface="+mn-ea"/>
                          <a:cs typeface="+mn-cs"/>
                        </a:rPr>
                        <a:t> (</a:t>
                      </a:r>
                      <a:r>
                        <a:rPr lang="fr-FR" sz="2400" b="0" kern="1200" dirty="0" smtClean="0">
                          <a:solidFill>
                            <a:schemeClr val="tx2"/>
                          </a:solidFill>
                          <a:latin typeface="Freestyle Script" pitchFamily="66" charset="0"/>
                          <a:ea typeface="+mn-ea"/>
                          <a:cs typeface="+mn-cs"/>
                        </a:rPr>
                        <a:t>"Ce n'est pas une heure pour déranger.") ne vous fait perdre aucun point de confiance(hormis celui de la visite chez lui).</a:t>
                      </a:r>
                    </a:p>
                    <a:p>
                      <a:pPr algn="l">
                        <a:buFont typeface="Wingdings" pitchFamily="2" charset="2"/>
                        <a:buNone/>
                      </a:pPr>
                      <a:endParaRPr lang="fr-FR" sz="1200" b="0" kern="1200" dirty="0" smtClean="0">
                        <a:solidFill>
                          <a:schemeClr val="tx2"/>
                        </a:solidFill>
                        <a:latin typeface="Freestyle Script" pitchFamily="66" charset="0"/>
                        <a:ea typeface="+mn-ea"/>
                        <a:cs typeface="+mn-cs"/>
                      </a:endParaRPr>
                    </a:p>
                    <a:p>
                      <a:pPr algn="l">
                        <a:buFont typeface="Wingdings" pitchFamily="2" charset="2"/>
                        <a:buChar char="ü"/>
                      </a:pPr>
                      <a:r>
                        <a:rPr lang="fr-FR" sz="2400" b="0" kern="1200" dirty="0" smtClean="0">
                          <a:solidFill>
                            <a:schemeClr val="tx2"/>
                          </a:solidFill>
                          <a:latin typeface="Freestyle Script" pitchFamily="66" charset="0"/>
                          <a:ea typeface="+mn-ea"/>
                          <a:cs typeface="+mn-cs"/>
                        </a:rPr>
                        <a:t>Quitter un lieu sans rien ranger ne vous fera pas perdre de points.</a:t>
                      </a:r>
                    </a:p>
                  </a:txBody>
                  <a:tcPr marL="792000">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r>
            </a:tbl>
          </a:graphicData>
        </a:graphic>
      </p:graphicFrame>
      <p:sp>
        <p:nvSpPr>
          <p:cNvPr id="8" name="ZoneTexte 7"/>
          <p:cNvSpPr txBox="1"/>
          <p:nvPr/>
        </p:nvSpPr>
        <p:spPr>
          <a:xfrm>
            <a:off x="0" y="6250042"/>
            <a:ext cx="9144000" cy="523220"/>
          </a:xfrm>
          <a:prstGeom prst="rect">
            <a:avLst/>
          </a:prstGeom>
          <a:noFill/>
        </p:spPr>
        <p:txBody>
          <a:bodyPr wrap="square" rtlCol="0" anchor="ctr">
            <a:spAutoFit/>
          </a:bodyPr>
          <a:lstStyle/>
          <a:p>
            <a:pPr algn="ctr"/>
            <a:r>
              <a:rPr lang="fr-FR" sz="2800" b="1" dirty="0" smtClean="0">
                <a:solidFill>
                  <a:schemeClr val="bg1"/>
                </a:solidFill>
                <a:latin typeface="Freestyle Script" pitchFamily="66" charset="0"/>
              </a:rPr>
              <a:t>EXPLICATIONS</a:t>
            </a:r>
          </a:p>
        </p:txBody>
      </p:sp>
      <p:sp>
        <p:nvSpPr>
          <p:cNvPr id="9" name="Ellipse 8">
            <a:hlinkClick r:id="rId4" action="ppaction://hlinksldjump"/>
          </p:cNvPr>
          <p:cNvSpPr/>
          <p:nvPr/>
        </p:nvSpPr>
        <p:spPr>
          <a:xfrm>
            <a:off x="0" y="-27384"/>
            <a:ext cx="539552" cy="404664"/>
          </a:xfrm>
          <a:prstGeom prst="ellipse">
            <a:avLst/>
          </a:prstGeom>
          <a:blipFill dpi="0" rotWithShape="1">
            <a:blip r:embed="rId5"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LA CONFIANCE</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cadre.jpg"/>
          <p:cNvPicPr>
            <a:picLocks noChangeAspect="1"/>
          </p:cNvPicPr>
          <p:nvPr/>
        </p:nvPicPr>
        <p:blipFill>
          <a:blip r:embed="rId2" cstate="print"/>
          <a:stretch>
            <a:fillRect/>
          </a:stretch>
        </p:blipFill>
        <p:spPr>
          <a:xfrm>
            <a:off x="0" y="0"/>
            <a:ext cx="9143999" cy="6857999"/>
          </a:xfrm>
          <a:prstGeom prst="rect">
            <a:avLst/>
          </a:prstGeom>
        </p:spPr>
      </p:pic>
      <p:graphicFrame>
        <p:nvGraphicFramePr>
          <p:cNvPr id="3" name="Tableau 2"/>
          <p:cNvGraphicFramePr>
            <a:graphicFrameLocks noGrp="1"/>
          </p:cNvGraphicFramePr>
          <p:nvPr/>
        </p:nvGraphicFramePr>
        <p:xfrm>
          <a:off x="107504" y="404664"/>
          <a:ext cx="8928344" cy="5652000"/>
        </p:xfrm>
        <a:graphic>
          <a:graphicData uri="http://schemas.openxmlformats.org/drawingml/2006/table">
            <a:tbl>
              <a:tblPr/>
              <a:tblGrid>
                <a:gridCol w="7668344"/>
                <a:gridCol w="1260000"/>
              </a:tblGrid>
              <a:tr h="468000">
                <a:tc>
                  <a:txBody>
                    <a:bodyPr/>
                    <a:lstStyle/>
                    <a:p>
                      <a:pPr algn="ctr">
                        <a:lnSpc>
                          <a:spcPct val="115000"/>
                        </a:lnSpc>
                        <a:spcAft>
                          <a:spcPts val="0"/>
                        </a:spcAft>
                      </a:pPr>
                      <a:r>
                        <a:rPr lang="fr-FR" sz="2400" b="1" dirty="0" smtClean="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ACTION</a:t>
                      </a:r>
                      <a:endParaRPr lang="fr-FR" sz="2400" b="1"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lang="fr-FR" sz="2400" b="1" dirty="0" smtClean="0">
                          <a:solidFill>
                            <a:schemeClr val="bg1"/>
                          </a:solidFill>
                          <a:effectLst>
                            <a:outerShdw blurRad="38100" dist="38100" dir="2700000" algn="tl">
                              <a:srgbClr val="000000">
                                <a:alpha val="43137"/>
                              </a:srgbClr>
                            </a:outerShdw>
                          </a:effectLst>
                          <a:latin typeface="Freestyle Script" pitchFamily="66" charset="0"/>
                        </a:rPr>
                        <a:t>PERTE</a:t>
                      </a:r>
                      <a:endParaRPr lang="fr-FR" sz="2400" b="1" dirty="0">
                        <a:solidFill>
                          <a:schemeClr val="bg1"/>
                        </a:solidFill>
                        <a:effectLst>
                          <a:outerShdw blurRad="38100" dist="38100" dir="2700000" algn="tl">
                            <a:srgbClr val="000000">
                              <a:alpha val="43137"/>
                            </a:srgbClr>
                          </a:outerShdw>
                        </a:effectLst>
                        <a:latin typeface="Freestyle Script" pitchFamily="66" charset="0"/>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r>
              <a:tr h="432000">
                <a:tc>
                  <a:txBody>
                    <a:bodyPr/>
                    <a:lstStyle/>
                    <a:p>
                      <a:pPr algn="ctr">
                        <a:lnSpc>
                          <a:spcPct val="100000"/>
                        </a:lnSpc>
                        <a:spcAft>
                          <a:spcPts val="0"/>
                        </a:spcAft>
                      </a:pPr>
                      <a:r>
                        <a:rPr lang="fr-FR" sz="2400" b="0" dirty="0">
                          <a:solidFill>
                            <a:schemeClr val="tx1"/>
                          </a:solidFill>
                          <a:effectLst/>
                          <a:latin typeface="Freestyle Script" pitchFamily="66" charset="0"/>
                          <a:ea typeface="Times New Roman"/>
                          <a:cs typeface="Times New Roman"/>
                        </a:rPr>
                        <a:t>Rendre visite à quelqu'un chez </a:t>
                      </a:r>
                      <a:r>
                        <a:rPr lang="fr-FR" sz="2400" b="0" dirty="0" smtClean="0">
                          <a:solidFill>
                            <a:schemeClr val="tx1"/>
                          </a:solidFill>
                          <a:effectLst/>
                          <a:latin typeface="Freestyle Script" pitchFamily="66" charset="0"/>
                          <a:ea typeface="Times New Roman"/>
                          <a:cs typeface="Times New Roman"/>
                        </a:rPr>
                        <a:t>lui ou s’y trouver lorsqu’il rentre</a:t>
                      </a:r>
                      <a:endParaRPr lang="fr-FR" sz="2400" b="0" dirty="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lnSpc>
                          <a:spcPct val="115000"/>
                        </a:lnSpc>
                        <a:spcAft>
                          <a:spcPts val="0"/>
                        </a:spcAft>
                      </a:pPr>
                      <a:r>
                        <a:rPr lang="fr-FR" sz="2400" b="1" dirty="0">
                          <a:solidFill>
                            <a:schemeClr val="tx1"/>
                          </a:solidFill>
                          <a:effectLst/>
                          <a:latin typeface="Freestyle Script" pitchFamily="66" charset="0"/>
                          <a:ea typeface="Times New Roman"/>
                          <a:cs typeface="Times New Roman"/>
                        </a:rPr>
                        <a:t>-1</a:t>
                      </a:r>
                      <a:endParaRPr lang="fr-FR" sz="2400" dirty="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r>
              <a:tr h="432000">
                <a:tc>
                  <a:txBody>
                    <a:bodyPr/>
                    <a:lstStyle/>
                    <a:p>
                      <a:pPr algn="ctr">
                        <a:lnSpc>
                          <a:spcPct val="100000"/>
                        </a:lnSpc>
                        <a:spcAft>
                          <a:spcPts val="0"/>
                        </a:spcAft>
                      </a:pPr>
                      <a:r>
                        <a:rPr lang="fr-FR" sz="2400" b="0" dirty="0" smtClean="0">
                          <a:solidFill>
                            <a:schemeClr val="tx1"/>
                          </a:solidFill>
                          <a:effectLst/>
                          <a:latin typeface="Freestyle Script" pitchFamily="66" charset="0"/>
                          <a:ea typeface="Times New Roman"/>
                          <a:cs typeface="Times New Roman"/>
                        </a:rPr>
                        <a:t>Fouiller un lieu (1 pt par endroit fouillé) ou son mouchoir devant témoin</a:t>
                      </a:r>
                      <a:endParaRPr lang="fr-FR" sz="2400" b="0" dirty="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algn="ctr">
                        <a:lnSpc>
                          <a:spcPct val="115000"/>
                        </a:lnSpc>
                        <a:spcAft>
                          <a:spcPts val="0"/>
                        </a:spcAft>
                      </a:pPr>
                      <a:r>
                        <a:rPr lang="fr-FR" sz="2400" b="1" dirty="0">
                          <a:solidFill>
                            <a:schemeClr val="tx1"/>
                          </a:solidFill>
                          <a:effectLst/>
                          <a:latin typeface="Freestyle Script" pitchFamily="66" charset="0"/>
                          <a:ea typeface="Times New Roman"/>
                          <a:cs typeface="Times New Roman"/>
                        </a:rPr>
                        <a:t>-1</a:t>
                      </a:r>
                      <a:endParaRPr lang="fr-FR" sz="2400" dirty="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r>
              <a:tr h="432000">
                <a:tc>
                  <a:txBody>
                    <a:bodyPr/>
                    <a:lstStyle/>
                    <a:p>
                      <a:pPr algn="ctr">
                        <a:lnSpc>
                          <a:spcPct val="100000"/>
                        </a:lnSpc>
                        <a:spcAft>
                          <a:spcPts val="0"/>
                        </a:spcAft>
                      </a:pPr>
                      <a:r>
                        <a:rPr lang="fr-FR" sz="2400" b="0" dirty="0" smtClean="0">
                          <a:solidFill>
                            <a:schemeClr val="tx1"/>
                          </a:solidFill>
                          <a:effectLst/>
                          <a:latin typeface="Freestyle Script" pitchFamily="66" charset="0"/>
                          <a:ea typeface="Calibri"/>
                          <a:cs typeface="Times New Roman"/>
                        </a:rPr>
                        <a:t>Prendre de l’argent appartenant à quelqu’un devant témoin</a:t>
                      </a:r>
                      <a:endParaRPr lang="fr-FR" sz="2400" b="0" dirty="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lnSpc>
                          <a:spcPct val="115000"/>
                        </a:lnSpc>
                        <a:spcAft>
                          <a:spcPts val="0"/>
                        </a:spcAft>
                      </a:pPr>
                      <a:r>
                        <a:rPr lang="fr-FR" sz="2400" b="1" dirty="0" smtClean="0">
                          <a:solidFill>
                            <a:schemeClr val="tx1"/>
                          </a:solidFill>
                          <a:effectLst/>
                          <a:latin typeface="Freestyle Script" pitchFamily="66" charset="0"/>
                          <a:ea typeface="Times New Roman"/>
                          <a:cs typeface="Times New Roman"/>
                        </a:rPr>
                        <a:t>-1</a:t>
                      </a:r>
                      <a:endParaRPr lang="fr-FR" sz="2400" dirty="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r>
              <a:tr h="432000">
                <a:tc>
                  <a:txBody>
                    <a:bodyPr/>
                    <a:lstStyle/>
                    <a:p>
                      <a:pPr algn="ctr">
                        <a:lnSpc>
                          <a:spcPct val="100000"/>
                        </a:lnSpc>
                        <a:spcAft>
                          <a:spcPts val="0"/>
                        </a:spcAft>
                      </a:pPr>
                      <a:r>
                        <a:rPr lang="fr-FR" sz="2400" b="0" dirty="0" smtClean="0">
                          <a:solidFill>
                            <a:schemeClr val="tx1"/>
                          </a:solidFill>
                          <a:effectLst/>
                          <a:latin typeface="Freestyle Script" pitchFamily="66" charset="0"/>
                          <a:ea typeface="Calibri"/>
                          <a:cs typeface="Times New Roman"/>
                        </a:rPr>
                        <a:t>Déposer</a:t>
                      </a:r>
                      <a:r>
                        <a:rPr lang="fr-FR" sz="2400" b="0" baseline="0" dirty="0" smtClean="0">
                          <a:solidFill>
                            <a:schemeClr val="tx1"/>
                          </a:solidFill>
                          <a:effectLst/>
                          <a:latin typeface="Freestyle Script" pitchFamily="66" charset="0"/>
                          <a:ea typeface="Calibri"/>
                          <a:cs typeface="Times New Roman"/>
                        </a:rPr>
                        <a:t> un objet devant témoins (1 pt par objet déposé)</a:t>
                      </a:r>
                      <a:endParaRPr lang="fr-FR" sz="2400" b="0" dirty="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400" b="1" dirty="0" smtClean="0">
                          <a:solidFill>
                            <a:schemeClr val="tx1"/>
                          </a:solidFill>
                          <a:effectLst/>
                          <a:latin typeface="Freestyle Script" pitchFamily="66" charset="0"/>
                          <a:ea typeface="Times New Roman"/>
                          <a:cs typeface="Times New Roman"/>
                        </a:rPr>
                        <a:t>-1</a:t>
                      </a:r>
                      <a:endParaRPr lang="fr-FR" sz="2400" dirty="0" smtClean="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r>
              <a:tr h="432000">
                <a:tc>
                  <a:txBody>
                    <a:bodyPr/>
                    <a:lstStyle/>
                    <a:p>
                      <a:pPr algn="ctr">
                        <a:lnSpc>
                          <a:spcPct val="100000"/>
                        </a:lnSpc>
                        <a:spcAft>
                          <a:spcPts val="0"/>
                        </a:spcAft>
                      </a:pPr>
                      <a:r>
                        <a:rPr lang="fr-FR" sz="2400" b="0" dirty="0">
                          <a:solidFill>
                            <a:schemeClr val="tx1"/>
                          </a:solidFill>
                          <a:effectLst/>
                          <a:latin typeface="Freestyle Script" pitchFamily="66" charset="0"/>
                          <a:ea typeface="Times New Roman"/>
                          <a:cs typeface="Times New Roman"/>
                        </a:rPr>
                        <a:t>Tentative infructueuse de soudoyer quelqu’un</a:t>
                      </a:r>
                      <a:endParaRPr lang="fr-FR" sz="2400" b="0" dirty="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lnSpc>
                          <a:spcPct val="115000"/>
                        </a:lnSpc>
                        <a:spcAft>
                          <a:spcPts val="0"/>
                        </a:spcAft>
                      </a:pPr>
                      <a:r>
                        <a:rPr lang="fr-FR" sz="2400" b="1" dirty="0">
                          <a:solidFill>
                            <a:schemeClr val="tx1"/>
                          </a:solidFill>
                          <a:effectLst/>
                          <a:latin typeface="Freestyle Script" pitchFamily="66" charset="0"/>
                          <a:ea typeface="Times New Roman"/>
                          <a:cs typeface="Times New Roman"/>
                        </a:rPr>
                        <a:t>-1</a:t>
                      </a:r>
                      <a:endParaRPr lang="fr-FR" sz="2400" dirty="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r>
              <a:tr h="432000">
                <a:tc>
                  <a:txBody>
                    <a:bodyPr/>
                    <a:lstStyle/>
                    <a:p>
                      <a:pPr algn="ctr">
                        <a:lnSpc>
                          <a:spcPct val="100000"/>
                        </a:lnSpc>
                        <a:spcAft>
                          <a:spcPts val="0"/>
                        </a:spcAft>
                      </a:pPr>
                      <a:r>
                        <a:rPr lang="fr-FR" sz="2400" b="0" dirty="0">
                          <a:solidFill>
                            <a:schemeClr val="tx1"/>
                          </a:solidFill>
                          <a:effectLst/>
                          <a:latin typeface="Freestyle Script" pitchFamily="66" charset="0"/>
                          <a:ea typeface="Times New Roman"/>
                          <a:cs typeface="Times New Roman"/>
                        </a:rPr>
                        <a:t>Tentative réussie de soudoyer quelqu’un</a:t>
                      </a:r>
                      <a:endParaRPr lang="fr-FR" sz="2400" b="0" dirty="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algn="ctr">
                        <a:lnSpc>
                          <a:spcPct val="115000"/>
                        </a:lnSpc>
                        <a:spcAft>
                          <a:spcPts val="0"/>
                        </a:spcAft>
                      </a:pPr>
                      <a:r>
                        <a:rPr lang="fr-FR" sz="2400" b="1" dirty="0">
                          <a:solidFill>
                            <a:schemeClr val="tx1"/>
                          </a:solidFill>
                          <a:effectLst/>
                          <a:latin typeface="Freestyle Script" pitchFamily="66" charset="0"/>
                          <a:ea typeface="Times New Roman"/>
                          <a:cs typeface="Times New Roman"/>
                        </a:rPr>
                        <a:t>-2</a:t>
                      </a:r>
                      <a:endParaRPr lang="fr-FR" sz="2400" dirty="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r>
              <a:tr h="432000">
                <a:tc>
                  <a:txBody>
                    <a:bodyPr/>
                    <a:lstStyle/>
                    <a:p>
                      <a:pPr algn="ctr">
                        <a:lnSpc>
                          <a:spcPct val="100000"/>
                        </a:lnSpc>
                        <a:spcAft>
                          <a:spcPts val="0"/>
                        </a:spcAft>
                      </a:pPr>
                      <a:r>
                        <a:rPr lang="fr-FR" sz="2400" b="0" dirty="0">
                          <a:solidFill>
                            <a:schemeClr val="tx1"/>
                          </a:solidFill>
                          <a:effectLst/>
                          <a:latin typeface="Freestyle Script" pitchFamily="66" charset="0"/>
                          <a:ea typeface="Times New Roman"/>
                          <a:cs typeface="Times New Roman"/>
                        </a:rPr>
                        <a:t>Se faire pincer à suivre quelqu’un</a:t>
                      </a:r>
                      <a:endParaRPr lang="fr-FR" sz="2400" b="0" dirty="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lnSpc>
                          <a:spcPct val="115000"/>
                        </a:lnSpc>
                        <a:spcAft>
                          <a:spcPts val="0"/>
                        </a:spcAft>
                      </a:pPr>
                      <a:r>
                        <a:rPr lang="fr-FR" sz="2400" b="1" dirty="0">
                          <a:solidFill>
                            <a:schemeClr val="tx1"/>
                          </a:solidFill>
                          <a:effectLst/>
                          <a:latin typeface="Freestyle Script" pitchFamily="66" charset="0"/>
                          <a:ea typeface="Times New Roman"/>
                          <a:cs typeface="Times New Roman"/>
                        </a:rPr>
                        <a:t>-2</a:t>
                      </a:r>
                      <a:endParaRPr lang="fr-FR" sz="2400" dirty="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r>
              <a:tr h="432000">
                <a:tc>
                  <a:txBody>
                    <a:bodyPr/>
                    <a:lstStyle/>
                    <a:p>
                      <a:pPr algn="ctr">
                        <a:lnSpc>
                          <a:spcPct val="100000"/>
                        </a:lnSpc>
                        <a:spcAft>
                          <a:spcPts val="0"/>
                        </a:spcAft>
                      </a:pPr>
                      <a:r>
                        <a:rPr lang="fr-FR" sz="2400" b="0" dirty="0" smtClean="0">
                          <a:solidFill>
                            <a:schemeClr val="tx1"/>
                          </a:solidFill>
                          <a:effectLst/>
                          <a:latin typeface="Freestyle Script" pitchFamily="66" charset="0"/>
                          <a:ea typeface="Calibri"/>
                          <a:cs typeface="Times New Roman"/>
                        </a:rPr>
                        <a:t>Rendre</a:t>
                      </a:r>
                      <a:r>
                        <a:rPr lang="fr-FR" sz="2400" b="0" baseline="0" dirty="0" smtClean="0">
                          <a:solidFill>
                            <a:schemeClr val="tx1"/>
                          </a:solidFill>
                          <a:effectLst/>
                          <a:latin typeface="Freestyle Script" pitchFamily="66" charset="0"/>
                          <a:ea typeface="Calibri"/>
                          <a:cs typeface="Times New Roman"/>
                        </a:rPr>
                        <a:t> visite ou être surpris chez un personnage après s’être fait pincer à le suivre</a:t>
                      </a:r>
                      <a:endParaRPr lang="fr-FR" sz="2400" b="0" dirty="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400" b="1" dirty="0" smtClean="0">
                          <a:solidFill>
                            <a:schemeClr val="tx1"/>
                          </a:solidFill>
                          <a:effectLst/>
                          <a:latin typeface="Freestyle Script" pitchFamily="66" charset="0"/>
                          <a:ea typeface="Times New Roman"/>
                          <a:cs typeface="Times New Roman"/>
                        </a:rPr>
                        <a:t>-2</a:t>
                      </a:r>
                      <a:endParaRPr lang="fr-FR" sz="2400" dirty="0" smtClean="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r>
              <a:tr h="432000">
                <a:tc>
                  <a:txBody>
                    <a:bodyPr/>
                    <a:lstStyle/>
                    <a:p>
                      <a:pPr algn="ctr">
                        <a:lnSpc>
                          <a:spcPct val="100000"/>
                        </a:lnSpc>
                        <a:spcAft>
                          <a:spcPts val="0"/>
                        </a:spcAft>
                      </a:pPr>
                      <a:r>
                        <a:rPr lang="fr-FR" sz="2400" b="0" dirty="0">
                          <a:solidFill>
                            <a:schemeClr val="tx1"/>
                          </a:solidFill>
                          <a:effectLst/>
                          <a:latin typeface="Freestyle Script" pitchFamily="66" charset="0"/>
                          <a:ea typeface="Times New Roman"/>
                          <a:cs typeface="Times New Roman"/>
                        </a:rPr>
                        <a:t>Montrer </a:t>
                      </a:r>
                      <a:r>
                        <a:rPr lang="fr-FR" sz="2400" b="0" dirty="0" smtClean="0">
                          <a:solidFill>
                            <a:schemeClr val="tx1"/>
                          </a:solidFill>
                          <a:effectLst/>
                          <a:latin typeface="Freestyle Script" pitchFamily="66" charset="0"/>
                          <a:ea typeface="Times New Roman"/>
                          <a:cs typeface="Times New Roman"/>
                        </a:rPr>
                        <a:t>un</a:t>
                      </a:r>
                      <a:r>
                        <a:rPr lang="fr-FR" sz="2400" b="0" baseline="0" dirty="0" smtClean="0">
                          <a:solidFill>
                            <a:schemeClr val="tx1"/>
                          </a:solidFill>
                          <a:effectLst/>
                          <a:latin typeface="Freestyle Script" pitchFamily="66" charset="0"/>
                          <a:ea typeface="Times New Roman"/>
                          <a:cs typeface="Times New Roman"/>
                        </a:rPr>
                        <a:t> objet à quelqu’un</a:t>
                      </a:r>
                      <a:endParaRPr lang="fr-FR" sz="2400" b="0" dirty="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lnSpc>
                          <a:spcPct val="115000"/>
                        </a:lnSpc>
                        <a:spcAft>
                          <a:spcPts val="0"/>
                        </a:spcAft>
                      </a:pPr>
                      <a:r>
                        <a:rPr lang="fr-FR" sz="2400" b="1" dirty="0">
                          <a:solidFill>
                            <a:schemeClr val="tx1"/>
                          </a:solidFill>
                          <a:effectLst/>
                          <a:latin typeface="Freestyle Script" pitchFamily="66" charset="0"/>
                          <a:ea typeface="Times New Roman"/>
                          <a:cs typeface="Times New Roman"/>
                        </a:rPr>
                        <a:t>-2</a:t>
                      </a:r>
                      <a:endParaRPr lang="fr-FR" sz="2400" dirty="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r>
              <a:tr h="432000">
                <a:tc>
                  <a:txBody>
                    <a:bodyPr/>
                    <a:lstStyle/>
                    <a:p>
                      <a:pPr algn="ctr">
                        <a:lnSpc>
                          <a:spcPct val="100000"/>
                        </a:lnSpc>
                        <a:spcAft>
                          <a:spcPts val="0"/>
                        </a:spcAft>
                      </a:pPr>
                      <a:r>
                        <a:rPr lang="fr-FR" sz="2400" b="0" dirty="0" smtClean="0">
                          <a:solidFill>
                            <a:schemeClr val="tx1"/>
                          </a:solidFill>
                          <a:effectLst/>
                          <a:latin typeface="Freestyle Script" pitchFamily="66" charset="0"/>
                          <a:ea typeface="Calibri"/>
                          <a:cs typeface="Times New Roman"/>
                        </a:rPr>
                        <a:t>Vous</a:t>
                      </a:r>
                      <a:r>
                        <a:rPr lang="fr-FR" sz="2400" b="0" baseline="0" dirty="0" smtClean="0">
                          <a:solidFill>
                            <a:schemeClr val="tx1"/>
                          </a:solidFill>
                          <a:effectLst/>
                          <a:latin typeface="Freestyle Script" pitchFamily="66" charset="0"/>
                          <a:ea typeface="Calibri"/>
                          <a:cs typeface="Times New Roman"/>
                        </a:rPr>
                        <a:t> faire surprendre en train de fouiller quand le proprietaire rentre chez lui</a:t>
                      </a:r>
                      <a:endParaRPr lang="fr-FR" sz="2400" b="0" dirty="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algn="ctr">
                        <a:lnSpc>
                          <a:spcPct val="115000"/>
                        </a:lnSpc>
                        <a:spcAft>
                          <a:spcPts val="0"/>
                        </a:spcAft>
                      </a:pPr>
                      <a:r>
                        <a:rPr lang="fr-FR" sz="2400" b="1" dirty="0" smtClean="0">
                          <a:solidFill>
                            <a:schemeClr val="tx1"/>
                          </a:solidFill>
                          <a:effectLst/>
                          <a:latin typeface="Freestyle Script" pitchFamily="66" charset="0"/>
                          <a:ea typeface="Calibri"/>
                          <a:cs typeface="Times New Roman"/>
                        </a:rPr>
                        <a:t>-3</a:t>
                      </a:r>
                      <a:endParaRPr lang="fr-FR" sz="2400" b="1" dirty="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r>
              <a:tr h="432000">
                <a:tc>
                  <a:txBody>
                    <a:bodyPr/>
                    <a:lstStyle/>
                    <a:p>
                      <a:pPr algn="ctr">
                        <a:lnSpc>
                          <a:spcPct val="100000"/>
                        </a:lnSpc>
                        <a:spcAft>
                          <a:spcPts val="0"/>
                        </a:spcAft>
                      </a:pPr>
                      <a:r>
                        <a:rPr lang="fr-FR" sz="2400" b="0" dirty="0">
                          <a:solidFill>
                            <a:schemeClr val="tx1"/>
                          </a:solidFill>
                          <a:effectLst/>
                          <a:latin typeface="Freestyle Script" pitchFamily="66" charset="0"/>
                          <a:ea typeface="Times New Roman"/>
                          <a:cs typeface="Times New Roman"/>
                        </a:rPr>
                        <a:t>Tabasser quelqu’un lorsqu’il est seul</a:t>
                      </a:r>
                      <a:endParaRPr lang="fr-FR" sz="2400" b="0" dirty="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lnSpc>
                          <a:spcPct val="115000"/>
                        </a:lnSpc>
                        <a:spcAft>
                          <a:spcPts val="0"/>
                        </a:spcAft>
                      </a:pPr>
                      <a:r>
                        <a:rPr lang="fr-FR" sz="2400" b="1" dirty="0">
                          <a:solidFill>
                            <a:schemeClr val="tx1"/>
                          </a:solidFill>
                          <a:effectLst/>
                          <a:latin typeface="Freestyle Script" pitchFamily="66" charset="0"/>
                          <a:ea typeface="Times New Roman"/>
                          <a:cs typeface="Times New Roman"/>
                        </a:rPr>
                        <a:t>-10</a:t>
                      </a:r>
                      <a:endParaRPr lang="fr-FR" sz="2400" dirty="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r>
              <a:tr h="432000">
                <a:tc>
                  <a:txBody>
                    <a:bodyPr/>
                    <a:lstStyle/>
                    <a:p>
                      <a:pPr algn="ctr">
                        <a:lnSpc>
                          <a:spcPct val="100000"/>
                        </a:lnSpc>
                        <a:spcAft>
                          <a:spcPts val="0"/>
                        </a:spcAft>
                      </a:pPr>
                      <a:r>
                        <a:rPr lang="fr-FR" sz="2400" b="0" dirty="0">
                          <a:solidFill>
                            <a:schemeClr val="tx1"/>
                          </a:solidFill>
                          <a:effectLst/>
                          <a:latin typeface="Freestyle Script" pitchFamily="66" charset="0"/>
                          <a:ea typeface="Times New Roman"/>
                          <a:cs typeface="Times New Roman"/>
                        </a:rPr>
                        <a:t>Tabasser quelqu’un devant témoin</a:t>
                      </a:r>
                      <a:endParaRPr lang="fr-FR" sz="2400" b="0" dirty="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algn="ctr">
                        <a:lnSpc>
                          <a:spcPct val="115000"/>
                        </a:lnSpc>
                        <a:spcAft>
                          <a:spcPts val="0"/>
                        </a:spcAft>
                      </a:pPr>
                      <a:r>
                        <a:rPr lang="fr-FR" sz="2400" b="1" dirty="0">
                          <a:solidFill>
                            <a:schemeClr val="tx1"/>
                          </a:solidFill>
                          <a:effectLst/>
                          <a:latin typeface="Freestyle Script" pitchFamily="66" charset="0"/>
                          <a:ea typeface="Times New Roman"/>
                          <a:cs typeface="Times New Roman"/>
                        </a:rPr>
                        <a:t>-40</a:t>
                      </a:r>
                      <a:endParaRPr lang="fr-FR" sz="2400" dirty="0">
                        <a:solidFill>
                          <a:schemeClr val="tx1"/>
                        </a:solidFill>
                        <a:effectLst/>
                        <a:latin typeface="Freestyle Script" pitchFamily="66" charset="0"/>
                        <a:ea typeface="Calibri"/>
                        <a:cs typeface="Times New Roman"/>
                      </a:endParaRPr>
                    </a:p>
                  </a:txBody>
                  <a:tcPr marL="68580" marR="68580"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r>
            </a:tbl>
          </a:graphicData>
        </a:graphic>
      </p:graphicFrame>
      <p:sp>
        <p:nvSpPr>
          <p:cNvPr id="7" name="ZoneTexte 6"/>
          <p:cNvSpPr txBox="1"/>
          <p:nvPr/>
        </p:nvSpPr>
        <p:spPr>
          <a:xfrm>
            <a:off x="0" y="6227058"/>
            <a:ext cx="9144000" cy="523220"/>
          </a:xfrm>
          <a:prstGeom prst="rect">
            <a:avLst/>
          </a:prstGeom>
          <a:noFill/>
        </p:spPr>
        <p:txBody>
          <a:bodyPr wrap="square" rtlCol="0" anchor="ctr">
            <a:spAutoFit/>
          </a:bodyPr>
          <a:lstStyle/>
          <a:p>
            <a:pPr algn="ctr"/>
            <a:r>
              <a:rPr lang="fr-FR" sz="2800" b="1" dirty="0" smtClean="0">
                <a:solidFill>
                  <a:schemeClr val="bg1"/>
                </a:solidFill>
                <a:latin typeface="Freestyle Script" pitchFamily="66" charset="0"/>
              </a:rPr>
              <a:t>CAPITAL DE DEPART : 50 POINTS  (&lt; 0 = GAME OVER)</a:t>
            </a:r>
          </a:p>
        </p:txBody>
      </p:sp>
      <p:sp>
        <p:nvSpPr>
          <p:cNvPr id="9" name="Ellipse 8">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LA CONFIANCE</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graphicFrame>
        <p:nvGraphicFramePr>
          <p:cNvPr id="5" name="Tableau 4"/>
          <p:cNvGraphicFramePr>
            <a:graphicFrameLocks noGrp="1"/>
          </p:cNvGraphicFramePr>
          <p:nvPr/>
        </p:nvGraphicFramePr>
        <p:xfrm>
          <a:off x="107504" y="404664"/>
          <a:ext cx="8928000" cy="5616624"/>
        </p:xfrm>
        <a:graphic>
          <a:graphicData uri="http://schemas.openxmlformats.org/drawingml/2006/table">
            <a:tbl>
              <a:tblPr firstRow="1" bandRow="1">
                <a:tableStyleId>{5C22544A-7EE6-4342-B048-85BDC9FD1C3A}</a:tableStyleId>
              </a:tblPr>
              <a:tblGrid>
                <a:gridCol w="8928000"/>
              </a:tblGrid>
              <a:tr h="5616624">
                <a:tc>
                  <a:txBody>
                    <a:bodyPr/>
                    <a:lstStyle/>
                    <a:p>
                      <a:pPr lvl="0">
                        <a:buFont typeface="Arial" pitchFamily="34" charset="0"/>
                        <a:buNone/>
                      </a:pPr>
                      <a:endParaRPr lang="fr-FR" sz="2000" b="0" kern="1200" dirty="0" smtClean="0">
                        <a:solidFill>
                          <a:schemeClr val="bg2">
                            <a:lumMod val="25000"/>
                          </a:schemeClr>
                        </a:solidFill>
                        <a:latin typeface="Freestyle Script" pitchFamily="66" charset="0"/>
                        <a:ea typeface="+mn-ea"/>
                        <a:cs typeface="+mn-cs"/>
                      </a:endParaRPr>
                    </a:p>
                    <a:p>
                      <a:pPr lvl="0">
                        <a:buFont typeface="Wingdings" pitchFamily="2" charset="2"/>
                        <a:buChar char="ü"/>
                      </a:pPr>
                      <a:r>
                        <a:rPr lang="fr-FR" sz="2400" b="0" kern="1200" dirty="0" smtClean="0">
                          <a:solidFill>
                            <a:schemeClr val="bg2">
                              <a:lumMod val="25000"/>
                            </a:schemeClr>
                          </a:solidFill>
                          <a:latin typeface="Freestyle Script" pitchFamily="66" charset="0"/>
                          <a:ea typeface="+mn-ea"/>
                          <a:cs typeface="+mn-cs"/>
                        </a:rPr>
                        <a:t>Les % d’indices n’apparaissent qu’à heure pleine (ex:4am,6pm) et non tout de suite après l’action    entreprise.(sauf exception «que faites vous là»)</a:t>
                      </a:r>
                    </a:p>
                    <a:p>
                      <a:pPr lvl="0">
                        <a:buFont typeface="Arial" pitchFamily="34" charset="0"/>
                        <a:buChar char="•"/>
                      </a:pPr>
                      <a:endParaRPr lang="fr-FR" sz="1600" b="0" kern="1200" dirty="0" smtClean="0">
                        <a:solidFill>
                          <a:schemeClr val="bg2">
                            <a:lumMod val="25000"/>
                          </a:schemeClr>
                        </a:solidFill>
                        <a:latin typeface="Freestyle Script" pitchFamily="66" charset="0"/>
                        <a:ea typeface="+mn-ea"/>
                        <a:cs typeface="+mn-cs"/>
                      </a:endParaRPr>
                    </a:p>
                    <a:p>
                      <a:pPr lvl="0">
                        <a:buFont typeface="Wingdings" pitchFamily="2" charset="2"/>
                        <a:buChar char="ü"/>
                      </a:pPr>
                      <a:r>
                        <a:rPr lang="fr-FR" sz="2400" b="0" kern="1200" dirty="0" smtClean="0">
                          <a:solidFill>
                            <a:schemeClr val="bg2">
                              <a:lumMod val="25000"/>
                            </a:schemeClr>
                          </a:solidFill>
                          <a:latin typeface="Freestyle Script" pitchFamily="66" charset="0"/>
                          <a:ea typeface="+mn-ea"/>
                          <a:cs typeface="+mn-cs"/>
                        </a:rPr>
                        <a:t>On ne peux pas cumuler tous les % en 1 seule partie, certains indices ne s’aditionnent pas.</a:t>
                      </a:r>
                      <a:endParaRPr lang="fr-FR" sz="2400" b="0" kern="1200" baseline="0" dirty="0" smtClean="0">
                        <a:solidFill>
                          <a:schemeClr val="bg2">
                            <a:lumMod val="25000"/>
                          </a:schemeClr>
                        </a:solidFill>
                        <a:latin typeface="Freestyle Script" pitchFamily="66" charset="0"/>
                        <a:ea typeface="+mn-ea"/>
                        <a:cs typeface="+mn-cs"/>
                      </a:endParaRPr>
                    </a:p>
                    <a:p>
                      <a:pPr lvl="0">
                        <a:buFont typeface="Arial" pitchFamily="34" charset="0"/>
                        <a:buNone/>
                      </a:pPr>
                      <a:r>
                        <a:rPr lang="fr-FR" sz="2400" b="0" kern="1200" baseline="0" dirty="0" smtClean="0">
                          <a:solidFill>
                            <a:schemeClr val="bg2">
                              <a:lumMod val="25000"/>
                            </a:schemeClr>
                          </a:solidFill>
                          <a:latin typeface="Freestyle Script" pitchFamily="66" charset="0"/>
                          <a:ea typeface="+mn-ea"/>
                          <a:cs typeface="+mn-cs"/>
                        </a:rPr>
                        <a:t>(ceux-ci partagent la même couleur dans le tableau).</a:t>
                      </a:r>
                      <a:endParaRPr lang="fr-FR" sz="2400" b="0" kern="1200" dirty="0" smtClean="0">
                        <a:solidFill>
                          <a:schemeClr val="bg2">
                            <a:lumMod val="25000"/>
                          </a:schemeClr>
                        </a:solidFill>
                        <a:latin typeface="Freestyle Script" pitchFamily="66" charset="0"/>
                        <a:ea typeface="+mn-ea"/>
                        <a:cs typeface="+mn-cs"/>
                      </a:endParaRPr>
                    </a:p>
                    <a:p>
                      <a:pPr lvl="0"/>
                      <a:endParaRPr lang="fr-FR" sz="2000" b="0" kern="1200" dirty="0" smtClean="0">
                        <a:solidFill>
                          <a:schemeClr val="bg2">
                            <a:lumMod val="25000"/>
                          </a:schemeClr>
                        </a:solidFill>
                        <a:latin typeface="Freestyle Script" pitchFamily="66" charset="0"/>
                        <a:ea typeface="+mn-ea"/>
                        <a:cs typeface="+mn-cs"/>
                      </a:endParaRPr>
                    </a:p>
                    <a:p>
                      <a:pPr lvl="0">
                        <a:buFont typeface="Wingdings" pitchFamily="2" charset="2"/>
                        <a:buChar char="ü"/>
                      </a:pPr>
                      <a:r>
                        <a:rPr lang="fr-FR" sz="2400" b="0" kern="1200" dirty="0" smtClean="0">
                          <a:solidFill>
                            <a:schemeClr val="bg2">
                              <a:lumMod val="25000"/>
                            </a:schemeClr>
                          </a:solidFill>
                          <a:latin typeface="Freestyle Script" pitchFamily="66" charset="0"/>
                          <a:ea typeface="+mn-ea"/>
                          <a:cs typeface="+mn-cs"/>
                        </a:rPr>
                        <a:t>Les points relatifs à la question «Que faites vous là?» ne s’aditionnent pas, on n’en obtient qu’</a:t>
                      </a:r>
                      <a:r>
                        <a:rPr lang="fr-FR" sz="2400" b="0" kern="1200" baseline="0" dirty="0" smtClean="0">
                          <a:solidFill>
                            <a:schemeClr val="bg2">
                              <a:lumMod val="25000"/>
                            </a:schemeClr>
                          </a:solidFill>
                          <a:latin typeface="Freestyle Script" pitchFamily="66" charset="0"/>
                          <a:ea typeface="+mn-ea"/>
                          <a:cs typeface="+mn-cs"/>
                        </a:rPr>
                        <a:t>1</a:t>
                      </a:r>
                      <a:r>
                        <a:rPr lang="fr-FR" sz="2400" b="0" kern="1200" dirty="0" smtClean="0">
                          <a:solidFill>
                            <a:schemeClr val="bg2">
                              <a:lumMod val="25000"/>
                            </a:schemeClr>
                          </a:solidFill>
                          <a:latin typeface="Freestyle Script" pitchFamily="66" charset="0"/>
                          <a:ea typeface="+mn-ea"/>
                          <a:cs typeface="+mn-cs"/>
                        </a:rPr>
                        <a:t> par partie. Il ne sert à rien d’essayer d’interroger chaque personnage pour les cumuler.</a:t>
                      </a:r>
                    </a:p>
                    <a:p>
                      <a:pPr lvl="0">
                        <a:buFont typeface="Wingdings" pitchFamily="2" charset="2"/>
                        <a:buNone/>
                      </a:pPr>
                      <a:r>
                        <a:rPr lang="fr-FR" sz="2400" b="0" kern="1200" dirty="0" smtClean="0">
                          <a:solidFill>
                            <a:schemeClr val="bg2">
                              <a:lumMod val="25000"/>
                            </a:schemeClr>
                          </a:solidFill>
                          <a:latin typeface="Freestyle Script" pitchFamily="66" charset="0"/>
                          <a:ea typeface="+mn-ea"/>
                          <a:cs typeface="+mn-cs"/>
                        </a:rPr>
                        <a:t>Pour</a:t>
                      </a:r>
                      <a:r>
                        <a:rPr lang="fr-FR" sz="2400" b="0" kern="1200" baseline="0" dirty="0" smtClean="0">
                          <a:solidFill>
                            <a:schemeClr val="bg2">
                              <a:lumMod val="25000"/>
                            </a:schemeClr>
                          </a:solidFill>
                          <a:latin typeface="Freestyle Script" pitchFamily="66" charset="0"/>
                          <a:ea typeface="+mn-ea"/>
                          <a:cs typeface="+mn-cs"/>
                        </a:rPr>
                        <a:t> obtenir ces 4% il faut que le personnage interrogé réponde «Je n’arrivais pas à dormir.»</a:t>
                      </a:r>
                      <a:endParaRPr lang="fr-FR" sz="2400" b="0" kern="1200" dirty="0" smtClean="0">
                        <a:solidFill>
                          <a:schemeClr val="bg2">
                            <a:lumMod val="25000"/>
                          </a:schemeClr>
                        </a:solidFill>
                        <a:latin typeface="Freestyle Script" pitchFamily="66" charset="0"/>
                        <a:ea typeface="+mn-ea"/>
                        <a:cs typeface="+mn-cs"/>
                      </a:endParaRPr>
                    </a:p>
                    <a:p>
                      <a:pPr lvl="0">
                        <a:buFont typeface="Arial" pitchFamily="34" charset="0"/>
                        <a:buNone/>
                      </a:pPr>
                      <a:endParaRPr lang="fr-FR" sz="1800" b="0" kern="1200" dirty="0" smtClean="0">
                        <a:solidFill>
                          <a:schemeClr val="bg2">
                            <a:lumMod val="25000"/>
                          </a:schemeClr>
                        </a:solidFill>
                        <a:latin typeface="Freestyle Script" pitchFamily="66"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Wingdings" pitchFamily="2" charset="2"/>
                        <a:buChar char="ü"/>
                        <a:tabLst/>
                        <a:defRPr/>
                      </a:pPr>
                      <a:r>
                        <a:rPr lang="fr-FR" sz="2400" b="0" kern="1200" dirty="0" smtClean="0">
                          <a:solidFill>
                            <a:schemeClr val="bg2">
                              <a:lumMod val="25000"/>
                            </a:schemeClr>
                          </a:solidFill>
                          <a:latin typeface="Freestyle Script" pitchFamily="66" charset="0"/>
                          <a:ea typeface="+mn-ea"/>
                          <a:cs typeface="+mn-cs"/>
                        </a:rPr>
                        <a:t>Pour obtenir les 4 points relatifs à la boite d’explosifs dans la cale il doit etre écrit «explosifs» et non «boites à malices» dans la fenêtre de dialogue</a:t>
                      </a:r>
                      <a:r>
                        <a:rPr lang="fr-FR" sz="2400" b="0" kern="1200" baseline="0" dirty="0" smtClean="0">
                          <a:solidFill>
                            <a:schemeClr val="bg2">
                              <a:lumMod val="25000"/>
                            </a:schemeClr>
                          </a:solidFill>
                          <a:latin typeface="Freestyle Script" pitchFamily="66" charset="0"/>
                          <a:ea typeface="+mn-ea"/>
                          <a:cs typeface="+mn-cs"/>
                        </a:rPr>
                        <a:t> lorsque l’on utlise la loupe.</a:t>
                      </a:r>
                      <a:endParaRPr lang="fr-FR" sz="2400" b="0" kern="1200" dirty="0" smtClean="0">
                        <a:solidFill>
                          <a:schemeClr val="bg2">
                            <a:lumMod val="25000"/>
                          </a:schemeClr>
                        </a:solidFill>
                        <a:latin typeface="Freestyle Script" pitchFamily="66" charset="0"/>
                        <a:ea typeface="+mn-ea"/>
                        <a:cs typeface="+mn-cs"/>
                      </a:endParaRPr>
                    </a:p>
                    <a:p>
                      <a:pPr lvl="0">
                        <a:buFont typeface="Arial" pitchFamily="34" charset="0"/>
                        <a:buNone/>
                      </a:pPr>
                      <a:endParaRPr lang="fr-FR" sz="1600" b="0" kern="1200" dirty="0" smtClean="0">
                        <a:solidFill>
                          <a:schemeClr val="bg2">
                            <a:lumMod val="25000"/>
                          </a:schemeClr>
                        </a:solidFill>
                        <a:latin typeface="Freestyle Script" pitchFamily="66" charset="0"/>
                        <a:ea typeface="+mn-ea"/>
                        <a:cs typeface="+mn-cs"/>
                      </a:endParaRPr>
                    </a:p>
                    <a:p>
                      <a:pPr lvl="0">
                        <a:buFont typeface="Wingdings" pitchFamily="2" charset="2"/>
                        <a:buChar char="ü"/>
                      </a:pPr>
                      <a:r>
                        <a:rPr lang="fr-FR" sz="2400" b="0" kern="1200" dirty="0" smtClean="0">
                          <a:solidFill>
                            <a:schemeClr val="bg2">
                              <a:lumMod val="25000"/>
                            </a:schemeClr>
                          </a:solidFill>
                          <a:latin typeface="Freestyle Script" pitchFamily="66" charset="0"/>
                          <a:ea typeface="+mn-ea"/>
                          <a:cs typeface="+mn-cs"/>
                        </a:rPr>
                        <a:t>Le total maximum fait en une partie est de 76% pour le moment.</a:t>
                      </a:r>
                    </a:p>
                    <a:p>
                      <a:pPr algn="l">
                        <a:buFont typeface="Wingdings" pitchFamily="2" charset="2"/>
                        <a:buNone/>
                      </a:pPr>
                      <a:endParaRPr lang="fr-FR" sz="900" b="0" kern="1200" dirty="0" smtClean="0">
                        <a:solidFill>
                          <a:schemeClr val="bg2">
                            <a:lumMod val="10000"/>
                          </a:schemeClr>
                        </a:solidFill>
                        <a:latin typeface="Freestyle Script" pitchFamily="66" charset="0"/>
                        <a:ea typeface="+mn-ea"/>
                        <a:cs typeface="+mn-cs"/>
                      </a:endParaRPr>
                    </a:p>
                  </a:txBody>
                  <a:tcPr marL="792000">
                    <a:lnL w="1905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r>
            </a:tbl>
          </a:graphicData>
        </a:graphic>
      </p:graphicFrame>
      <p:sp>
        <p:nvSpPr>
          <p:cNvPr id="8" name="ZoneTexte 7"/>
          <p:cNvSpPr txBox="1"/>
          <p:nvPr/>
        </p:nvSpPr>
        <p:spPr>
          <a:xfrm>
            <a:off x="0" y="6250042"/>
            <a:ext cx="9144000" cy="523220"/>
          </a:xfrm>
          <a:prstGeom prst="rect">
            <a:avLst/>
          </a:prstGeom>
          <a:noFill/>
        </p:spPr>
        <p:txBody>
          <a:bodyPr wrap="square" rtlCol="0" anchor="ctr">
            <a:spAutoFit/>
          </a:bodyPr>
          <a:lstStyle/>
          <a:p>
            <a:pPr algn="ctr"/>
            <a:r>
              <a:rPr lang="fr-FR" sz="2800" b="1" dirty="0" smtClean="0">
                <a:solidFill>
                  <a:schemeClr val="bg1"/>
                </a:solidFill>
                <a:latin typeface="Freestyle Script" pitchFamily="66" charset="0"/>
              </a:rPr>
              <a:t>EXPLICATIONS</a:t>
            </a:r>
          </a:p>
        </p:txBody>
      </p:sp>
      <p:sp>
        <p:nvSpPr>
          <p:cNvPr id="9" name="Ellipse 8">
            <a:hlinkClick r:id="rId4" action="ppaction://hlinksldjump"/>
          </p:cNvPr>
          <p:cNvSpPr/>
          <p:nvPr/>
        </p:nvSpPr>
        <p:spPr>
          <a:xfrm>
            <a:off x="0" y="-27384"/>
            <a:ext cx="539552" cy="404664"/>
          </a:xfrm>
          <a:prstGeom prst="ellipse">
            <a:avLst/>
          </a:prstGeom>
          <a:blipFill dpi="0" rotWithShape="1">
            <a:blip r:embed="rId5"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ZoneTexte 9"/>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LES 100% D’INDICES</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cadr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404664"/>
          <a:ext cx="8928992" cy="6335732"/>
        </p:xfrm>
        <a:graphic>
          <a:graphicData uri="http://schemas.openxmlformats.org/drawingml/2006/table">
            <a:tbl>
              <a:tblPr/>
              <a:tblGrid>
                <a:gridCol w="1671330"/>
                <a:gridCol w="1553930"/>
                <a:gridCol w="4788000"/>
                <a:gridCol w="915732"/>
              </a:tblGrid>
              <a:tr h="487977">
                <a:tc>
                  <a:txBody>
                    <a:bodyPr/>
                    <a:lstStyle/>
                    <a:p>
                      <a:pPr algn="ctr">
                        <a:lnSpc>
                          <a:spcPct val="115000"/>
                        </a:lnSpc>
                        <a:spcAft>
                          <a:spcPts val="0"/>
                        </a:spcAft>
                      </a:pPr>
                      <a:r>
                        <a:rPr lang="fr-FR" sz="2000" b="1"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LIEU</a:t>
                      </a:r>
                      <a:endParaRPr lang="fr-FR" sz="2000" dirty="0">
                        <a:effectLst>
                          <a:outerShdw blurRad="38100" dist="38100" dir="2700000" algn="tl">
                            <a:srgbClr val="000000">
                              <a:alpha val="43137"/>
                            </a:srgbClr>
                          </a:outerShdw>
                        </a:effectLst>
                        <a:latin typeface="Freestyle Script" pitchFamily="66" charset="0"/>
                        <a:ea typeface="Calibri"/>
                        <a:cs typeface="Times New Roman"/>
                      </a:endParaRPr>
                    </a:p>
                  </a:txBody>
                  <a:tcPr marL="59153" marR="59153" marT="0" marB="0" anchor="ctr">
                    <a:lnL w="12700" cap="flat" cmpd="sng" algn="ctr">
                      <a:no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5000"/>
                      </a:schemeClr>
                    </a:solidFill>
                  </a:tcPr>
                </a:tc>
                <a:tc>
                  <a:txBody>
                    <a:bodyPr/>
                    <a:lstStyle/>
                    <a:p>
                      <a:pPr algn="ctr">
                        <a:lnSpc>
                          <a:spcPct val="115000"/>
                        </a:lnSpc>
                        <a:spcAft>
                          <a:spcPts val="0"/>
                        </a:spcAft>
                      </a:pPr>
                      <a:r>
                        <a:rPr lang="fr-FR" sz="2000" b="1"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HEURE</a:t>
                      </a:r>
                      <a:endParaRPr lang="fr-FR" sz="2000" dirty="0">
                        <a:effectLst>
                          <a:outerShdw blurRad="38100" dist="38100" dir="2700000" algn="tl">
                            <a:srgbClr val="000000">
                              <a:alpha val="43137"/>
                            </a:srgbClr>
                          </a:outerShdw>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5000"/>
                      </a:schemeClr>
                    </a:solidFill>
                  </a:tcPr>
                </a:tc>
                <a:tc>
                  <a:txBody>
                    <a:bodyPr/>
                    <a:lstStyle/>
                    <a:p>
                      <a:pPr algn="ctr">
                        <a:lnSpc>
                          <a:spcPct val="115000"/>
                        </a:lnSpc>
                        <a:spcAft>
                          <a:spcPts val="0"/>
                        </a:spcAft>
                      </a:pPr>
                      <a:r>
                        <a:rPr lang="fr-FR" sz="2000" b="1"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ACTION</a:t>
                      </a:r>
                      <a:endParaRPr lang="fr-FR" sz="2000" dirty="0">
                        <a:effectLst>
                          <a:outerShdw blurRad="38100" dist="38100" dir="2700000" algn="tl">
                            <a:srgbClr val="000000">
                              <a:alpha val="43137"/>
                            </a:srgbClr>
                          </a:outerShdw>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5000"/>
                      </a:schemeClr>
                    </a:solidFill>
                  </a:tcPr>
                </a:tc>
                <a:tc>
                  <a:txBody>
                    <a:bodyPr/>
                    <a:lstStyle/>
                    <a:p>
                      <a:pPr algn="ctr">
                        <a:lnSpc>
                          <a:spcPct val="115000"/>
                        </a:lnSpc>
                        <a:spcAft>
                          <a:spcPts val="0"/>
                        </a:spcAft>
                      </a:pPr>
                      <a:r>
                        <a:rPr lang="fr-FR" sz="2000" b="1" dirty="0">
                          <a:solidFill>
                            <a:srgbClr val="FFFFFF"/>
                          </a:solidFill>
                          <a:effectLst>
                            <a:outerShdw blurRad="38100" dist="38100" dir="2700000" algn="tl">
                              <a:srgbClr val="000000">
                                <a:alpha val="43137"/>
                              </a:srgbClr>
                            </a:outerShdw>
                          </a:effectLst>
                          <a:latin typeface="Freestyle Script" pitchFamily="66" charset="0"/>
                          <a:ea typeface="Calibri"/>
                          <a:cs typeface="Times New Roman"/>
                        </a:rPr>
                        <a:t>VALEUR</a:t>
                      </a:r>
                      <a:endParaRPr lang="fr-FR" sz="2000" dirty="0">
                        <a:effectLst>
                          <a:outerShdw blurRad="38100" dist="38100" dir="2700000" algn="tl">
                            <a:srgbClr val="000000">
                              <a:alpha val="43137"/>
                            </a:srgbClr>
                          </a:outerShdw>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5000"/>
                      </a:schemeClr>
                    </a:solidFill>
                  </a:tcPr>
                </a:tc>
              </a:tr>
              <a:tr h="475392">
                <a:tc>
                  <a:txBody>
                    <a:bodyPr/>
                    <a:lstStyle/>
                    <a:p>
                      <a:pPr algn="ctr">
                        <a:lnSpc>
                          <a:spcPct val="115000"/>
                        </a:lnSpc>
                        <a:spcAft>
                          <a:spcPts val="0"/>
                        </a:spcAft>
                      </a:pPr>
                      <a:r>
                        <a:rPr lang="fr-FR" sz="2000" b="1" dirty="0">
                          <a:solidFill>
                            <a:schemeClr val="bg2">
                              <a:lumMod val="10000"/>
                            </a:schemeClr>
                          </a:solidFill>
                          <a:latin typeface="Freestyle Script" pitchFamily="66" charset="0"/>
                          <a:ea typeface="Calibri"/>
                          <a:cs typeface="Times New Roman"/>
                        </a:rPr>
                        <a:t>BASSIN</a:t>
                      </a:r>
                      <a:endParaRPr lang="fr-FR" sz="2000" dirty="0">
                        <a:solidFill>
                          <a:schemeClr val="bg2">
                            <a:lumMod val="10000"/>
                          </a:schemeClr>
                        </a:solidFill>
                        <a:latin typeface="Freestyle Script" pitchFamily="66" charset="0"/>
                        <a:ea typeface="Calibri"/>
                        <a:cs typeface="Times New Roman"/>
                      </a:endParaRPr>
                    </a:p>
                  </a:txBody>
                  <a:tcPr marL="59153" marR="59153" marT="0" marB="0" anchor="ctr">
                    <a:lnL w="12700" cap="flat" cmpd="sng" algn="ctr">
                      <a:no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lnSpc>
                          <a:spcPct val="115000"/>
                        </a:lnSpc>
                        <a:spcAft>
                          <a:spcPts val="0"/>
                        </a:spcAft>
                      </a:pPr>
                      <a:r>
                        <a:rPr lang="fr-FR" sz="2000" dirty="0">
                          <a:solidFill>
                            <a:schemeClr val="bg2">
                              <a:lumMod val="10000"/>
                            </a:schemeClr>
                          </a:solidFill>
                          <a:latin typeface="Freestyle Script" pitchFamily="66" charset="0"/>
                          <a:ea typeface="Calibri"/>
                          <a:cs typeface="Times New Roman"/>
                        </a:rPr>
                        <a:t>De 4 à 5am et pm</a:t>
                      </a: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nSpc>
                          <a:spcPct val="115000"/>
                        </a:lnSpc>
                        <a:spcAft>
                          <a:spcPts val="0"/>
                        </a:spcAft>
                      </a:pPr>
                      <a:r>
                        <a:rPr lang="fr-FR" sz="2000" dirty="0">
                          <a:solidFill>
                            <a:schemeClr val="accent5">
                              <a:lumMod val="75000"/>
                            </a:schemeClr>
                          </a:solidFill>
                          <a:latin typeface="Freestyle Script" pitchFamily="66" charset="0"/>
                          <a:ea typeface="Times New Roman"/>
                          <a:cs typeface="Times New Roman"/>
                        </a:rPr>
                        <a:t>Regarder les inscriptions sur la statue (pas besoin de jumelles) </a:t>
                      </a:r>
                      <a:endParaRPr lang="fr-FR" sz="2000" dirty="0">
                        <a:solidFill>
                          <a:schemeClr val="accent5">
                            <a:lumMod val="75000"/>
                          </a:schemeClr>
                        </a:solidFill>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lnSpc>
                          <a:spcPct val="115000"/>
                        </a:lnSpc>
                        <a:spcAft>
                          <a:spcPts val="0"/>
                        </a:spcAft>
                      </a:pPr>
                      <a:r>
                        <a:rPr lang="fr-FR" sz="2000" b="1" dirty="0">
                          <a:solidFill>
                            <a:schemeClr val="bg2">
                              <a:lumMod val="10000"/>
                            </a:schemeClr>
                          </a:solidFill>
                          <a:latin typeface="Freestyle Script" pitchFamily="66" charset="0"/>
                          <a:ea typeface="Times New Roman"/>
                          <a:cs typeface="Times New Roman"/>
                        </a:rPr>
                        <a:t>+3</a:t>
                      </a:r>
                      <a:endParaRPr lang="fr-FR" sz="2000" b="1" dirty="0">
                        <a:solidFill>
                          <a:schemeClr val="bg2">
                            <a:lumMod val="10000"/>
                          </a:schemeClr>
                        </a:solidFill>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r>
              <a:tr h="475392">
                <a:tc>
                  <a:txBody>
                    <a:bodyPr/>
                    <a:lstStyle/>
                    <a:p>
                      <a:pPr algn="ctr">
                        <a:lnSpc>
                          <a:spcPct val="115000"/>
                        </a:lnSpc>
                        <a:spcAft>
                          <a:spcPts val="0"/>
                        </a:spcAft>
                      </a:pPr>
                      <a:r>
                        <a:rPr lang="fr-FR" sz="2000" b="1" dirty="0">
                          <a:solidFill>
                            <a:schemeClr val="bg2">
                              <a:lumMod val="10000"/>
                            </a:schemeClr>
                          </a:solidFill>
                          <a:latin typeface="Freestyle Script" pitchFamily="66" charset="0"/>
                          <a:ea typeface="Calibri"/>
                          <a:cs typeface="Times New Roman"/>
                        </a:rPr>
                        <a:t>CABINE BOB</a:t>
                      </a:r>
                      <a:endParaRPr lang="fr-FR" sz="2000" dirty="0">
                        <a:solidFill>
                          <a:schemeClr val="bg2">
                            <a:lumMod val="10000"/>
                          </a:schemeClr>
                        </a:solidFill>
                        <a:latin typeface="Freestyle Script" pitchFamily="66" charset="0"/>
                        <a:ea typeface="Calibri"/>
                        <a:cs typeface="Times New Roman"/>
                      </a:endParaRPr>
                    </a:p>
                  </a:txBody>
                  <a:tcPr marL="59153" marR="59153" marT="0" marB="0" anchor="ctr">
                    <a:lnL w="12700" cap="flat" cmpd="sng" algn="ctr">
                      <a:no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15000"/>
                        </a:lnSpc>
                        <a:spcAft>
                          <a:spcPts val="0"/>
                        </a:spcAft>
                      </a:pPr>
                      <a:r>
                        <a:rPr lang="fr-FR" sz="2000" dirty="0">
                          <a:solidFill>
                            <a:schemeClr val="bg2">
                              <a:lumMod val="10000"/>
                            </a:schemeClr>
                          </a:solidFill>
                          <a:latin typeface="Freestyle Script" pitchFamily="66" charset="0"/>
                          <a:ea typeface="Calibri"/>
                          <a:cs typeface="Times New Roman"/>
                        </a:rPr>
                        <a:t>11am le 1</a:t>
                      </a:r>
                      <a:r>
                        <a:rPr lang="fr-FR" sz="2000" baseline="30000" dirty="0">
                          <a:solidFill>
                            <a:schemeClr val="bg2">
                              <a:lumMod val="10000"/>
                            </a:schemeClr>
                          </a:solidFill>
                          <a:latin typeface="Freestyle Script" pitchFamily="66" charset="0"/>
                          <a:ea typeface="Calibri"/>
                          <a:cs typeface="Times New Roman"/>
                        </a:rPr>
                        <a:t>er</a:t>
                      </a:r>
                      <a:r>
                        <a:rPr lang="fr-FR" sz="2000" dirty="0">
                          <a:solidFill>
                            <a:schemeClr val="bg2">
                              <a:lumMod val="10000"/>
                            </a:schemeClr>
                          </a:solidFill>
                          <a:latin typeface="Freestyle Script" pitchFamily="66" charset="0"/>
                          <a:ea typeface="Calibri"/>
                          <a:cs typeface="Times New Roman"/>
                        </a:rPr>
                        <a:t> jour</a:t>
                      </a: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15000"/>
                        </a:lnSpc>
                        <a:spcAft>
                          <a:spcPts val="0"/>
                        </a:spcAft>
                      </a:pPr>
                      <a:r>
                        <a:rPr lang="fr-FR" sz="2000" dirty="0">
                          <a:solidFill>
                            <a:schemeClr val="bg2">
                              <a:lumMod val="10000"/>
                            </a:schemeClr>
                          </a:solidFill>
                          <a:latin typeface="Freestyle Script" pitchFamily="66" charset="0"/>
                          <a:ea typeface="Times New Roman"/>
                          <a:cs typeface="Times New Roman"/>
                        </a:rPr>
                        <a:t>Lire les trois lettres de la dame en noir</a:t>
                      </a:r>
                      <a:endParaRPr lang="fr-FR" sz="2000" dirty="0">
                        <a:solidFill>
                          <a:schemeClr val="bg2">
                            <a:lumMod val="10000"/>
                          </a:schemeClr>
                        </a:solidFill>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15000"/>
                        </a:lnSpc>
                        <a:spcAft>
                          <a:spcPts val="0"/>
                        </a:spcAft>
                      </a:pPr>
                      <a:r>
                        <a:rPr lang="fr-FR" sz="2000" b="1" dirty="0">
                          <a:solidFill>
                            <a:schemeClr val="bg2">
                              <a:lumMod val="10000"/>
                            </a:schemeClr>
                          </a:solidFill>
                          <a:latin typeface="Freestyle Script" pitchFamily="66" charset="0"/>
                          <a:ea typeface="Calibri"/>
                          <a:cs typeface="Times New Roman"/>
                        </a:rPr>
                        <a:t>+6 </a:t>
                      </a: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1008000">
                <a:tc>
                  <a:txBody>
                    <a:bodyPr/>
                    <a:lstStyle/>
                    <a:p>
                      <a:pPr algn="ctr">
                        <a:lnSpc>
                          <a:spcPct val="115000"/>
                        </a:lnSpc>
                        <a:spcAft>
                          <a:spcPts val="0"/>
                        </a:spcAft>
                      </a:pPr>
                      <a:r>
                        <a:rPr lang="fr-FR" sz="2000" b="1" dirty="0">
                          <a:solidFill>
                            <a:schemeClr val="bg2">
                              <a:lumMod val="10000"/>
                            </a:schemeClr>
                          </a:solidFill>
                          <a:latin typeface="Freestyle Script" pitchFamily="66" charset="0"/>
                          <a:ea typeface="Calibri"/>
                          <a:cs typeface="Times New Roman"/>
                        </a:rPr>
                        <a:t>CABINE CHRIS</a:t>
                      </a:r>
                      <a:endParaRPr lang="fr-FR" sz="2000" dirty="0">
                        <a:solidFill>
                          <a:schemeClr val="bg2">
                            <a:lumMod val="10000"/>
                          </a:schemeClr>
                        </a:solidFill>
                        <a:latin typeface="Freestyle Script" pitchFamily="66" charset="0"/>
                        <a:ea typeface="Calibri"/>
                        <a:cs typeface="Times New Roman"/>
                      </a:endParaRPr>
                    </a:p>
                  </a:txBody>
                  <a:tcPr marL="59153" marR="59153" marT="0" marB="0" anchor="ctr">
                    <a:lnL w="12700" cap="flat" cmpd="sng" algn="ctr">
                      <a:no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lnSpc>
                          <a:spcPct val="115000"/>
                        </a:lnSpc>
                        <a:spcAft>
                          <a:spcPts val="0"/>
                        </a:spcAft>
                      </a:pPr>
                      <a:r>
                        <a:rPr lang="fr-FR" sz="2000" dirty="0">
                          <a:solidFill>
                            <a:schemeClr val="bg2">
                              <a:lumMod val="10000"/>
                            </a:schemeClr>
                          </a:solidFill>
                          <a:latin typeface="Freestyle Script" pitchFamily="66" charset="0"/>
                          <a:ea typeface="Calibri"/>
                          <a:cs typeface="Times New Roman"/>
                        </a:rPr>
                        <a:t>12am le 1</a:t>
                      </a:r>
                      <a:r>
                        <a:rPr lang="fr-FR" sz="2000" baseline="30000" dirty="0">
                          <a:solidFill>
                            <a:schemeClr val="bg2">
                              <a:lumMod val="10000"/>
                            </a:schemeClr>
                          </a:solidFill>
                          <a:latin typeface="Freestyle Script" pitchFamily="66" charset="0"/>
                          <a:ea typeface="Calibri"/>
                          <a:cs typeface="Times New Roman"/>
                        </a:rPr>
                        <a:t>er</a:t>
                      </a:r>
                      <a:r>
                        <a:rPr lang="fr-FR" sz="2000" dirty="0">
                          <a:solidFill>
                            <a:schemeClr val="bg2">
                              <a:lumMod val="10000"/>
                            </a:schemeClr>
                          </a:solidFill>
                          <a:latin typeface="Freestyle Script" pitchFamily="66" charset="0"/>
                          <a:ea typeface="Calibri"/>
                          <a:cs typeface="Times New Roman"/>
                        </a:rPr>
                        <a:t> jour</a:t>
                      </a: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nSpc>
                          <a:spcPct val="115000"/>
                        </a:lnSpc>
                        <a:spcAft>
                          <a:spcPts val="0"/>
                        </a:spcAft>
                      </a:pPr>
                      <a:r>
                        <a:rPr lang="fr-FR" sz="2000" dirty="0">
                          <a:solidFill>
                            <a:schemeClr val="bg2">
                              <a:lumMod val="10000"/>
                            </a:schemeClr>
                          </a:solidFill>
                          <a:latin typeface="Freestyle Script" pitchFamily="66" charset="0"/>
                          <a:ea typeface="Times New Roman"/>
                          <a:cs typeface="Times New Roman"/>
                        </a:rPr>
                        <a:t>Regarder la photo de Lucie  </a:t>
                      </a:r>
                      <a:br>
                        <a:rPr lang="fr-FR" sz="2000" dirty="0">
                          <a:solidFill>
                            <a:schemeClr val="bg2">
                              <a:lumMod val="10000"/>
                            </a:schemeClr>
                          </a:solidFill>
                          <a:latin typeface="Freestyle Script" pitchFamily="66" charset="0"/>
                          <a:ea typeface="Times New Roman"/>
                          <a:cs typeface="Times New Roman"/>
                        </a:rPr>
                      </a:br>
                      <a:r>
                        <a:rPr lang="fr-FR" sz="2000" dirty="0">
                          <a:solidFill>
                            <a:schemeClr val="bg2">
                              <a:lumMod val="10000"/>
                            </a:schemeClr>
                          </a:solidFill>
                          <a:latin typeface="Freestyle Script" pitchFamily="66" charset="0"/>
                          <a:ea typeface="Times New Roman"/>
                          <a:cs typeface="Times New Roman"/>
                        </a:rPr>
                        <a:t>Lire l'ordre de mission </a:t>
                      </a:r>
                      <a:endParaRPr lang="fr-FR" sz="2000" dirty="0">
                        <a:solidFill>
                          <a:schemeClr val="bg2">
                            <a:lumMod val="10000"/>
                          </a:schemeClr>
                        </a:solidFill>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lnSpc>
                          <a:spcPct val="115000"/>
                        </a:lnSpc>
                        <a:spcAft>
                          <a:spcPts val="0"/>
                        </a:spcAft>
                      </a:pPr>
                      <a:r>
                        <a:rPr lang="fr-FR" sz="2000" b="1" dirty="0">
                          <a:solidFill>
                            <a:schemeClr val="bg2">
                              <a:lumMod val="10000"/>
                            </a:schemeClr>
                          </a:solidFill>
                          <a:latin typeface="Freestyle Script" pitchFamily="66" charset="0"/>
                          <a:ea typeface="Calibri"/>
                          <a:cs typeface="Times New Roman"/>
                        </a:rPr>
                        <a:t>+5</a:t>
                      </a:r>
                    </a:p>
                    <a:p>
                      <a:pPr algn="ctr">
                        <a:lnSpc>
                          <a:spcPct val="115000"/>
                        </a:lnSpc>
                        <a:spcAft>
                          <a:spcPts val="0"/>
                        </a:spcAft>
                      </a:pPr>
                      <a:r>
                        <a:rPr lang="fr-FR" sz="2000" b="1" dirty="0">
                          <a:solidFill>
                            <a:schemeClr val="bg2">
                              <a:lumMod val="10000"/>
                            </a:schemeClr>
                          </a:solidFill>
                          <a:latin typeface="Freestyle Script" pitchFamily="66" charset="0"/>
                          <a:ea typeface="Calibri"/>
                          <a:cs typeface="Times New Roman"/>
                        </a:rPr>
                        <a:t>+5</a:t>
                      </a: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r>
              <a:tr h="950786">
                <a:tc>
                  <a:txBody>
                    <a:bodyPr/>
                    <a:lstStyle/>
                    <a:p>
                      <a:pPr algn="ctr">
                        <a:lnSpc>
                          <a:spcPct val="115000"/>
                        </a:lnSpc>
                        <a:spcAft>
                          <a:spcPts val="0"/>
                        </a:spcAft>
                      </a:pPr>
                      <a:r>
                        <a:rPr lang="fr-FR" sz="2000" b="1" dirty="0">
                          <a:solidFill>
                            <a:schemeClr val="bg2">
                              <a:lumMod val="10000"/>
                            </a:schemeClr>
                          </a:solidFill>
                          <a:latin typeface="Freestyle Script" pitchFamily="66" charset="0"/>
                          <a:ea typeface="Calibri"/>
                          <a:cs typeface="Times New Roman"/>
                        </a:rPr>
                        <a:t>CABINE ROY</a:t>
                      </a:r>
                      <a:endParaRPr lang="fr-FR" sz="2000" dirty="0">
                        <a:solidFill>
                          <a:schemeClr val="bg2">
                            <a:lumMod val="10000"/>
                          </a:schemeClr>
                        </a:solidFill>
                        <a:latin typeface="Freestyle Script" pitchFamily="66" charset="0"/>
                        <a:ea typeface="Calibri"/>
                        <a:cs typeface="Times New Roman"/>
                      </a:endParaRPr>
                    </a:p>
                  </a:txBody>
                  <a:tcPr marL="59153" marR="59153" marT="0" marB="0" anchor="ctr">
                    <a:lnL w="12700" cap="flat" cmpd="sng" algn="ctr">
                      <a:no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15000"/>
                        </a:lnSpc>
                        <a:spcAft>
                          <a:spcPts val="0"/>
                        </a:spcAft>
                      </a:pPr>
                      <a:r>
                        <a:rPr lang="fr-FR" sz="2000" dirty="0">
                          <a:solidFill>
                            <a:schemeClr val="bg2">
                              <a:lumMod val="10000"/>
                            </a:schemeClr>
                          </a:solidFill>
                          <a:latin typeface="Freestyle Script" pitchFamily="66" charset="0"/>
                          <a:ea typeface="Calibri"/>
                          <a:cs typeface="Times New Roman"/>
                        </a:rPr>
                        <a:t>1h30am le 2</a:t>
                      </a:r>
                      <a:r>
                        <a:rPr lang="fr-FR" sz="2000" baseline="30000" dirty="0">
                          <a:solidFill>
                            <a:schemeClr val="bg2">
                              <a:lumMod val="10000"/>
                            </a:schemeClr>
                          </a:solidFill>
                          <a:latin typeface="Freestyle Script" pitchFamily="66" charset="0"/>
                          <a:ea typeface="Calibri"/>
                          <a:cs typeface="Times New Roman"/>
                        </a:rPr>
                        <a:t>ème</a:t>
                      </a:r>
                      <a:r>
                        <a:rPr lang="fr-FR" sz="2000" dirty="0">
                          <a:solidFill>
                            <a:schemeClr val="bg2">
                              <a:lumMod val="10000"/>
                            </a:schemeClr>
                          </a:solidFill>
                          <a:latin typeface="Freestyle Script" pitchFamily="66" charset="0"/>
                          <a:ea typeface="Calibri"/>
                          <a:cs typeface="Times New Roman"/>
                        </a:rPr>
                        <a:t> jour</a:t>
                      </a: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15000"/>
                        </a:lnSpc>
                        <a:spcAft>
                          <a:spcPts val="0"/>
                        </a:spcAft>
                      </a:pPr>
                      <a:r>
                        <a:rPr lang="fr-FR" sz="2000" dirty="0">
                          <a:solidFill>
                            <a:schemeClr val="bg2">
                              <a:lumMod val="10000"/>
                            </a:schemeClr>
                          </a:solidFill>
                          <a:latin typeface="Freestyle Script" pitchFamily="66" charset="0"/>
                          <a:ea typeface="Times New Roman"/>
                          <a:cs typeface="Times New Roman"/>
                        </a:rPr>
                        <a:t>Lire le message décodé dans la radio </a:t>
                      </a:r>
                      <a:br>
                        <a:rPr lang="fr-FR" sz="2000" dirty="0">
                          <a:solidFill>
                            <a:schemeClr val="bg2">
                              <a:lumMod val="10000"/>
                            </a:schemeClr>
                          </a:solidFill>
                          <a:latin typeface="Freestyle Script" pitchFamily="66" charset="0"/>
                          <a:ea typeface="Times New Roman"/>
                          <a:cs typeface="Times New Roman"/>
                        </a:rPr>
                      </a:br>
                      <a:r>
                        <a:rPr lang="fr-FR" sz="2000" dirty="0">
                          <a:solidFill>
                            <a:schemeClr val="bg2">
                              <a:lumMod val="10000"/>
                            </a:schemeClr>
                          </a:solidFill>
                          <a:latin typeface="Freestyle Script" pitchFamily="66" charset="0"/>
                          <a:ea typeface="Times New Roman"/>
                          <a:cs typeface="Times New Roman"/>
                        </a:rPr>
                        <a:t>Prendre le livre "Les Echecs" </a:t>
                      </a:r>
                      <a:endParaRPr lang="fr-FR" sz="2000" dirty="0">
                        <a:solidFill>
                          <a:schemeClr val="bg2">
                            <a:lumMod val="10000"/>
                          </a:schemeClr>
                        </a:solidFill>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15000"/>
                        </a:lnSpc>
                        <a:spcAft>
                          <a:spcPts val="0"/>
                        </a:spcAft>
                      </a:pPr>
                      <a:r>
                        <a:rPr lang="fr-FR" sz="2000" b="1" dirty="0">
                          <a:solidFill>
                            <a:schemeClr val="bg2">
                              <a:lumMod val="10000"/>
                            </a:schemeClr>
                          </a:solidFill>
                          <a:latin typeface="Freestyle Script" pitchFamily="66" charset="0"/>
                          <a:ea typeface="Times New Roman"/>
                          <a:cs typeface="Times New Roman"/>
                        </a:rPr>
                        <a:t>+5</a:t>
                      </a:r>
                      <a:endParaRPr lang="fr-FR" sz="2000" b="1" dirty="0">
                        <a:solidFill>
                          <a:schemeClr val="bg2">
                            <a:lumMod val="10000"/>
                          </a:schemeClr>
                        </a:solidFill>
                        <a:latin typeface="Freestyle Script" pitchFamily="66" charset="0"/>
                        <a:ea typeface="Calibri"/>
                        <a:cs typeface="Times New Roman"/>
                      </a:endParaRPr>
                    </a:p>
                    <a:p>
                      <a:pPr algn="ctr">
                        <a:lnSpc>
                          <a:spcPct val="115000"/>
                        </a:lnSpc>
                        <a:spcAft>
                          <a:spcPts val="0"/>
                        </a:spcAft>
                      </a:pPr>
                      <a:r>
                        <a:rPr lang="fr-FR" sz="2000" b="1" dirty="0">
                          <a:solidFill>
                            <a:schemeClr val="bg2">
                              <a:lumMod val="10000"/>
                            </a:schemeClr>
                          </a:solidFill>
                          <a:latin typeface="Freestyle Script" pitchFamily="66" charset="0"/>
                          <a:ea typeface="Times New Roman"/>
                          <a:cs typeface="Times New Roman"/>
                        </a:rPr>
                        <a:t>+3</a:t>
                      </a:r>
                      <a:endParaRPr lang="fr-FR" sz="2000" b="1" dirty="0">
                        <a:solidFill>
                          <a:schemeClr val="bg2">
                            <a:lumMod val="10000"/>
                          </a:schemeClr>
                        </a:solidFill>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475392">
                <a:tc>
                  <a:txBody>
                    <a:bodyPr/>
                    <a:lstStyle/>
                    <a:p>
                      <a:pPr algn="ctr">
                        <a:lnSpc>
                          <a:spcPct val="115000"/>
                        </a:lnSpc>
                        <a:spcAft>
                          <a:spcPts val="0"/>
                        </a:spcAft>
                      </a:pPr>
                      <a:r>
                        <a:rPr lang="fr-FR" sz="2000" b="1" dirty="0">
                          <a:solidFill>
                            <a:schemeClr val="bg2">
                              <a:lumMod val="10000"/>
                            </a:schemeClr>
                          </a:solidFill>
                          <a:latin typeface="Freestyle Script" pitchFamily="66" charset="0"/>
                          <a:ea typeface="Calibri"/>
                          <a:cs typeface="Times New Roman"/>
                        </a:rPr>
                        <a:t>CHAMBRE ANITA</a:t>
                      </a:r>
                      <a:endParaRPr lang="fr-FR" sz="2000" dirty="0">
                        <a:solidFill>
                          <a:schemeClr val="bg2">
                            <a:lumMod val="10000"/>
                          </a:schemeClr>
                        </a:solidFill>
                        <a:latin typeface="Freestyle Script" pitchFamily="66" charset="0"/>
                        <a:ea typeface="Calibri"/>
                        <a:cs typeface="Times New Roman"/>
                      </a:endParaRPr>
                    </a:p>
                  </a:txBody>
                  <a:tcPr marL="59153" marR="59153" marT="0" marB="0" anchor="ctr">
                    <a:lnL w="12700" cap="flat" cmpd="sng" algn="ctr">
                      <a:no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lnSpc>
                          <a:spcPct val="115000"/>
                        </a:lnSpc>
                        <a:spcAft>
                          <a:spcPts val="0"/>
                        </a:spcAft>
                      </a:pPr>
                      <a:r>
                        <a:rPr lang="fr-FR" sz="2000" dirty="0">
                          <a:solidFill>
                            <a:schemeClr val="bg2">
                              <a:lumMod val="10000"/>
                            </a:schemeClr>
                          </a:solidFill>
                          <a:latin typeface="Freestyle Script" pitchFamily="66" charset="0"/>
                          <a:ea typeface="Calibri"/>
                          <a:cs typeface="Times New Roman"/>
                        </a:rPr>
                        <a:t>10h30am le 1</a:t>
                      </a:r>
                      <a:r>
                        <a:rPr lang="fr-FR" sz="2000" baseline="30000" dirty="0">
                          <a:solidFill>
                            <a:schemeClr val="bg2">
                              <a:lumMod val="10000"/>
                            </a:schemeClr>
                          </a:solidFill>
                          <a:latin typeface="Freestyle Script" pitchFamily="66" charset="0"/>
                          <a:ea typeface="Calibri"/>
                          <a:cs typeface="Times New Roman"/>
                        </a:rPr>
                        <a:t>er</a:t>
                      </a:r>
                      <a:r>
                        <a:rPr lang="fr-FR" sz="2000" dirty="0">
                          <a:solidFill>
                            <a:schemeClr val="bg2">
                              <a:lumMod val="10000"/>
                            </a:schemeClr>
                          </a:solidFill>
                          <a:latin typeface="Freestyle Script" pitchFamily="66" charset="0"/>
                          <a:ea typeface="Calibri"/>
                          <a:cs typeface="Times New Roman"/>
                        </a:rPr>
                        <a:t> jour</a:t>
                      </a: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nSpc>
                          <a:spcPct val="115000"/>
                        </a:lnSpc>
                        <a:spcAft>
                          <a:spcPts val="0"/>
                        </a:spcAft>
                      </a:pPr>
                      <a:r>
                        <a:rPr lang="fr-FR" sz="2000" dirty="0" smtClean="0">
                          <a:solidFill>
                            <a:schemeClr val="bg2">
                              <a:lumMod val="10000"/>
                            </a:schemeClr>
                          </a:solidFill>
                          <a:latin typeface="Freestyle Script" pitchFamily="66" charset="0"/>
                          <a:ea typeface="Times New Roman"/>
                          <a:cs typeface="Times New Roman"/>
                        </a:rPr>
                        <a:t>Prendre ou Lire </a:t>
                      </a:r>
                      <a:r>
                        <a:rPr lang="fr-FR" sz="2000" dirty="0">
                          <a:solidFill>
                            <a:schemeClr val="bg2">
                              <a:lumMod val="10000"/>
                            </a:schemeClr>
                          </a:solidFill>
                          <a:latin typeface="Freestyle Script" pitchFamily="66" charset="0"/>
                          <a:ea typeface="Times New Roman"/>
                          <a:cs typeface="Times New Roman"/>
                        </a:rPr>
                        <a:t>le journal </a:t>
                      </a:r>
                      <a:endParaRPr lang="fr-FR" sz="2000" dirty="0">
                        <a:solidFill>
                          <a:schemeClr val="bg2">
                            <a:lumMod val="10000"/>
                          </a:schemeClr>
                        </a:solidFill>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lnSpc>
                          <a:spcPct val="115000"/>
                        </a:lnSpc>
                        <a:spcAft>
                          <a:spcPts val="0"/>
                        </a:spcAft>
                      </a:pPr>
                      <a:r>
                        <a:rPr lang="fr-FR" sz="2000" b="1" dirty="0">
                          <a:solidFill>
                            <a:schemeClr val="bg2">
                              <a:lumMod val="10000"/>
                            </a:schemeClr>
                          </a:solidFill>
                          <a:latin typeface="Freestyle Script" pitchFamily="66" charset="0"/>
                          <a:ea typeface="Times New Roman"/>
                          <a:cs typeface="Times New Roman"/>
                        </a:rPr>
                        <a:t>+5</a:t>
                      </a:r>
                      <a:endParaRPr lang="fr-FR" sz="2000" b="1" dirty="0">
                        <a:solidFill>
                          <a:schemeClr val="bg2">
                            <a:lumMod val="10000"/>
                          </a:schemeClr>
                        </a:solidFill>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r>
              <a:tr h="1440000">
                <a:tc>
                  <a:txBody>
                    <a:bodyPr/>
                    <a:lstStyle/>
                    <a:p>
                      <a:pPr algn="ctr">
                        <a:lnSpc>
                          <a:spcPct val="115000"/>
                        </a:lnSpc>
                        <a:spcAft>
                          <a:spcPts val="0"/>
                        </a:spcAft>
                      </a:pPr>
                      <a:r>
                        <a:rPr lang="fr-FR" sz="2000" b="1" dirty="0" smtClean="0">
                          <a:solidFill>
                            <a:schemeClr val="bg2">
                              <a:lumMod val="10000"/>
                            </a:schemeClr>
                          </a:solidFill>
                          <a:latin typeface="Freestyle Script" pitchFamily="66" charset="0"/>
                          <a:ea typeface="Calibri"/>
                          <a:cs typeface="Times New Roman"/>
                        </a:rPr>
                        <a:t>CHAMBRE </a:t>
                      </a:r>
                      <a:r>
                        <a:rPr lang="fr-FR" sz="2000" b="1" dirty="0">
                          <a:solidFill>
                            <a:schemeClr val="bg2">
                              <a:lumMod val="10000"/>
                            </a:schemeClr>
                          </a:solidFill>
                          <a:latin typeface="Freestyle Script" pitchFamily="66" charset="0"/>
                          <a:ea typeface="Calibri"/>
                          <a:cs typeface="Times New Roman"/>
                        </a:rPr>
                        <a:t>MARIE</a:t>
                      </a:r>
                      <a:endParaRPr lang="fr-FR" sz="2000" dirty="0">
                        <a:solidFill>
                          <a:schemeClr val="bg2">
                            <a:lumMod val="10000"/>
                          </a:schemeClr>
                        </a:solidFill>
                        <a:latin typeface="Freestyle Script" pitchFamily="66" charset="0"/>
                        <a:ea typeface="Calibri"/>
                        <a:cs typeface="Times New Roman"/>
                      </a:endParaRPr>
                    </a:p>
                  </a:txBody>
                  <a:tcPr marL="59153" marR="59153" marT="0" marB="0" anchor="ctr">
                    <a:lnL w="12700" cap="flat" cmpd="sng" algn="ctr">
                      <a:no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15000"/>
                        </a:lnSpc>
                        <a:spcAft>
                          <a:spcPts val="0"/>
                        </a:spcAft>
                      </a:pPr>
                      <a:r>
                        <a:rPr lang="fr-FR" sz="2000" dirty="0">
                          <a:solidFill>
                            <a:schemeClr val="bg2">
                              <a:lumMod val="10000"/>
                            </a:schemeClr>
                          </a:solidFill>
                          <a:latin typeface="Freestyle Script" pitchFamily="66" charset="0"/>
                          <a:ea typeface="Calibri"/>
                          <a:cs typeface="Times New Roman"/>
                        </a:rPr>
                        <a:t>10am le 1</a:t>
                      </a:r>
                      <a:r>
                        <a:rPr lang="fr-FR" sz="2000" baseline="30000" dirty="0">
                          <a:solidFill>
                            <a:schemeClr val="bg2">
                              <a:lumMod val="10000"/>
                            </a:schemeClr>
                          </a:solidFill>
                          <a:latin typeface="Freestyle Script" pitchFamily="66" charset="0"/>
                          <a:ea typeface="Calibri"/>
                          <a:cs typeface="Times New Roman"/>
                        </a:rPr>
                        <a:t>er</a:t>
                      </a:r>
                      <a:r>
                        <a:rPr lang="fr-FR" sz="2000" dirty="0">
                          <a:solidFill>
                            <a:schemeClr val="bg2">
                              <a:lumMod val="10000"/>
                            </a:schemeClr>
                          </a:solidFill>
                          <a:latin typeface="Freestyle Script" pitchFamily="66" charset="0"/>
                          <a:ea typeface="Calibri"/>
                          <a:cs typeface="Times New Roman"/>
                        </a:rPr>
                        <a:t> jour</a:t>
                      </a:r>
                    </a:p>
                    <a:p>
                      <a:pPr algn="ctr">
                        <a:lnSpc>
                          <a:spcPct val="115000"/>
                        </a:lnSpc>
                        <a:spcAft>
                          <a:spcPts val="0"/>
                        </a:spcAft>
                      </a:pPr>
                      <a:r>
                        <a:rPr lang="fr-FR" sz="2000" dirty="0">
                          <a:solidFill>
                            <a:schemeClr val="bg2">
                              <a:lumMod val="10000"/>
                            </a:schemeClr>
                          </a:solidFill>
                          <a:latin typeface="Freestyle Script" pitchFamily="66" charset="0"/>
                          <a:ea typeface="Calibri"/>
                          <a:cs typeface="Times New Roman"/>
                        </a:rPr>
                        <a:t>10am le 1</a:t>
                      </a:r>
                      <a:r>
                        <a:rPr lang="fr-FR" sz="2000" baseline="30000" dirty="0">
                          <a:solidFill>
                            <a:schemeClr val="bg2">
                              <a:lumMod val="10000"/>
                            </a:schemeClr>
                          </a:solidFill>
                          <a:latin typeface="Freestyle Script" pitchFamily="66" charset="0"/>
                          <a:ea typeface="Calibri"/>
                          <a:cs typeface="Times New Roman"/>
                        </a:rPr>
                        <a:t>er</a:t>
                      </a:r>
                      <a:r>
                        <a:rPr lang="fr-FR" sz="2000" dirty="0">
                          <a:solidFill>
                            <a:schemeClr val="bg2">
                              <a:lumMod val="10000"/>
                            </a:schemeClr>
                          </a:solidFill>
                          <a:latin typeface="Freestyle Script" pitchFamily="66" charset="0"/>
                          <a:ea typeface="Calibri"/>
                          <a:cs typeface="Times New Roman"/>
                        </a:rPr>
                        <a:t> jour</a:t>
                      </a:r>
                    </a:p>
                    <a:p>
                      <a:pPr algn="ctr">
                        <a:lnSpc>
                          <a:spcPct val="115000"/>
                        </a:lnSpc>
                        <a:spcAft>
                          <a:spcPts val="0"/>
                        </a:spcAft>
                      </a:pPr>
                      <a:r>
                        <a:rPr lang="fr-FR" sz="2000" dirty="0">
                          <a:solidFill>
                            <a:schemeClr val="bg2">
                              <a:lumMod val="10000"/>
                            </a:schemeClr>
                          </a:solidFill>
                          <a:latin typeface="Freestyle Script" pitchFamily="66" charset="0"/>
                          <a:ea typeface="Calibri"/>
                          <a:cs typeface="Times New Roman"/>
                        </a:rPr>
                        <a:t>7pm le 1</a:t>
                      </a:r>
                      <a:r>
                        <a:rPr lang="fr-FR" sz="2000" baseline="30000" dirty="0">
                          <a:solidFill>
                            <a:schemeClr val="bg2">
                              <a:lumMod val="10000"/>
                            </a:schemeClr>
                          </a:solidFill>
                          <a:latin typeface="Freestyle Script" pitchFamily="66" charset="0"/>
                          <a:ea typeface="Calibri"/>
                          <a:cs typeface="Times New Roman"/>
                        </a:rPr>
                        <a:t>er</a:t>
                      </a:r>
                      <a:r>
                        <a:rPr lang="fr-FR" sz="2000" dirty="0">
                          <a:solidFill>
                            <a:schemeClr val="bg2">
                              <a:lumMod val="10000"/>
                            </a:schemeClr>
                          </a:solidFill>
                          <a:latin typeface="Freestyle Script" pitchFamily="66" charset="0"/>
                          <a:ea typeface="Calibri"/>
                          <a:cs typeface="Times New Roman"/>
                        </a:rPr>
                        <a:t> jour</a:t>
                      </a: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15000"/>
                        </a:lnSpc>
                        <a:spcAft>
                          <a:spcPts val="0"/>
                        </a:spcAft>
                      </a:pPr>
                      <a:r>
                        <a:rPr lang="fr-FR" sz="2000" dirty="0">
                          <a:solidFill>
                            <a:schemeClr val="bg2">
                              <a:lumMod val="10000"/>
                            </a:schemeClr>
                          </a:solidFill>
                          <a:latin typeface="Freestyle Script" pitchFamily="66" charset="0"/>
                          <a:ea typeface="Times New Roman"/>
                          <a:cs typeface="Times New Roman"/>
                        </a:rPr>
                        <a:t>Regarder l'écrin </a:t>
                      </a:r>
                      <a:endParaRPr lang="fr-FR" sz="2000" dirty="0">
                        <a:solidFill>
                          <a:schemeClr val="bg2">
                            <a:lumMod val="10000"/>
                          </a:schemeClr>
                        </a:solidFill>
                        <a:latin typeface="Freestyle Script" pitchFamily="66" charset="0"/>
                        <a:ea typeface="Calibri"/>
                        <a:cs typeface="Times New Roman"/>
                      </a:endParaRPr>
                    </a:p>
                    <a:p>
                      <a:pPr>
                        <a:lnSpc>
                          <a:spcPct val="115000"/>
                        </a:lnSpc>
                        <a:spcAft>
                          <a:spcPts val="0"/>
                        </a:spcAft>
                      </a:pPr>
                      <a:r>
                        <a:rPr lang="fr-FR" sz="2000" dirty="0">
                          <a:solidFill>
                            <a:schemeClr val="bg2">
                              <a:lumMod val="10000"/>
                            </a:schemeClr>
                          </a:solidFill>
                          <a:latin typeface="Freestyle Script" pitchFamily="66" charset="0"/>
                          <a:ea typeface="Times New Roman"/>
                          <a:cs typeface="Times New Roman"/>
                        </a:rPr>
                        <a:t>Lire la liste de morceaux de piano </a:t>
                      </a:r>
                      <a:endParaRPr lang="fr-FR" sz="2000" dirty="0">
                        <a:solidFill>
                          <a:schemeClr val="bg2">
                            <a:lumMod val="10000"/>
                          </a:schemeClr>
                        </a:solidFill>
                        <a:latin typeface="Freestyle Script" pitchFamily="66" charset="0"/>
                        <a:ea typeface="Calibri"/>
                        <a:cs typeface="Times New Roman"/>
                      </a:endParaRPr>
                    </a:p>
                    <a:p>
                      <a:pPr>
                        <a:lnSpc>
                          <a:spcPct val="115000"/>
                        </a:lnSpc>
                        <a:spcAft>
                          <a:spcPts val="0"/>
                        </a:spcAft>
                      </a:pPr>
                      <a:r>
                        <a:rPr lang="fr-FR" sz="2000" dirty="0">
                          <a:solidFill>
                            <a:schemeClr val="bg2">
                              <a:lumMod val="10000"/>
                            </a:schemeClr>
                          </a:solidFill>
                          <a:latin typeface="Freestyle Script" pitchFamily="66" charset="0"/>
                          <a:ea typeface="Times New Roman"/>
                          <a:cs typeface="Times New Roman"/>
                        </a:rPr>
                        <a:t>Prendre le livre "Les Forbans"</a:t>
                      </a:r>
                      <a:endParaRPr lang="fr-FR" sz="2000" dirty="0">
                        <a:solidFill>
                          <a:schemeClr val="bg2">
                            <a:lumMod val="10000"/>
                          </a:schemeClr>
                        </a:solidFill>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15000"/>
                        </a:lnSpc>
                        <a:spcAft>
                          <a:spcPts val="0"/>
                        </a:spcAft>
                      </a:pPr>
                      <a:r>
                        <a:rPr lang="fr-FR" sz="2000" b="1" dirty="0">
                          <a:solidFill>
                            <a:schemeClr val="bg2">
                              <a:lumMod val="10000"/>
                            </a:schemeClr>
                          </a:solidFill>
                          <a:latin typeface="Freestyle Script" pitchFamily="66" charset="0"/>
                          <a:ea typeface="Times New Roman"/>
                          <a:cs typeface="Times New Roman"/>
                        </a:rPr>
                        <a:t>+3</a:t>
                      </a:r>
                      <a:endParaRPr lang="fr-FR" sz="2000" b="1" dirty="0">
                        <a:solidFill>
                          <a:schemeClr val="bg2">
                            <a:lumMod val="10000"/>
                          </a:schemeClr>
                        </a:solidFill>
                        <a:latin typeface="Freestyle Script" pitchFamily="66" charset="0"/>
                        <a:ea typeface="Calibri"/>
                        <a:cs typeface="Times New Roman"/>
                      </a:endParaRPr>
                    </a:p>
                    <a:p>
                      <a:pPr algn="ctr">
                        <a:lnSpc>
                          <a:spcPct val="115000"/>
                        </a:lnSpc>
                        <a:spcAft>
                          <a:spcPts val="0"/>
                        </a:spcAft>
                      </a:pPr>
                      <a:r>
                        <a:rPr lang="fr-FR" sz="2000" b="1" dirty="0">
                          <a:solidFill>
                            <a:schemeClr val="bg2">
                              <a:lumMod val="10000"/>
                            </a:schemeClr>
                          </a:solidFill>
                          <a:latin typeface="Freestyle Script" pitchFamily="66" charset="0"/>
                          <a:ea typeface="Times New Roman"/>
                          <a:cs typeface="Times New Roman"/>
                        </a:rPr>
                        <a:t>+2</a:t>
                      </a:r>
                      <a:endParaRPr lang="fr-FR" sz="2000" b="1" dirty="0">
                        <a:solidFill>
                          <a:schemeClr val="bg2">
                            <a:lumMod val="10000"/>
                          </a:schemeClr>
                        </a:solidFill>
                        <a:latin typeface="Freestyle Script" pitchFamily="66" charset="0"/>
                        <a:ea typeface="Calibri"/>
                        <a:cs typeface="Times New Roman"/>
                      </a:endParaRPr>
                    </a:p>
                    <a:p>
                      <a:pPr algn="ctr">
                        <a:lnSpc>
                          <a:spcPct val="115000"/>
                        </a:lnSpc>
                        <a:spcAft>
                          <a:spcPts val="0"/>
                        </a:spcAft>
                      </a:pPr>
                      <a:r>
                        <a:rPr lang="fr-FR" sz="2000" b="1" dirty="0">
                          <a:solidFill>
                            <a:schemeClr val="bg2">
                              <a:lumMod val="10000"/>
                            </a:schemeClr>
                          </a:solidFill>
                          <a:latin typeface="Freestyle Script" pitchFamily="66" charset="0"/>
                          <a:ea typeface="Times New Roman"/>
                          <a:cs typeface="Times New Roman"/>
                        </a:rPr>
                        <a:t>+3</a:t>
                      </a:r>
                      <a:endParaRPr lang="fr-FR" sz="2000" b="1" dirty="0">
                        <a:solidFill>
                          <a:schemeClr val="bg2">
                            <a:lumMod val="10000"/>
                          </a:schemeClr>
                        </a:solidFill>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1022793">
                <a:tc>
                  <a:txBody>
                    <a:bodyPr/>
                    <a:lstStyle/>
                    <a:p>
                      <a:pPr algn="ctr">
                        <a:lnSpc>
                          <a:spcPct val="115000"/>
                        </a:lnSpc>
                        <a:spcAft>
                          <a:spcPts val="0"/>
                        </a:spcAft>
                      </a:pPr>
                      <a:r>
                        <a:rPr lang="fr-FR" sz="2000" b="1" dirty="0">
                          <a:solidFill>
                            <a:schemeClr val="bg2">
                              <a:lumMod val="10000"/>
                            </a:schemeClr>
                          </a:solidFill>
                          <a:latin typeface="Freestyle Script" pitchFamily="66" charset="0"/>
                          <a:ea typeface="Calibri"/>
                          <a:cs typeface="Times New Roman"/>
                        </a:rPr>
                        <a:t>CHEZ JUSTE</a:t>
                      </a:r>
                      <a:endParaRPr lang="fr-FR" sz="2000" dirty="0">
                        <a:solidFill>
                          <a:schemeClr val="bg2">
                            <a:lumMod val="10000"/>
                          </a:schemeClr>
                        </a:solidFill>
                        <a:latin typeface="Freestyle Script" pitchFamily="66" charset="0"/>
                        <a:ea typeface="Calibri"/>
                        <a:cs typeface="Times New Roman"/>
                      </a:endParaRPr>
                    </a:p>
                  </a:txBody>
                  <a:tcPr marL="59153" marR="59153" marT="0" marB="0" anchor="ctr">
                    <a:lnL w="12700" cap="flat" cmpd="sng" algn="ctr">
                      <a:no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lnSpc>
                          <a:spcPct val="115000"/>
                        </a:lnSpc>
                        <a:spcAft>
                          <a:spcPts val="0"/>
                        </a:spcAft>
                      </a:pPr>
                      <a:r>
                        <a:rPr lang="fr-FR" sz="2000" dirty="0">
                          <a:solidFill>
                            <a:schemeClr val="bg2">
                              <a:lumMod val="10000"/>
                            </a:schemeClr>
                          </a:solidFill>
                          <a:latin typeface="Freestyle Script" pitchFamily="66" charset="0"/>
                          <a:ea typeface="Calibri"/>
                          <a:cs typeface="Times New Roman"/>
                        </a:rPr>
                        <a:t>10am le 1</a:t>
                      </a:r>
                      <a:r>
                        <a:rPr lang="fr-FR" sz="2000" baseline="30000" dirty="0">
                          <a:solidFill>
                            <a:schemeClr val="bg2">
                              <a:lumMod val="10000"/>
                            </a:schemeClr>
                          </a:solidFill>
                          <a:latin typeface="Freestyle Script" pitchFamily="66" charset="0"/>
                          <a:ea typeface="Calibri"/>
                          <a:cs typeface="Times New Roman"/>
                        </a:rPr>
                        <a:t>er</a:t>
                      </a:r>
                      <a:r>
                        <a:rPr lang="fr-FR" sz="2000" dirty="0">
                          <a:solidFill>
                            <a:schemeClr val="bg2">
                              <a:lumMod val="10000"/>
                            </a:schemeClr>
                          </a:solidFill>
                          <a:latin typeface="Freestyle Script" pitchFamily="66" charset="0"/>
                          <a:ea typeface="Calibri"/>
                          <a:cs typeface="Times New Roman"/>
                        </a:rPr>
                        <a:t> jour</a:t>
                      </a:r>
                    </a:p>
                    <a:p>
                      <a:pPr algn="ctr">
                        <a:lnSpc>
                          <a:spcPct val="115000"/>
                        </a:lnSpc>
                        <a:spcAft>
                          <a:spcPts val="0"/>
                        </a:spcAft>
                      </a:pPr>
                      <a:r>
                        <a:rPr lang="fr-FR" sz="2000" dirty="0">
                          <a:solidFill>
                            <a:schemeClr val="bg2">
                              <a:lumMod val="10000"/>
                            </a:schemeClr>
                          </a:solidFill>
                          <a:latin typeface="Freestyle Script" pitchFamily="66" charset="0"/>
                          <a:ea typeface="Calibri"/>
                          <a:cs typeface="Times New Roman"/>
                        </a:rPr>
                        <a:t>2am le 2</a:t>
                      </a:r>
                      <a:r>
                        <a:rPr lang="fr-FR" sz="2000" baseline="30000" dirty="0">
                          <a:solidFill>
                            <a:schemeClr val="bg2">
                              <a:lumMod val="10000"/>
                            </a:schemeClr>
                          </a:solidFill>
                          <a:latin typeface="Freestyle Script" pitchFamily="66" charset="0"/>
                          <a:ea typeface="Calibri"/>
                          <a:cs typeface="Times New Roman"/>
                        </a:rPr>
                        <a:t>ème</a:t>
                      </a:r>
                      <a:r>
                        <a:rPr lang="fr-FR" sz="2000" dirty="0">
                          <a:solidFill>
                            <a:schemeClr val="bg2">
                              <a:lumMod val="10000"/>
                            </a:schemeClr>
                          </a:solidFill>
                          <a:latin typeface="Freestyle Script" pitchFamily="66" charset="0"/>
                          <a:ea typeface="Calibri"/>
                          <a:cs typeface="Times New Roman"/>
                        </a:rPr>
                        <a:t> jour</a:t>
                      </a: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nSpc>
                          <a:spcPct val="115000"/>
                        </a:lnSpc>
                        <a:spcAft>
                          <a:spcPts val="0"/>
                        </a:spcAft>
                      </a:pPr>
                      <a:r>
                        <a:rPr lang="fr-FR" sz="2000" dirty="0">
                          <a:solidFill>
                            <a:schemeClr val="bg2">
                              <a:lumMod val="10000"/>
                            </a:schemeClr>
                          </a:solidFill>
                          <a:latin typeface="Freestyle Script" pitchFamily="66" charset="0"/>
                          <a:ea typeface="Times New Roman"/>
                          <a:cs typeface="Times New Roman"/>
                        </a:rPr>
                        <a:t>Regarder la photo de Juste avec Lucie </a:t>
                      </a:r>
                      <a:br>
                        <a:rPr lang="fr-FR" sz="2000" dirty="0">
                          <a:solidFill>
                            <a:schemeClr val="bg2">
                              <a:lumMod val="10000"/>
                            </a:schemeClr>
                          </a:solidFill>
                          <a:latin typeface="Freestyle Script" pitchFamily="66" charset="0"/>
                          <a:ea typeface="Times New Roman"/>
                          <a:cs typeface="Times New Roman"/>
                        </a:rPr>
                      </a:br>
                      <a:r>
                        <a:rPr lang="fr-FR" sz="2000" dirty="0">
                          <a:solidFill>
                            <a:schemeClr val="bg2">
                              <a:lumMod val="10000"/>
                            </a:schemeClr>
                          </a:solidFill>
                          <a:latin typeface="Freestyle Script" pitchFamily="66" charset="0"/>
                          <a:ea typeface="Times New Roman"/>
                          <a:cs typeface="Times New Roman"/>
                        </a:rPr>
                        <a:t>Prendre le diamant de Roy </a:t>
                      </a:r>
                      <a:endParaRPr lang="fr-FR" sz="2000" dirty="0">
                        <a:solidFill>
                          <a:schemeClr val="bg2">
                            <a:lumMod val="10000"/>
                          </a:schemeClr>
                        </a:solidFill>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lnSpc>
                          <a:spcPct val="115000"/>
                        </a:lnSpc>
                        <a:spcAft>
                          <a:spcPts val="0"/>
                        </a:spcAft>
                      </a:pPr>
                      <a:r>
                        <a:rPr lang="fr-FR" sz="2000" b="1" dirty="0">
                          <a:solidFill>
                            <a:schemeClr val="bg2">
                              <a:lumMod val="10000"/>
                            </a:schemeClr>
                          </a:solidFill>
                          <a:latin typeface="Freestyle Script" pitchFamily="66" charset="0"/>
                          <a:ea typeface="Times New Roman"/>
                          <a:cs typeface="Times New Roman"/>
                        </a:rPr>
                        <a:t>+5</a:t>
                      </a:r>
                      <a:endParaRPr lang="fr-FR" sz="2000" b="1" dirty="0">
                        <a:solidFill>
                          <a:schemeClr val="bg2">
                            <a:lumMod val="10000"/>
                          </a:schemeClr>
                        </a:solidFill>
                        <a:latin typeface="Freestyle Script" pitchFamily="66" charset="0"/>
                        <a:ea typeface="Calibri"/>
                        <a:cs typeface="Times New Roman"/>
                      </a:endParaRPr>
                    </a:p>
                    <a:p>
                      <a:pPr algn="ctr">
                        <a:lnSpc>
                          <a:spcPct val="115000"/>
                        </a:lnSpc>
                        <a:spcAft>
                          <a:spcPts val="0"/>
                        </a:spcAft>
                      </a:pPr>
                      <a:r>
                        <a:rPr lang="fr-FR" sz="2000" b="1" dirty="0">
                          <a:solidFill>
                            <a:schemeClr val="bg2">
                              <a:lumMod val="10000"/>
                            </a:schemeClr>
                          </a:solidFill>
                          <a:latin typeface="Freestyle Script" pitchFamily="66" charset="0"/>
                          <a:ea typeface="Times New Roman"/>
                          <a:cs typeface="Times New Roman"/>
                        </a:rPr>
                        <a:t>+5</a:t>
                      </a:r>
                      <a:endParaRPr lang="fr-FR" sz="2000" b="1" dirty="0">
                        <a:solidFill>
                          <a:schemeClr val="bg2">
                            <a:lumMod val="10000"/>
                          </a:schemeClr>
                        </a:solidFill>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r>
            </a:tbl>
          </a:graphicData>
        </a:graphic>
      </p:graphicFrame>
      <p:sp>
        <p:nvSpPr>
          <p:cNvPr id="9" name="Ellipse 8">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LES 100% D’INDICES</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cadr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3" name="Tableau 2"/>
          <p:cNvGraphicFramePr>
            <a:graphicFrameLocks noGrp="1"/>
          </p:cNvGraphicFramePr>
          <p:nvPr/>
        </p:nvGraphicFramePr>
        <p:xfrm>
          <a:off x="107504" y="404664"/>
          <a:ext cx="8928992" cy="6336064"/>
        </p:xfrm>
        <a:graphic>
          <a:graphicData uri="http://schemas.openxmlformats.org/drawingml/2006/table">
            <a:tbl>
              <a:tblPr/>
              <a:tblGrid>
                <a:gridCol w="1671330"/>
                <a:gridCol w="1641038"/>
                <a:gridCol w="4684279"/>
                <a:gridCol w="932345"/>
              </a:tblGrid>
              <a:tr h="576064">
                <a:tc>
                  <a:txBody>
                    <a:bodyPr/>
                    <a:lstStyle/>
                    <a:p>
                      <a:pPr algn="ctr">
                        <a:lnSpc>
                          <a:spcPct val="115000"/>
                        </a:lnSpc>
                        <a:spcAft>
                          <a:spcPts val="0"/>
                        </a:spcAft>
                      </a:pPr>
                      <a:r>
                        <a:rPr lang="fr-FR" sz="2000" b="1"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LIEU</a:t>
                      </a:r>
                    </a:p>
                  </a:txBody>
                  <a:tcPr marL="68580" marR="68580" marT="0" marB="0" anchor="ctr">
                    <a:lnL w="12700" cap="flat" cmpd="sng" algn="ctr">
                      <a:no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5000"/>
                      </a:schemeClr>
                    </a:solidFill>
                  </a:tcPr>
                </a:tc>
                <a:tc>
                  <a:txBody>
                    <a:bodyPr/>
                    <a:lstStyle/>
                    <a:p>
                      <a:pPr algn="ctr">
                        <a:lnSpc>
                          <a:spcPct val="115000"/>
                        </a:lnSpc>
                        <a:spcAft>
                          <a:spcPts val="0"/>
                        </a:spcAft>
                      </a:pPr>
                      <a:r>
                        <a:rPr lang="fr-FR" sz="2000" b="1"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HEURE</a:t>
                      </a:r>
                    </a:p>
                  </a:txBody>
                  <a:tcPr marL="68580" marR="68580"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5000"/>
                      </a:schemeClr>
                    </a:solidFill>
                  </a:tcPr>
                </a:tc>
                <a:tc>
                  <a:txBody>
                    <a:bodyPr/>
                    <a:lstStyle/>
                    <a:p>
                      <a:pPr algn="ctr">
                        <a:lnSpc>
                          <a:spcPct val="115000"/>
                        </a:lnSpc>
                        <a:spcAft>
                          <a:spcPts val="0"/>
                        </a:spcAft>
                      </a:pPr>
                      <a:r>
                        <a:rPr lang="fr-FR" sz="2000" b="1"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ACTION</a:t>
                      </a:r>
                    </a:p>
                  </a:txBody>
                  <a:tcPr marL="68580" marR="68580"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5000"/>
                      </a:schemeClr>
                    </a:solidFill>
                  </a:tcPr>
                </a:tc>
                <a:tc>
                  <a:txBody>
                    <a:bodyPr/>
                    <a:lstStyle/>
                    <a:p>
                      <a:pPr algn="ctr">
                        <a:lnSpc>
                          <a:spcPct val="115000"/>
                        </a:lnSpc>
                        <a:spcAft>
                          <a:spcPts val="0"/>
                        </a:spcAft>
                      </a:pPr>
                      <a:r>
                        <a:rPr lang="fr-FR" sz="2000" b="1" dirty="0">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VALEUR</a:t>
                      </a:r>
                    </a:p>
                  </a:txBody>
                  <a:tcPr marL="68580" marR="68580" marT="0" marB="0" anchor="ctr">
                    <a:lnL w="12700" cap="flat" cmpd="sng" algn="ctr">
                      <a:solidFill>
                        <a:schemeClr val="bg2">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5000"/>
                      </a:schemeClr>
                    </a:solidFill>
                  </a:tcPr>
                </a:tc>
              </a:tr>
              <a:tr h="828000">
                <a:tc>
                  <a:txBody>
                    <a:bodyPr/>
                    <a:lstStyle/>
                    <a:p>
                      <a:pPr algn="ctr">
                        <a:lnSpc>
                          <a:spcPct val="115000"/>
                        </a:lnSpc>
                        <a:spcAft>
                          <a:spcPts val="0"/>
                        </a:spcAft>
                      </a:pPr>
                      <a:r>
                        <a:rPr lang="fr-FR" sz="2000" b="1" dirty="0">
                          <a:solidFill>
                            <a:schemeClr val="bg2">
                              <a:lumMod val="10000"/>
                            </a:schemeClr>
                          </a:solidFill>
                          <a:effectLst/>
                          <a:latin typeface="Freestyle Script" pitchFamily="66" charset="0"/>
                          <a:ea typeface="Calibri"/>
                          <a:cs typeface="Times New Roman"/>
                        </a:rPr>
                        <a:t>DANS LA CALE</a:t>
                      </a:r>
                    </a:p>
                  </a:txBody>
                  <a:tcPr marL="59153" marR="59153" marT="0" marB="0" anchor="ctr">
                    <a:lnL w="12700" cap="flat" cmpd="sng" algn="ctr">
                      <a:no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lnSpc>
                          <a:spcPct val="115000"/>
                        </a:lnSpc>
                        <a:spcAft>
                          <a:spcPts val="0"/>
                        </a:spcAft>
                      </a:pPr>
                      <a:r>
                        <a:rPr lang="fr-FR" sz="2000" b="0" dirty="0">
                          <a:solidFill>
                            <a:schemeClr val="bg2">
                              <a:lumMod val="10000"/>
                            </a:schemeClr>
                          </a:solidFill>
                          <a:effectLst/>
                          <a:latin typeface="Freestyle Script" pitchFamily="66" charset="0"/>
                          <a:ea typeface="Calibri"/>
                          <a:cs typeface="Times New Roman"/>
                        </a:rPr>
                        <a:t>10am le 1</a:t>
                      </a:r>
                      <a:r>
                        <a:rPr lang="fr-FR" sz="2000" b="0" baseline="30000" dirty="0">
                          <a:solidFill>
                            <a:schemeClr val="bg2">
                              <a:lumMod val="10000"/>
                            </a:schemeClr>
                          </a:solidFill>
                          <a:effectLst/>
                          <a:latin typeface="Freestyle Script" pitchFamily="66" charset="0"/>
                          <a:ea typeface="Calibri"/>
                          <a:cs typeface="Times New Roman"/>
                        </a:rPr>
                        <a:t>er</a:t>
                      </a:r>
                      <a:r>
                        <a:rPr lang="fr-FR" sz="2000" b="0" dirty="0">
                          <a:solidFill>
                            <a:schemeClr val="bg2">
                              <a:lumMod val="10000"/>
                            </a:schemeClr>
                          </a:solidFill>
                          <a:effectLst/>
                          <a:latin typeface="Freestyle Script" pitchFamily="66" charset="0"/>
                          <a:ea typeface="Calibri"/>
                          <a:cs typeface="Times New Roman"/>
                        </a:rPr>
                        <a:t> jour</a:t>
                      </a: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nSpc>
                          <a:spcPct val="115000"/>
                        </a:lnSpc>
                        <a:spcAft>
                          <a:spcPts val="0"/>
                        </a:spcAft>
                      </a:pPr>
                      <a:r>
                        <a:rPr lang="fr-FR" sz="2000" b="0" dirty="0">
                          <a:solidFill>
                            <a:schemeClr val="bg2">
                              <a:lumMod val="10000"/>
                            </a:schemeClr>
                          </a:solidFill>
                          <a:effectLst/>
                          <a:latin typeface="Freestyle Script" pitchFamily="66" charset="0"/>
                          <a:ea typeface="Times New Roman"/>
                          <a:cs typeface="Times New Roman"/>
                        </a:rPr>
                        <a:t>Regarder la boîte d'explosifs  à la loupe  </a:t>
                      </a:r>
                      <a:br>
                        <a:rPr lang="fr-FR" sz="2000" b="0" dirty="0">
                          <a:solidFill>
                            <a:schemeClr val="bg2">
                              <a:lumMod val="10000"/>
                            </a:schemeClr>
                          </a:solidFill>
                          <a:effectLst/>
                          <a:latin typeface="Freestyle Script" pitchFamily="66" charset="0"/>
                          <a:ea typeface="Times New Roman"/>
                          <a:cs typeface="Times New Roman"/>
                        </a:rPr>
                      </a:br>
                      <a:r>
                        <a:rPr lang="fr-FR" sz="2000" b="0" dirty="0">
                          <a:solidFill>
                            <a:schemeClr val="bg2">
                              <a:lumMod val="10000"/>
                            </a:schemeClr>
                          </a:solidFill>
                          <a:effectLst/>
                          <a:latin typeface="Freestyle Script" pitchFamily="66" charset="0"/>
                          <a:ea typeface="Times New Roman"/>
                          <a:cs typeface="Times New Roman"/>
                        </a:rPr>
                        <a:t>Prendre la balle </a:t>
                      </a:r>
                      <a:endParaRPr lang="fr-FR" sz="2000" b="0"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lnSpc>
                          <a:spcPct val="115000"/>
                        </a:lnSpc>
                        <a:spcAft>
                          <a:spcPts val="0"/>
                        </a:spcAft>
                      </a:pPr>
                      <a:r>
                        <a:rPr lang="fr-FR" sz="2000" b="1" dirty="0">
                          <a:solidFill>
                            <a:schemeClr val="bg2">
                              <a:lumMod val="10000"/>
                            </a:schemeClr>
                          </a:solidFill>
                          <a:effectLst/>
                          <a:latin typeface="Freestyle Script" pitchFamily="66" charset="0"/>
                          <a:ea typeface="Times New Roman"/>
                          <a:cs typeface="Times New Roman"/>
                        </a:rPr>
                        <a:t>+4</a:t>
                      </a:r>
                      <a:endParaRPr lang="fr-FR" sz="2000" b="1" dirty="0">
                        <a:solidFill>
                          <a:schemeClr val="bg2">
                            <a:lumMod val="10000"/>
                          </a:schemeClr>
                        </a:solidFill>
                        <a:effectLst/>
                        <a:latin typeface="Freestyle Script" pitchFamily="66" charset="0"/>
                        <a:ea typeface="Calibri"/>
                        <a:cs typeface="Times New Roman"/>
                      </a:endParaRPr>
                    </a:p>
                    <a:p>
                      <a:pPr algn="ctr">
                        <a:lnSpc>
                          <a:spcPct val="115000"/>
                        </a:lnSpc>
                        <a:spcAft>
                          <a:spcPts val="0"/>
                        </a:spcAft>
                      </a:pPr>
                      <a:r>
                        <a:rPr lang="fr-FR" sz="2000" b="1" dirty="0">
                          <a:solidFill>
                            <a:schemeClr val="bg2">
                              <a:lumMod val="10000"/>
                            </a:schemeClr>
                          </a:solidFill>
                          <a:effectLst/>
                          <a:latin typeface="Freestyle Script" pitchFamily="66" charset="0"/>
                          <a:ea typeface="Times New Roman"/>
                          <a:cs typeface="Times New Roman"/>
                        </a:rPr>
                        <a:t>+2</a:t>
                      </a:r>
                      <a:endParaRPr lang="fr-FR" sz="2000" b="1"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r>
              <a:tr h="792000">
                <a:tc>
                  <a:txBody>
                    <a:bodyPr/>
                    <a:lstStyle/>
                    <a:p>
                      <a:pPr algn="ctr">
                        <a:lnSpc>
                          <a:spcPct val="115000"/>
                        </a:lnSpc>
                        <a:spcAft>
                          <a:spcPts val="0"/>
                        </a:spcAft>
                      </a:pPr>
                      <a:r>
                        <a:rPr lang="fr-FR" sz="2000" b="1" dirty="0">
                          <a:solidFill>
                            <a:schemeClr val="bg2">
                              <a:lumMod val="10000"/>
                            </a:schemeClr>
                          </a:solidFill>
                          <a:effectLst/>
                          <a:latin typeface="Freestyle Script" pitchFamily="66" charset="0"/>
                          <a:ea typeface="Calibri"/>
                          <a:cs typeface="Times New Roman"/>
                        </a:rPr>
                        <a:t>DEVANT CHEZ MAGUY</a:t>
                      </a:r>
                    </a:p>
                  </a:txBody>
                  <a:tcPr marL="59153" marR="59153" marT="0" marB="0" anchor="ctr">
                    <a:lnL w="12700" cap="flat" cmpd="sng" algn="ctr">
                      <a:no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15000"/>
                        </a:lnSpc>
                        <a:spcAft>
                          <a:spcPts val="0"/>
                        </a:spcAft>
                      </a:pPr>
                      <a:r>
                        <a:rPr lang="fr-FR" sz="2000" b="0" dirty="0">
                          <a:solidFill>
                            <a:schemeClr val="bg2">
                              <a:lumMod val="10000"/>
                            </a:schemeClr>
                          </a:solidFill>
                          <a:effectLst/>
                          <a:latin typeface="Freestyle Script" pitchFamily="66" charset="0"/>
                          <a:ea typeface="Calibri"/>
                          <a:cs typeface="Times New Roman"/>
                        </a:rPr>
                        <a:t>10am le 1</a:t>
                      </a:r>
                      <a:r>
                        <a:rPr lang="fr-FR" sz="2000" b="0" baseline="30000" dirty="0">
                          <a:solidFill>
                            <a:schemeClr val="bg2">
                              <a:lumMod val="10000"/>
                            </a:schemeClr>
                          </a:solidFill>
                          <a:effectLst/>
                          <a:latin typeface="Freestyle Script" pitchFamily="66" charset="0"/>
                          <a:ea typeface="Calibri"/>
                          <a:cs typeface="Times New Roman"/>
                        </a:rPr>
                        <a:t>er</a:t>
                      </a:r>
                      <a:r>
                        <a:rPr lang="fr-FR" sz="2000" b="0" dirty="0">
                          <a:solidFill>
                            <a:schemeClr val="bg2">
                              <a:lumMod val="10000"/>
                            </a:schemeClr>
                          </a:solidFill>
                          <a:effectLst/>
                          <a:latin typeface="Freestyle Script" pitchFamily="66" charset="0"/>
                          <a:ea typeface="Calibri"/>
                          <a:cs typeface="Times New Roman"/>
                        </a:rPr>
                        <a:t> jour</a:t>
                      </a:r>
                    </a:p>
                    <a:p>
                      <a:pPr algn="ctr">
                        <a:lnSpc>
                          <a:spcPct val="115000"/>
                        </a:lnSpc>
                        <a:spcAft>
                          <a:spcPts val="0"/>
                        </a:spcAft>
                      </a:pPr>
                      <a:r>
                        <a:rPr lang="fr-FR" sz="2000" b="0" dirty="0">
                          <a:solidFill>
                            <a:schemeClr val="bg2">
                              <a:lumMod val="10000"/>
                            </a:schemeClr>
                          </a:solidFill>
                          <a:effectLst/>
                          <a:latin typeface="Freestyle Script" pitchFamily="66" charset="0"/>
                          <a:ea typeface="Times New Roman"/>
                          <a:cs typeface="Times New Roman"/>
                        </a:rPr>
                        <a:t>De 11h30 à 12pm</a:t>
                      </a:r>
                      <a:endParaRPr lang="fr-FR" sz="2000" b="0"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15000"/>
                        </a:lnSpc>
                        <a:spcAft>
                          <a:spcPts val="0"/>
                        </a:spcAft>
                      </a:pPr>
                      <a:r>
                        <a:rPr lang="fr-FR" sz="2000" b="0" dirty="0">
                          <a:solidFill>
                            <a:srgbClr val="FF0000"/>
                          </a:solidFill>
                          <a:effectLst/>
                          <a:latin typeface="Freestyle Script" pitchFamily="66" charset="0"/>
                          <a:ea typeface="Times New Roman"/>
                          <a:cs typeface="Times New Roman"/>
                        </a:rPr>
                        <a:t>Questionner Maguy sur la chambre fermée à clef</a:t>
                      </a:r>
                      <a:endParaRPr lang="fr-FR" sz="2000" b="0" dirty="0">
                        <a:solidFill>
                          <a:srgbClr val="FF0000"/>
                        </a:solidFill>
                        <a:effectLst/>
                        <a:latin typeface="Freestyle Script" pitchFamily="66" charset="0"/>
                        <a:ea typeface="Calibri"/>
                        <a:cs typeface="Times New Roman"/>
                      </a:endParaRPr>
                    </a:p>
                    <a:p>
                      <a:pPr>
                        <a:lnSpc>
                          <a:spcPct val="115000"/>
                        </a:lnSpc>
                        <a:spcAft>
                          <a:spcPts val="0"/>
                        </a:spcAft>
                      </a:pPr>
                      <a:r>
                        <a:rPr lang="fr-FR" sz="2000" b="0" dirty="0">
                          <a:solidFill>
                            <a:schemeClr val="bg2">
                              <a:lumMod val="10000"/>
                            </a:schemeClr>
                          </a:solidFill>
                          <a:effectLst/>
                          <a:latin typeface="Freestyle Script" pitchFamily="66" charset="0"/>
                          <a:ea typeface="Times New Roman"/>
                          <a:cs typeface="Times New Roman"/>
                        </a:rPr>
                        <a:t>Observer Roy qui revient en titubant vers l'embarcadère </a:t>
                      </a:r>
                      <a:endParaRPr lang="fr-FR" sz="2000" b="0"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15000"/>
                        </a:lnSpc>
                        <a:spcAft>
                          <a:spcPts val="0"/>
                        </a:spcAft>
                      </a:pPr>
                      <a:r>
                        <a:rPr lang="fr-FR" sz="2000" b="1" dirty="0">
                          <a:solidFill>
                            <a:schemeClr val="bg2">
                              <a:lumMod val="10000"/>
                            </a:schemeClr>
                          </a:solidFill>
                          <a:effectLst/>
                          <a:latin typeface="Freestyle Script" pitchFamily="66" charset="0"/>
                          <a:ea typeface="Times New Roman"/>
                          <a:cs typeface="Times New Roman"/>
                        </a:rPr>
                        <a:t>+3</a:t>
                      </a:r>
                      <a:endParaRPr lang="fr-FR" sz="2000" b="1" dirty="0">
                        <a:solidFill>
                          <a:schemeClr val="bg2">
                            <a:lumMod val="10000"/>
                          </a:schemeClr>
                        </a:solidFill>
                        <a:effectLst/>
                        <a:latin typeface="Freestyle Script" pitchFamily="66" charset="0"/>
                        <a:ea typeface="Calibri"/>
                        <a:cs typeface="Times New Roman"/>
                      </a:endParaRPr>
                    </a:p>
                    <a:p>
                      <a:pPr algn="ctr">
                        <a:lnSpc>
                          <a:spcPct val="115000"/>
                        </a:lnSpc>
                        <a:spcAft>
                          <a:spcPts val="0"/>
                        </a:spcAft>
                      </a:pPr>
                      <a:r>
                        <a:rPr lang="fr-FR" sz="2000" b="1" dirty="0">
                          <a:solidFill>
                            <a:schemeClr val="bg2">
                              <a:lumMod val="10000"/>
                            </a:schemeClr>
                          </a:solidFill>
                          <a:effectLst/>
                          <a:latin typeface="Freestyle Script" pitchFamily="66" charset="0"/>
                          <a:ea typeface="Times New Roman"/>
                          <a:cs typeface="Times New Roman"/>
                        </a:rPr>
                        <a:t>+4</a:t>
                      </a:r>
                      <a:endParaRPr lang="fr-FR" sz="2000" b="1"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504000">
                <a:tc>
                  <a:txBody>
                    <a:bodyPr/>
                    <a:lstStyle/>
                    <a:p>
                      <a:pPr algn="ctr">
                        <a:lnSpc>
                          <a:spcPct val="115000"/>
                        </a:lnSpc>
                        <a:spcAft>
                          <a:spcPts val="0"/>
                        </a:spcAft>
                      </a:pPr>
                      <a:r>
                        <a:rPr lang="fr-FR" sz="2000" b="1" dirty="0">
                          <a:solidFill>
                            <a:schemeClr val="bg2">
                              <a:lumMod val="10000"/>
                            </a:schemeClr>
                          </a:solidFill>
                          <a:effectLst/>
                          <a:latin typeface="Freestyle Script" pitchFamily="66" charset="0"/>
                          <a:ea typeface="Calibri"/>
                          <a:cs typeface="Times New Roman"/>
                        </a:rPr>
                        <a:t>EMBARCADERE</a:t>
                      </a:r>
                    </a:p>
                  </a:txBody>
                  <a:tcPr marL="59153" marR="59153" marT="0" marB="0" anchor="ctr">
                    <a:lnL w="12700" cap="flat" cmpd="sng" algn="ctr">
                      <a:no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lnSpc>
                          <a:spcPct val="115000"/>
                        </a:lnSpc>
                        <a:spcAft>
                          <a:spcPts val="0"/>
                        </a:spcAft>
                      </a:pPr>
                      <a:r>
                        <a:rPr lang="fr-FR" sz="2000" b="0" dirty="0">
                          <a:solidFill>
                            <a:schemeClr val="bg2">
                              <a:lumMod val="10000"/>
                            </a:schemeClr>
                          </a:solidFill>
                          <a:effectLst/>
                          <a:latin typeface="Freestyle Script" pitchFamily="66" charset="0"/>
                          <a:ea typeface="Times New Roman"/>
                          <a:cs typeface="Times New Roman"/>
                        </a:rPr>
                        <a:t>De 5h30 à 6am</a:t>
                      </a:r>
                      <a:endParaRPr lang="fr-FR" sz="2000" b="0"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nSpc>
                          <a:spcPct val="115000"/>
                        </a:lnSpc>
                        <a:spcAft>
                          <a:spcPts val="0"/>
                        </a:spcAft>
                      </a:pPr>
                      <a:r>
                        <a:rPr lang="fr-FR" sz="2000" b="0" dirty="0">
                          <a:solidFill>
                            <a:srgbClr val="FF0000"/>
                          </a:solidFill>
                          <a:effectLst/>
                          <a:latin typeface="Freestyle Script" pitchFamily="66" charset="0"/>
                          <a:ea typeface="Times New Roman"/>
                          <a:cs typeface="Times New Roman"/>
                        </a:rPr>
                        <a:t>Observer l'échange entre les marins </a:t>
                      </a:r>
                      <a:endParaRPr lang="fr-FR" sz="2000" b="0" dirty="0">
                        <a:solidFill>
                          <a:srgbClr val="FF0000"/>
                        </a:solidFill>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lnSpc>
                          <a:spcPct val="115000"/>
                        </a:lnSpc>
                        <a:spcAft>
                          <a:spcPts val="0"/>
                        </a:spcAft>
                      </a:pPr>
                      <a:r>
                        <a:rPr lang="fr-FR" sz="2000" b="1" dirty="0">
                          <a:solidFill>
                            <a:schemeClr val="bg2">
                              <a:lumMod val="10000"/>
                            </a:schemeClr>
                          </a:solidFill>
                          <a:effectLst/>
                          <a:latin typeface="Freestyle Script" pitchFamily="66" charset="0"/>
                          <a:ea typeface="Times New Roman"/>
                          <a:cs typeface="Times New Roman"/>
                        </a:rPr>
                        <a:t>+4</a:t>
                      </a:r>
                      <a:endParaRPr lang="fr-FR" sz="2000" b="1"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r>
              <a:tr h="792000">
                <a:tc>
                  <a:txBody>
                    <a:bodyPr/>
                    <a:lstStyle/>
                    <a:p>
                      <a:pPr algn="ctr">
                        <a:lnSpc>
                          <a:spcPct val="115000"/>
                        </a:lnSpc>
                        <a:spcAft>
                          <a:spcPts val="0"/>
                        </a:spcAft>
                      </a:pPr>
                      <a:r>
                        <a:rPr lang="fr-FR" sz="2000" b="1" dirty="0">
                          <a:solidFill>
                            <a:schemeClr val="bg2">
                              <a:lumMod val="10000"/>
                            </a:schemeClr>
                          </a:solidFill>
                          <a:effectLst/>
                          <a:latin typeface="Freestyle Script" pitchFamily="66" charset="0"/>
                          <a:ea typeface="Calibri"/>
                          <a:cs typeface="Times New Roman"/>
                        </a:rPr>
                        <a:t>GROTTES</a:t>
                      </a:r>
                    </a:p>
                  </a:txBody>
                  <a:tcPr marL="59153" marR="59153" marT="0" marB="0" anchor="ctr">
                    <a:lnL w="12700" cap="flat" cmpd="sng" algn="ctr">
                      <a:no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15000"/>
                        </a:lnSpc>
                        <a:spcAft>
                          <a:spcPts val="0"/>
                        </a:spcAft>
                      </a:pPr>
                      <a:r>
                        <a:rPr lang="fr-FR" sz="2000" b="0" dirty="0">
                          <a:solidFill>
                            <a:schemeClr val="bg2">
                              <a:lumMod val="10000"/>
                            </a:schemeClr>
                          </a:solidFill>
                          <a:effectLst/>
                          <a:latin typeface="Freestyle Script" pitchFamily="66" charset="0"/>
                          <a:ea typeface="Calibri"/>
                          <a:cs typeface="Times New Roman"/>
                        </a:rPr>
                        <a:t>10h30am le 1</a:t>
                      </a:r>
                      <a:r>
                        <a:rPr lang="fr-FR" sz="2000" b="0" baseline="30000" dirty="0">
                          <a:solidFill>
                            <a:schemeClr val="bg2">
                              <a:lumMod val="10000"/>
                            </a:schemeClr>
                          </a:solidFill>
                          <a:effectLst/>
                          <a:latin typeface="Freestyle Script" pitchFamily="66" charset="0"/>
                          <a:ea typeface="Calibri"/>
                          <a:cs typeface="Times New Roman"/>
                        </a:rPr>
                        <a:t>er</a:t>
                      </a:r>
                      <a:r>
                        <a:rPr lang="fr-FR" sz="2000" b="0" dirty="0">
                          <a:solidFill>
                            <a:schemeClr val="bg2">
                              <a:lumMod val="10000"/>
                            </a:schemeClr>
                          </a:solidFill>
                          <a:effectLst/>
                          <a:latin typeface="Freestyle Script" pitchFamily="66" charset="0"/>
                          <a:ea typeface="Calibri"/>
                          <a:cs typeface="Times New Roman"/>
                        </a:rPr>
                        <a:t> jour</a:t>
                      </a: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15000"/>
                        </a:lnSpc>
                        <a:spcAft>
                          <a:spcPts val="1000"/>
                        </a:spcAft>
                      </a:pPr>
                      <a:r>
                        <a:rPr lang="fr-FR" sz="2000" b="0" dirty="0">
                          <a:solidFill>
                            <a:schemeClr val="accent5"/>
                          </a:solidFill>
                          <a:effectLst/>
                          <a:latin typeface="Freestyle Script" pitchFamily="66" charset="0"/>
                          <a:ea typeface="Times New Roman"/>
                          <a:cs typeface="Times New Roman"/>
                        </a:rPr>
                        <a:t>Lire le texte central sur la peinture des pirates </a:t>
                      </a:r>
                      <a:r>
                        <a:rPr lang="fr-FR" sz="2000" b="0" dirty="0">
                          <a:solidFill>
                            <a:schemeClr val="bg2">
                              <a:lumMod val="10000"/>
                            </a:schemeClr>
                          </a:solidFill>
                          <a:effectLst/>
                          <a:latin typeface="Freestyle Script" pitchFamily="66" charset="0"/>
                          <a:ea typeface="Times New Roman"/>
                          <a:cs typeface="Times New Roman"/>
                        </a:rPr>
                        <a:t/>
                      </a:r>
                      <a:br>
                        <a:rPr lang="fr-FR" sz="2000" b="0" dirty="0">
                          <a:solidFill>
                            <a:schemeClr val="bg2">
                              <a:lumMod val="10000"/>
                            </a:schemeClr>
                          </a:solidFill>
                          <a:effectLst/>
                          <a:latin typeface="Freestyle Script" pitchFamily="66" charset="0"/>
                          <a:ea typeface="Times New Roman"/>
                          <a:cs typeface="Times New Roman"/>
                        </a:rPr>
                      </a:br>
                      <a:r>
                        <a:rPr lang="fr-FR" sz="2000" b="0" dirty="0">
                          <a:solidFill>
                            <a:schemeClr val="bg2">
                              <a:lumMod val="10000"/>
                            </a:schemeClr>
                          </a:solidFill>
                          <a:effectLst/>
                          <a:latin typeface="Freestyle Script" pitchFamily="66" charset="0"/>
                          <a:ea typeface="Times New Roman"/>
                          <a:cs typeface="Times New Roman"/>
                        </a:rPr>
                        <a:t>Regarder les inscriptions (les chiffres) à côté des pirates </a:t>
                      </a:r>
                      <a:endParaRPr lang="fr-FR" sz="2000" b="0"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15000"/>
                        </a:lnSpc>
                        <a:spcAft>
                          <a:spcPts val="0"/>
                        </a:spcAft>
                      </a:pPr>
                      <a:r>
                        <a:rPr lang="fr-FR" sz="2000" b="1" dirty="0">
                          <a:solidFill>
                            <a:schemeClr val="bg2">
                              <a:lumMod val="10000"/>
                            </a:schemeClr>
                          </a:solidFill>
                          <a:effectLst/>
                          <a:latin typeface="Freestyle Script" pitchFamily="66" charset="0"/>
                          <a:ea typeface="Times New Roman"/>
                          <a:cs typeface="Times New Roman"/>
                        </a:rPr>
                        <a:t>+3</a:t>
                      </a:r>
                      <a:endParaRPr lang="fr-FR" sz="2000" b="1" dirty="0">
                        <a:solidFill>
                          <a:schemeClr val="bg2">
                            <a:lumMod val="10000"/>
                          </a:schemeClr>
                        </a:solidFill>
                        <a:effectLst/>
                        <a:latin typeface="Freestyle Script" pitchFamily="66" charset="0"/>
                        <a:ea typeface="Calibri"/>
                        <a:cs typeface="Times New Roman"/>
                      </a:endParaRPr>
                    </a:p>
                    <a:p>
                      <a:pPr algn="ctr">
                        <a:lnSpc>
                          <a:spcPct val="115000"/>
                        </a:lnSpc>
                        <a:spcAft>
                          <a:spcPts val="0"/>
                        </a:spcAft>
                      </a:pPr>
                      <a:r>
                        <a:rPr lang="fr-FR" sz="2000" b="1" dirty="0">
                          <a:solidFill>
                            <a:schemeClr val="bg2">
                              <a:lumMod val="10000"/>
                            </a:schemeClr>
                          </a:solidFill>
                          <a:effectLst/>
                          <a:latin typeface="Freestyle Script" pitchFamily="66" charset="0"/>
                          <a:ea typeface="Times New Roman"/>
                          <a:cs typeface="Times New Roman"/>
                        </a:rPr>
                        <a:t>+3</a:t>
                      </a:r>
                      <a:endParaRPr lang="fr-FR" sz="2000" b="1"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504000">
                <a:tc>
                  <a:txBody>
                    <a:bodyPr/>
                    <a:lstStyle/>
                    <a:p>
                      <a:pPr algn="ctr">
                        <a:lnSpc>
                          <a:spcPct val="115000"/>
                        </a:lnSpc>
                        <a:spcAft>
                          <a:spcPts val="0"/>
                        </a:spcAft>
                      </a:pPr>
                      <a:r>
                        <a:rPr lang="fr-FR" sz="2000" b="1" dirty="0">
                          <a:solidFill>
                            <a:schemeClr val="bg2">
                              <a:lumMod val="10000"/>
                            </a:schemeClr>
                          </a:solidFill>
                          <a:effectLst/>
                          <a:latin typeface="Freestyle Script" pitchFamily="66" charset="0"/>
                          <a:ea typeface="Calibri"/>
                          <a:cs typeface="Times New Roman"/>
                        </a:rPr>
                        <a:t>JARDIN</a:t>
                      </a:r>
                    </a:p>
                  </a:txBody>
                  <a:tcPr marL="59153" marR="59153" marT="0" marB="0" anchor="ctr">
                    <a:lnL w="12700" cap="flat" cmpd="sng" algn="ctr">
                      <a:no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lnSpc>
                          <a:spcPct val="115000"/>
                        </a:lnSpc>
                        <a:spcAft>
                          <a:spcPts val="0"/>
                        </a:spcAft>
                      </a:pPr>
                      <a:r>
                        <a:rPr lang="fr-FR" sz="2000" b="0" dirty="0">
                          <a:solidFill>
                            <a:schemeClr val="bg2">
                              <a:lumMod val="10000"/>
                            </a:schemeClr>
                          </a:solidFill>
                          <a:effectLst/>
                          <a:latin typeface="Freestyle Script" pitchFamily="66" charset="0"/>
                          <a:ea typeface="Calibri"/>
                          <a:cs typeface="Times New Roman"/>
                        </a:rPr>
                        <a:t>10am le 1</a:t>
                      </a:r>
                      <a:r>
                        <a:rPr lang="fr-FR" sz="2000" b="0" baseline="30000" dirty="0">
                          <a:solidFill>
                            <a:schemeClr val="bg2">
                              <a:lumMod val="10000"/>
                            </a:schemeClr>
                          </a:solidFill>
                          <a:effectLst/>
                          <a:latin typeface="Freestyle Script" pitchFamily="66" charset="0"/>
                          <a:ea typeface="Calibri"/>
                          <a:cs typeface="Times New Roman"/>
                        </a:rPr>
                        <a:t>er</a:t>
                      </a:r>
                      <a:r>
                        <a:rPr lang="fr-FR" sz="2000" b="0" dirty="0">
                          <a:solidFill>
                            <a:schemeClr val="bg2">
                              <a:lumMod val="10000"/>
                            </a:schemeClr>
                          </a:solidFill>
                          <a:effectLst/>
                          <a:latin typeface="Freestyle Script" pitchFamily="66" charset="0"/>
                          <a:ea typeface="Calibri"/>
                          <a:cs typeface="Times New Roman"/>
                        </a:rPr>
                        <a:t> jour</a:t>
                      </a: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nSpc>
                          <a:spcPct val="115000"/>
                        </a:lnSpc>
                        <a:spcAft>
                          <a:spcPts val="0"/>
                        </a:spcAft>
                      </a:pPr>
                      <a:r>
                        <a:rPr lang="fr-FR" sz="2000" b="0" dirty="0">
                          <a:solidFill>
                            <a:schemeClr val="bg2">
                              <a:lumMod val="10000"/>
                            </a:schemeClr>
                          </a:solidFill>
                          <a:effectLst/>
                          <a:latin typeface="Freestyle Script" pitchFamily="66" charset="0"/>
                          <a:ea typeface="Times New Roman"/>
                          <a:cs typeface="Times New Roman"/>
                        </a:rPr>
                        <a:t>Lire le message sous la dalle </a:t>
                      </a:r>
                      <a:endParaRPr lang="fr-FR" sz="2000" b="0"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lnSpc>
                          <a:spcPct val="115000"/>
                        </a:lnSpc>
                        <a:spcAft>
                          <a:spcPts val="0"/>
                        </a:spcAft>
                      </a:pPr>
                      <a:r>
                        <a:rPr lang="fr-FR" sz="2000" b="1" dirty="0">
                          <a:solidFill>
                            <a:schemeClr val="bg2">
                              <a:lumMod val="10000"/>
                            </a:schemeClr>
                          </a:solidFill>
                          <a:effectLst/>
                          <a:latin typeface="Freestyle Script" pitchFamily="66" charset="0"/>
                          <a:ea typeface="Times New Roman"/>
                          <a:cs typeface="Times New Roman"/>
                        </a:rPr>
                        <a:t>+3</a:t>
                      </a:r>
                      <a:endParaRPr lang="fr-FR" sz="2000" b="1"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r>
              <a:tr h="504000">
                <a:tc>
                  <a:txBody>
                    <a:bodyPr/>
                    <a:lstStyle/>
                    <a:p>
                      <a:pPr algn="ctr">
                        <a:lnSpc>
                          <a:spcPct val="115000"/>
                        </a:lnSpc>
                        <a:spcAft>
                          <a:spcPts val="0"/>
                        </a:spcAft>
                      </a:pPr>
                      <a:r>
                        <a:rPr lang="fr-FR" sz="2000" b="1" dirty="0">
                          <a:solidFill>
                            <a:schemeClr val="bg2">
                              <a:lumMod val="10000"/>
                            </a:schemeClr>
                          </a:solidFill>
                          <a:effectLst/>
                          <a:latin typeface="Freestyle Script" pitchFamily="66" charset="0"/>
                          <a:ea typeface="Calibri"/>
                          <a:cs typeface="Times New Roman"/>
                        </a:rPr>
                        <a:t>PLAGE NORD</a:t>
                      </a:r>
                    </a:p>
                  </a:txBody>
                  <a:tcPr marL="59153" marR="59153" marT="0" marB="0" anchor="ctr">
                    <a:lnL w="12700" cap="flat" cmpd="sng" algn="ctr">
                      <a:no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15000"/>
                        </a:lnSpc>
                        <a:spcAft>
                          <a:spcPts val="0"/>
                        </a:spcAft>
                      </a:pPr>
                      <a:r>
                        <a:rPr lang="fr-FR" sz="2000" b="0" dirty="0">
                          <a:solidFill>
                            <a:schemeClr val="bg2">
                              <a:lumMod val="10000"/>
                            </a:schemeClr>
                          </a:solidFill>
                          <a:effectLst/>
                          <a:latin typeface="Freestyle Script" pitchFamily="66" charset="0"/>
                          <a:ea typeface="Calibri"/>
                          <a:cs typeface="Times New Roman"/>
                        </a:rPr>
                        <a:t>2h30pm le 2</a:t>
                      </a:r>
                      <a:r>
                        <a:rPr lang="fr-FR" sz="2000" b="0" baseline="30000" dirty="0">
                          <a:solidFill>
                            <a:schemeClr val="bg2">
                              <a:lumMod val="10000"/>
                            </a:schemeClr>
                          </a:solidFill>
                          <a:effectLst/>
                          <a:latin typeface="Freestyle Script" pitchFamily="66" charset="0"/>
                          <a:ea typeface="Calibri"/>
                          <a:cs typeface="Times New Roman"/>
                        </a:rPr>
                        <a:t>ème</a:t>
                      </a:r>
                      <a:r>
                        <a:rPr lang="fr-FR" sz="2000" b="0" dirty="0">
                          <a:solidFill>
                            <a:schemeClr val="bg2">
                              <a:lumMod val="10000"/>
                            </a:schemeClr>
                          </a:solidFill>
                          <a:effectLst/>
                          <a:latin typeface="Freestyle Script" pitchFamily="66" charset="0"/>
                          <a:ea typeface="Calibri"/>
                          <a:cs typeface="Times New Roman"/>
                        </a:rPr>
                        <a:t> jour</a:t>
                      </a: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15000"/>
                        </a:lnSpc>
                        <a:spcAft>
                          <a:spcPts val="0"/>
                        </a:spcAft>
                      </a:pPr>
                      <a:r>
                        <a:rPr lang="fr-FR" sz="2000" b="0" dirty="0">
                          <a:solidFill>
                            <a:schemeClr val="bg2">
                              <a:lumMod val="10000"/>
                            </a:schemeClr>
                          </a:solidFill>
                          <a:effectLst/>
                          <a:latin typeface="Freestyle Script" pitchFamily="66" charset="0"/>
                          <a:ea typeface="Times New Roman"/>
                          <a:cs typeface="Times New Roman"/>
                        </a:rPr>
                        <a:t>Regarder le médaillon </a:t>
                      </a:r>
                      <a:endParaRPr lang="fr-FR" sz="2000" b="0"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15000"/>
                        </a:lnSpc>
                        <a:spcAft>
                          <a:spcPts val="0"/>
                        </a:spcAft>
                      </a:pPr>
                      <a:r>
                        <a:rPr lang="fr-FR" sz="2000" b="1" dirty="0">
                          <a:solidFill>
                            <a:schemeClr val="bg2">
                              <a:lumMod val="10000"/>
                            </a:schemeClr>
                          </a:solidFill>
                          <a:effectLst/>
                          <a:latin typeface="Freestyle Script" pitchFamily="66" charset="0"/>
                          <a:ea typeface="Times New Roman"/>
                          <a:cs typeface="Times New Roman"/>
                        </a:rPr>
                        <a:t>+3</a:t>
                      </a:r>
                      <a:endParaRPr lang="fr-FR" sz="2000" b="1"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504000">
                <a:tc>
                  <a:txBody>
                    <a:bodyPr/>
                    <a:lstStyle/>
                    <a:p>
                      <a:pPr algn="ctr">
                        <a:lnSpc>
                          <a:spcPct val="115000"/>
                        </a:lnSpc>
                        <a:spcAft>
                          <a:spcPts val="0"/>
                        </a:spcAft>
                      </a:pPr>
                      <a:r>
                        <a:rPr lang="fr-FR" sz="2000" b="1" dirty="0">
                          <a:solidFill>
                            <a:schemeClr val="bg2">
                              <a:lumMod val="10000"/>
                            </a:schemeClr>
                          </a:solidFill>
                          <a:effectLst/>
                          <a:latin typeface="Freestyle Script" pitchFamily="66" charset="0"/>
                          <a:ea typeface="Calibri"/>
                          <a:cs typeface="Times New Roman"/>
                        </a:rPr>
                        <a:t>SALON</a:t>
                      </a:r>
                    </a:p>
                  </a:txBody>
                  <a:tcPr marL="59153" marR="59153" marT="0" marB="0" anchor="ctr">
                    <a:lnL w="12700" cap="flat" cmpd="sng" algn="ctr">
                      <a:no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lnSpc>
                          <a:spcPct val="115000"/>
                        </a:lnSpc>
                        <a:spcAft>
                          <a:spcPts val="0"/>
                        </a:spcAft>
                      </a:pPr>
                      <a:r>
                        <a:rPr lang="fr-FR" sz="2000" b="0" dirty="0">
                          <a:solidFill>
                            <a:schemeClr val="bg2">
                              <a:lumMod val="10000"/>
                            </a:schemeClr>
                          </a:solidFill>
                          <a:effectLst/>
                          <a:latin typeface="Freestyle Script" pitchFamily="66" charset="0"/>
                          <a:ea typeface="Calibri"/>
                          <a:cs typeface="Times New Roman"/>
                        </a:rPr>
                        <a:t>10am le 1</a:t>
                      </a:r>
                      <a:r>
                        <a:rPr lang="fr-FR" sz="2000" b="0" baseline="30000" dirty="0">
                          <a:solidFill>
                            <a:schemeClr val="bg2">
                              <a:lumMod val="10000"/>
                            </a:schemeClr>
                          </a:solidFill>
                          <a:effectLst/>
                          <a:latin typeface="Freestyle Script" pitchFamily="66" charset="0"/>
                          <a:ea typeface="Calibri"/>
                          <a:cs typeface="Times New Roman"/>
                        </a:rPr>
                        <a:t>er</a:t>
                      </a:r>
                      <a:r>
                        <a:rPr lang="fr-FR" sz="2000" b="0" dirty="0">
                          <a:solidFill>
                            <a:schemeClr val="bg2">
                              <a:lumMod val="10000"/>
                            </a:schemeClr>
                          </a:solidFill>
                          <a:effectLst/>
                          <a:latin typeface="Freestyle Script" pitchFamily="66" charset="0"/>
                          <a:ea typeface="Calibri"/>
                          <a:cs typeface="Times New Roman"/>
                        </a:rPr>
                        <a:t> jour</a:t>
                      </a: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nSpc>
                          <a:spcPct val="115000"/>
                        </a:lnSpc>
                        <a:spcAft>
                          <a:spcPts val="0"/>
                        </a:spcAft>
                      </a:pPr>
                      <a:r>
                        <a:rPr lang="fr-FR" sz="2000" b="0" dirty="0">
                          <a:solidFill>
                            <a:schemeClr val="bg2">
                              <a:lumMod val="10000"/>
                            </a:schemeClr>
                          </a:solidFill>
                          <a:effectLst/>
                          <a:latin typeface="Freestyle Script" pitchFamily="66" charset="0"/>
                          <a:ea typeface="Times New Roman"/>
                          <a:cs typeface="Times New Roman"/>
                        </a:rPr>
                        <a:t>Mettre le cendrier dans le piano </a:t>
                      </a:r>
                      <a:endParaRPr lang="fr-FR" sz="2000" b="0"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lnSpc>
                          <a:spcPct val="115000"/>
                        </a:lnSpc>
                        <a:spcAft>
                          <a:spcPts val="0"/>
                        </a:spcAft>
                      </a:pPr>
                      <a:r>
                        <a:rPr lang="fr-FR" sz="2000" b="1" dirty="0">
                          <a:solidFill>
                            <a:schemeClr val="bg2">
                              <a:lumMod val="10000"/>
                            </a:schemeClr>
                          </a:solidFill>
                          <a:effectLst/>
                          <a:latin typeface="Freestyle Script" pitchFamily="66" charset="0"/>
                          <a:ea typeface="Times New Roman"/>
                          <a:cs typeface="Times New Roman"/>
                        </a:rPr>
                        <a:t>+3</a:t>
                      </a:r>
                      <a:endParaRPr lang="fr-FR" sz="2000" b="1"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r>
              <a:tr h="504000">
                <a:tc>
                  <a:txBody>
                    <a:bodyPr/>
                    <a:lstStyle/>
                    <a:p>
                      <a:pPr algn="ctr">
                        <a:lnSpc>
                          <a:spcPct val="115000"/>
                        </a:lnSpc>
                        <a:spcAft>
                          <a:spcPts val="0"/>
                        </a:spcAft>
                      </a:pPr>
                      <a:r>
                        <a:rPr lang="fr-FR" sz="2000" b="1" dirty="0" smtClean="0">
                          <a:solidFill>
                            <a:schemeClr val="bg2">
                              <a:lumMod val="10000"/>
                            </a:schemeClr>
                          </a:solidFill>
                          <a:effectLst/>
                          <a:latin typeface="Freestyle Script" pitchFamily="66" charset="0"/>
                          <a:ea typeface="Calibri"/>
                          <a:cs typeface="Times New Roman"/>
                        </a:rPr>
                        <a:t>DIVERS</a:t>
                      </a:r>
                      <a:endParaRPr lang="fr-FR" sz="2000" b="1"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no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15000"/>
                        </a:lnSpc>
                        <a:spcAft>
                          <a:spcPts val="0"/>
                        </a:spcAft>
                      </a:pPr>
                      <a:r>
                        <a:rPr lang="fr-FR" sz="2000" b="0" dirty="0" smtClean="0">
                          <a:solidFill>
                            <a:schemeClr val="bg2">
                              <a:lumMod val="10000"/>
                            </a:schemeClr>
                          </a:solidFill>
                          <a:effectLst/>
                          <a:latin typeface="Freestyle Script" pitchFamily="66" charset="0"/>
                          <a:ea typeface="Calibri"/>
                          <a:cs typeface="Times New Roman"/>
                        </a:rPr>
                        <a:t>Après 2am le 2</a:t>
                      </a:r>
                      <a:r>
                        <a:rPr lang="fr-FR" sz="2000" b="0" baseline="30000" dirty="0" smtClean="0">
                          <a:solidFill>
                            <a:schemeClr val="bg2">
                              <a:lumMod val="10000"/>
                            </a:schemeClr>
                          </a:solidFill>
                          <a:effectLst/>
                          <a:latin typeface="Freestyle Script" pitchFamily="66" charset="0"/>
                          <a:ea typeface="Calibri"/>
                          <a:cs typeface="Times New Roman"/>
                        </a:rPr>
                        <a:t>ème</a:t>
                      </a:r>
                      <a:r>
                        <a:rPr lang="fr-FR" sz="2000" b="0" dirty="0" smtClean="0">
                          <a:solidFill>
                            <a:schemeClr val="bg2">
                              <a:lumMod val="10000"/>
                            </a:schemeClr>
                          </a:solidFill>
                          <a:effectLst/>
                          <a:latin typeface="Freestyle Script" pitchFamily="66" charset="0"/>
                          <a:ea typeface="Calibri"/>
                          <a:cs typeface="Times New Roman"/>
                        </a:rPr>
                        <a:t> jour</a:t>
                      </a:r>
                      <a:endParaRPr lang="fr-FR" sz="2000" b="0"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15000"/>
                        </a:lnSpc>
                        <a:spcAft>
                          <a:spcPts val="0"/>
                        </a:spcAft>
                      </a:pPr>
                      <a:r>
                        <a:rPr lang="fr-FR" sz="2000" b="0" dirty="0" smtClean="0">
                          <a:solidFill>
                            <a:schemeClr val="bg2">
                              <a:lumMod val="10000"/>
                            </a:schemeClr>
                          </a:solidFill>
                          <a:effectLst/>
                          <a:latin typeface="Freestyle Script" pitchFamily="66" charset="0"/>
                          <a:ea typeface="Calibri"/>
                          <a:cs typeface="Times New Roman"/>
                        </a:rPr>
                        <a:t>Montrer le médaillon de Juste à Sue (ne doit pas être ouvert)</a:t>
                      </a:r>
                      <a:endParaRPr lang="fr-FR" sz="2000" b="0"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15000"/>
                        </a:lnSpc>
                        <a:spcAft>
                          <a:spcPts val="0"/>
                        </a:spcAft>
                      </a:pPr>
                      <a:r>
                        <a:rPr lang="fr-FR" sz="2000" b="1" dirty="0" smtClean="0">
                          <a:solidFill>
                            <a:schemeClr val="bg2">
                              <a:lumMod val="10000"/>
                            </a:schemeClr>
                          </a:solidFill>
                          <a:effectLst/>
                          <a:latin typeface="Freestyle Script" pitchFamily="66" charset="0"/>
                          <a:ea typeface="Calibri"/>
                          <a:cs typeface="Times New Roman"/>
                        </a:rPr>
                        <a:t>+4</a:t>
                      </a:r>
                      <a:endParaRPr lang="fr-FR" sz="2000" b="1"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solidFill>
                        <a:schemeClr val="bg2">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828000">
                <a:tc>
                  <a:txBody>
                    <a:bodyPr/>
                    <a:lstStyle/>
                    <a:p>
                      <a:pPr algn="ctr">
                        <a:lnSpc>
                          <a:spcPct val="115000"/>
                        </a:lnSpc>
                        <a:spcAft>
                          <a:spcPts val="0"/>
                        </a:spcAft>
                      </a:pPr>
                      <a:r>
                        <a:rPr lang="fr-FR" sz="2000" b="1" dirty="0" smtClean="0">
                          <a:solidFill>
                            <a:schemeClr val="bg2">
                              <a:lumMod val="10000"/>
                            </a:schemeClr>
                          </a:solidFill>
                          <a:effectLst/>
                          <a:latin typeface="Freestyle Script" pitchFamily="66" charset="0"/>
                          <a:ea typeface="Calibri"/>
                          <a:cs typeface="Times New Roman"/>
                        </a:rPr>
                        <a:t>DIVERS</a:t>
                      </a:r>
                      <a:endParaRPr lang="fr-FR" sz="2000" b="1"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no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lnSpc>
                          <a:spcPct val="115000"/>
                        </a:lnSpc>
                        <a:spcAft>
                          <a:spcPts val="0"/>
                        </a:spcAft>
                      </a:pPr>
                      <a:r>
                        <a:rPr lang="fr-FR" sz="2000" b="0" dirty="0" smtClean="0">
                          <a:solidFill>
                            <a:schemeClr val="bg2">
                              <a:lumMod val="10000"/>
                            </a:schemeClr>
                          </a:solidFill>
                          <a:effectLst/>
                          <a:latin typeface="Freestyle Script" pitchFamily="66" charset="0"/>
                          <a:ea typeface="Calibri"/>
                          <a:cs typeface="Times New Roman"/>
                        </a:rPr>
                        <a:t>Après 7pm le 1</a:t>
                      </a:r>
                      <a:r>
                        <a:rPr lang="fr-FR" sz="2000" b="0" baseline="30000" dirty="0" smtClean="0">
                          <a:solidFill>
                            <a:schemeClr val="bg2">
                              <a:lumMod val="10000"/>
                            </a:schemeClr>
                          </a:solidFill>
                          <a:effectLst/>
                          <a:latin typeface="Freestyle Script" pitchFamily="66" charset="0"/>
                          <a:ea typeface="Calibri"/>
                          <a:cs typeface="Times New Roman"/>
                        </a:rPr>
                        <a:t>er</a:t>
                      </a:r>
                      <a:r>
                        <a:rPr lang="fr-FR" sz="2000" b="0" dirty="0" smtClean="0">
                          <a:solidFill>
                            <a:schemeClr val="bg2">
                              <a:lumMod val="10000"/>
                            </a:schemeClr>
                          </a:solidFill>
                          <a:effectLst/>
                          <a:latin typeface="Freestyle Script" pitchFamily="66" charset="0"/>
                          <a:ea typeface="Calibri"/>
                          <a:cs typeface="Times New Roman"/>
                        </a:rPr>
                        <a:t> jour</a:t>
                      </a:r>
                      <a:endParaRPr lang="fr-FR" sz="2000" b="0"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nSpc>
                          <a:spcPct val="115000"/>
                        </a:lnSpc>
                        <a:spcAft>
                          <a:spcPts val="0"/>
                        </a:spcAft>
                      </a:pPr>
                      <a:r>
                        <a:rPr lang="fr-FR" sz="2000" b="0" dirty="0" smtClean="0">
                          <a:solidFill>
                            <a:schemeClr val="bg2">
                              <a:lumMod val="10000"/>
                            </a:schemeClr>
                          </a:solidFill>
                          <a:effectLst/>
                          <a:latin typeface="Freestyle Script" pitchFamily="66" charset="0"/>
                          <a:ea typeface="Calibri"/>
                          <a:cs typeface="Times New Roman"/>
                        </a:rPr>
                        <a:t>Qu’avez-vous</a:t>
                      </a:r>
                      <a:r>
                        <a:rPr lang="fr-FR" sz="2000" b="0" baseline="0" dirty="0" smtClean="0">
                          <a:solidFill>
                            <a:schemeClr val="bg2">
                              <a:lumMod val="10000"/>
                            </a:schemeClr>
                          </a:solidFill>
                          <a:effectLst/>
                          <a:latin typeface="Freestyle Script" pitchFamily="66" charset="0"/>
                          <a:ea typeface="Calibri"/>
                          <a:cs typeface="Times New Roman"/>
                        </a:rPr>
                        <a:t> remarqué de 6 à 7 h pm le 31/01. Donner 3 objets pour apprendre que Juste a pêché une perruque blonde.</a:t>
                      </a:r>
                      <a:endParaRPr lang="fr-FR" sz="2000" b="0"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lnSpc>
                          <a:spcPct val="115000"/>
                        </a:lnSpc>
                        <a:spcAft>
                          <a:spcPts val="0"/>
                        </a:spcAft>
                      </a:pPr>
                      <a:r>
                        <a:rPr lang="fr-FR" sz="2000" b="1" dirty="0" smtClean="0">
                          <a:solidFill>
                            <a:schemeClr val="bg2">
                              <a:lumMod val="10000"/>
                            </a:schemeClr>
                          </a:solidFill>
                          <a:effectLst/>
                          <a:latin typeface="Freestyle Script" pitchFamily="66" charset="0"/>
                          <a:ea typeface="Calibri"/>
                          <a:cs typeface="Times New Roman"/>
                        </a:rPr>
                        <a:t>+5</a:t>
                      </a:r>
                      <a:endParaRPr lang="fr-FR" sz="2000" b="1" dirty="0">
                        <a:solidFill>
                          <a:schemeClr val="bg2">
                            <a:lumMod val="10000"/>
                          </a:schemeClr>
                        </a:solidFill>
                        <a:effectLst/>
                        <a:latin typeface="Freestyle Script" pitchFamily="66" charset="0"/>
                        <a:ea typeface="Calibri"/>
                        <a:cs typeface="Times New Roman"/>
                      </a:endParaRPr>
                    </a:p>
                  </a:txBody>
                  <a:tcPr marL="59153" marR="59153" marT="0" marB="0" anchor="ctr">
                    <a:lnL w="12700" cap="flat" cmpd="sng" algn="ctr">
                      <a:solidFill>
                        <a:schemeClr val="bg2">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LES 100% D’INDICES</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cadr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9" name="Tableau 8"/>
          <p:cNvGraphicFramePr>
            <a:graphicFrameLocks noGrp="1"/>
          </p:cNvGraphicFramePr>
          <p:nvPr/>
        </p:nvGraphicFramePr>
        <p:xfrm>
          <a:off x="107504" y="404664"/>
          <a:ext cx="8928992" cy="6339639"/>
        </p:xfrm>
        <a:graphic>
          <a:graphicData uri="http://schemas.openxmlformats.org/drawingml/2006/table">
            <a:tbl>
              <a:tblPr firstRow="1" bandRow="1">
                <a:tableStyleId>{5C22544A-7EE6-4342-B048-85BDC9FD1C3A}</a:tableStyleId>
              </a:tblPr>
              <a:tblGrid>
                <a:gridCol w="936000"/>
                <a:gridCol w="1260000"/>
                <a:gridCol w="1656000"/>
                <a:gridCol w="1656000"/>
                <a:gridCol w="1152000"/>
                <a:gridCol w="1152000"/>
                <a:gridCol w="1116992"/>
              </a:tblGrid>
              <a:tr h="399639">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400" b="1" dirty="0" smtClean="0">
                          <a:solidFill>
                            <a:schemeClr val="bg1"/>
                          </a:solidFill>
                          <a:effectLst>
                            <a:outerShdw blurRad="38100" dist="38100" dir="2700000" algn="tl">
                              <a:srgbClr val="000000">
                                <a:alpha val="43137"/>
                              </a:srgbClr>
                            </a:outerShdw>
                          </a:effectLst>
                          <a:latin typeface="Freestyle Script" pitchFamily="66" charset="0"/>
                        </a:rPr>
                        <a:t>QUE FAITES VOUS </a:t>
                      </a:r>
                    </a:p>
                    <a:p>
                      <a:pPr marL="0" marR="0" indent="0" algn="ctr" defTabSz="914400" rtl="0" eaLnBrk="1" fontAlgn="auto" latinLnBrk="0" hangingPunct="1">
                        <a:lnSpc>
                          <a:spcPct val="100000"/>
                        </a:lnSpc>
                        <a:spcBef>
                          <a:spcPts val="0"/>
                        </a:spcBef>
                        <a:spcAft>
                          <a:spcPts val="0"/>
                        </a:spcAft>
                        <a:buClrTx/>
                        <a:buSzTx/>
                        <a:buFontTx/>
                        <a:buNone/>
                        <a:tabLst/>
                        <a:defRPr/>
                      </a:pPr>
                      <a:r>
                        <a:rPr lang="fr-FR" sz="2400" b="1" dirty="0" smtClean="0">
                          <a:solidFill>
                            <a:schemeClr val="bg1"/>
                          </a:solidFill>
                          <a:effectLst>
                            <a:outerShdw blurRad="38100" dist="38100" dir="2700000" algn="tl">
                              <a:srgbClr val="000000">
                                <a:alpha val="43137"/>
                              </a:srgbClr>
                            </a:outerShdw>
                          </a:effectLst>
                          <a:latin typeface="Freestyle Script" pitchFamily="66" charset="0"/>
                        </a:rPr>
                        <a:t>LA?</a:t>
                      </a:r>
                    </a:p>
                    <a:p>
                      <a:pPr algn="ctr"/>
                      <a:endParaRPr lang="fr-FR" sz="2000" b="1" dirty="0">
                        <a:solidFill>
                          <a:schemeClr val="bg1"/>
                        </a:solidFill>
                        <a:effectLst>
                          <a:outerShdw blurRad="38100" dist="38100" dir="2700000" algn="tl">
                            <a:srgbClr val="000000">
                              <a:alpha val="43137"/>
                            </a:srgbClr>
                          </a:outerShdw>
                        </a:effectLst>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25000"/>
                      </a:schemeClr>
                    </a:solidFill>
                  </a:tcPr>
                </a:tc>
                <a:tc>
                  <a:txBody>
                    <a:bodyPr/>
                    <a:lstStyle/>
                    <a:p>
                      <a:pPr algn="ctr"/>
                      <a:r>
                        <a:rPr lang="fr-FR" sz="2000" b="1" dirty="0" smtClean="0">
                          <a:solidFill>
                            <a:schemeClr val="bg1"/>
                          </a:solidFill>
                          <a:effectLst>
                            <a:outerShdw blurRad="38100" dist="38100" dir="2700000" algn="tl">
                              <a:srgbClr val="000000">
                                <a:alpha val="43137"/>
                              </a:srgbClr>
                            </a:outerShdw>
                          </a:effectLst>
                          <a:latin typeface="Freestyle Script" pitchFamily="66" charset="0"/>
                        </a:rPr>
                        <a:t>PERSO</a:t>
                      </a:r>
                      <a:endParaRPr lang="fr-FR" sz="2000" b="1" dirty="0">
                        <a:solidFill>
                          <a:schemeClr val="bg1"/>
                        </a:solidFill>
                        <a:effectLst>
                          <a:outerShdw blurRad="38100" dist="38100" dir="2700000" algn="tl">
                            <a:srgbClr val="000000">
                              <a:alpha val="43137"/>
                            </a:srgbClr>
                          </a:outerShdw>
                        </a:effectLst>
                        <a:latin typeface="Freestyle Script" pitchFamily="66"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25000"/>
                      </a:schemeClr>
                    </a:solidFill>
                  </a:tcPr>
                </a:tc>
                <a:tc>
                  <a:txBody>
                    <a:bodyPr/>
                    <a:lstStyle/>
                    <a:p>
                      <a:pPr algn="ctr"/>
                      <a:r>
                        <a:rPr lang="fr-FR" sz="2000" b="1" dirty="0" smtClean="0">
                          <a:solidFill>
                            <a:schemeClr val="bg1"/>
                          </a:solidFill>
                          <a:effectLst>
                            <a:outerShdw blurRad="38100" dist="38100" dir="2700000" algn="tl">
                              <a:srgbClr val="000000">
                                <a:alpha val="43137"/>
                              </a:srgbClr>
                            </a:outerShdw>
                          </a:effectLst>
                          <a:latin typeface="Freestyle Script" pitchFamily="66" charset="0"/>
                        </a:rPr>
                        <a:t>LIEU</a:t>
                      </a:r>
                      <a:endParaRPr lang="fr-FR" sz="2000" b="1" dirty="0">
                        <a:solidFill>
                          <a:schemeClr val="bg1"/>
                        </a:solidFill>
                        <a:effectLst>
                          <a:outerShdw blurRad="38100" dist="38100" dir="2700000" algn="tl">
                            <a:srgbClr val="000000">
                              <a:alpha val="43137"/>
                            </a:srgbClr>
                          </a:outerShdw>
                        </a:effectLst>
                        <a:latin typeface="Freestyle Script" pitchFamily="66"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25000"/>
                      </a:schemeClr>
                    </a:solidFill>
                  </a:tcPr>
                </a:tc>
                <a:tc>
                  <a:txBody>
                    <a:bodyPr/>
                    <a:lstStyle/>
                    <a:p>
                      <a:pPr algn="ctr"/>
                      <a:r>
                        <a:rPr lang="fr-FR" sz="2000" b="1" dirty="0" smtClean="0">
                          <a:solidFill>
                            <a:schemeClr val="bg1"/>
                          </a:solidFill>
                          <a:effectLst>
                            <a:outerShdw blurRad="38100" dist="38100" dir="2700000" algn="tl">
                              <a:srgbClr val="000000">
                                <a:alpha val="43137"/>
                              </a:srgbClr>
                            </a:outerShdw>
                          </a:effectLst>
                          <a:latin typeface="Freestyle Script" pitchFamily="66" charset="0"/>
                        </a:rPr>
                        <a:t>HEURE</a:t>
                      </a:r>
                      <a:endParaRPr lang="fr-FR" sz="2000" b="1" dirty="0">
                        <a:solidFill>
                          <a:schemeClr val="bg1"/>
                        </a:solidFill>
                        <a:effectLst>
                          <a:outerShdw blurRad="38100" dist="38100" dir="2700000" algn="tl">
                            <a:srgbClr val="000000">
                              <a:alpha val="43137"/>
                            </a:srgbClr>
                          </a:outerShdw>
                        </a:effectLst>
                        <a:latin typeface="Freestyle Script" pitchFamily="66"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25000"/>
                      </a:schemeClr>
                    </a:solidFill>
                  </a:tcPr>
                </a:tc>
                <a:tc>
                  <a:txBody>
                    <a:bodyPr/>
                    <a:lstStyle/>
                    <a:p>
                      <a:pPr algn="ctr"/>
                      <a:r>
                        <a:rPr lang="fr-FR" sz="2000" b="1" dirty="0" smtClean="0">
                          <a:solidFill>
                            <a:schemeClr val="bg1"/>
                          </a:solidFill>
                          <a:effectLst>
                            <a:outerShdw blurRad="38100" dist="38100" dir="2700000" algn="tl">
                              <a:srgbClr val="000000">
                                <a:alpha val="43137"/>
                              </a:srgbClr>
                            </a:outerShdw>
                          </a:effectLst>
                          <a:latin typeface="Freestyle Script" pitchFamily="66" charset="0"/>
                        </a:rPr>
                        <a:t>TABASSER</a:t>
                      </a:r>
                      <a:endParaRPr lang="fr-FR" sz="2000" b="1" dirty="0">
                        <a:solidFill>
                          <a:schemeClr val="bg1"/>
                        </a:solidFill>
                        <a:effectLst>
                          <a:outerShdw blurRad="38100" dist="38100" dir="2700000" algn="tl">
                            <a:srgbClr val="000000">
                              <a:alpha val="43137"/>
                            </a:srgbClr>
                          </a:outerShdw>
                        </a:effectLst>
                        <a:latin typeface="Freestyle Script" pitchFamily="66"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25000"/>
                      </a:schemeClr>
                    </a:solidFill>
                  </a:tcPr>
                </a:tc>
                <a:tc>
                  <a:txBody>
                    <a:bodyPr/>
                    <a:lstStyle/>
                    <a:p>
                      <a:pPr algn="ctr"/>
                      <a:r>
                        <a:rPr lang="fr-FR" sz="2000" b="1" dirty="0" smtClean="0">
                          <a:solidFill>
                            <a:schemeClr val="bg1"/>
                          </a:solidFill>
                          <a:effectLst>
                            <a:outerShdw blurRad="38100" dist="38100" dir="2700000" algn="tl">
                              <a:srgbClr val="000000">
                                <a:alpha val="43137"/>
                              </a:srgbClr>
                            </a:outerShdw>
                          </a:effectLst>
                          <a:latin typeface="Freestyle Script" pitchFamily="66" charset="0"/>
                        </a:rPr>
                        <a:t>SOUDOYER</a:t>
                      </a:r>
                      <a:endParaRPr lang="fr-FR" sz="2000" b="1" dirty="0">
                        <a:solidFill>
                          <a:schemeClr val="bg1"/>
                        </a:solidFill>
                        <a:effectLst>
                          <a:outerShdw blurRad="38100" dist="38100" dir="2700000" algn="tl">
                            <a:srgbClr val="000000">
                              <a:alpha val="43137"/>
                            </a:srgbClr>
                          </a:outerShdw>
                        </a:effectLst>
                        <a:latin typeface="Freestyle Script" pitchFamily="66" charset="0"/>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25000"/>
                      </a:schemeClr>
                    </a:solidFill>
                  </a:tcPr>
                </a:tc>
                <a:tc>
                  <a:txBody>
                    <a:bodyPr/>
                    <a:lstStyle/>
                    <a:p>
                      <a:pPr algn="ctr"/>
                      <a:r>
                        <a:rPr lang="fr-FR" sz="2000" b="1" dirty="0" smtClean="0">
                          <a:solidFill>
                            <a:schemeClr val="bg1"/>
                          </a:solidFill>
                          <a:effectLst>
                            <a:outerShdw blurRad="38100" dist="38100" dir="2700000" algn="tl">
                              <a:srgbClr val="000000">
                                <a:alpha val="43137"/>
                              </a:srgbClr>
                            </a:outerShdw>
                          </a:effectLst>
                          <a:latin typeface="Freestyle Script" pitchFamily="66" charset="0"/>
                        </a:rPr>
                        <a:t>VALEUR</a:t>
                      </a:r>
                      <a:endParaRPr lang="fr-FR" sz="2000" b="1" dirty="0">
                        <a:solidFill>
                          <a:schemeClr val="bg1"/>
                        </a:solidFill>
                        <a:effectLst>
                          <a:outerShdw blurRad="38100" dist="38100" dir="2700000" algn="tl">
                            <a:srgbClr val="000000">
                              <a:alpha val="43137"/>
                            </a:srgbClr>
                          </a:outerShdw>
                        </a:effectLst>
                        <a:latin typeface="Freestyle Script" pitchFamily="66" charset="0"/>
                      </a:endParaRPr>
                    </a:p>
                  </a:txBody>
                  <a:tcPr anchor="ctr">
                    <a:lnL w="12700" cap="flat" cmpd="sng" algn="ctr">
                      <a:solidFill>
                        <a:schemeClr val="bg1"/>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25000"/>
                      </a:schemeClr>
                    </a:solidFill>
                  </a:tcPr>
                </a:tc>
              </a:tr>
              <a:tr h="1008000">
                <a:tc vMerge="1">
                  <a:txBody>
                    <a:bodyPr/>
                    <a:lstStyle/>
                    <a:p>
                      <a:pPr algn="ctr"/>
                      <a:endParaRPr lang="fr-FR" sz="2000" dirty="0">
                        <a:latin typeface="Freestyle Script" pitchFamily="66" charset="0"/>
                      </a:endParaRPr>
                    </a:p>
                  </a:txBody>
                  <a:tcPr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2">
                        <a:lumMod val="75000"/>
                      </a:schemeClr>
                    </a:solidFill>
                  </a:tcPr>
                </a:tc>
                <a:tc>
                  <a:txBody>
                    <a:bodyPr/>
                    <a:lstStyle/>
                    <a:p>
                      <a:pPr algn="ctr"/>
                      <a:r>
                        <a:rPr lang="fr-FR" sz="2000" dirty="0" smtClean="0">
                          <a:latin typeface="Freestyle Script" pitchFamily="66" charset="0"/>
                        </a:rPr>
                        <a:t>ANITA</a:t>
                      </a:r>
                      <a:endParaRPr lang="fr-FR" sz="2000" dirty="0">
                        <a:latin typeface="Freestyle Script" pitchFamily="66" charset="0"/>
                      </a:endParaRPr>
                    </a:p>
                  </a:txBody>
                  <a:tcPr anchor="ctr">
                    <a:lnL w="12700" cap="flat" cmpd="sng" algn="ctr">
                      <a:solidFill>
                        <a:schemeClr val="bg1"/>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r>
                        <a:rPr lang="fr-FR" sz="2000" kern="1200" dirty="0" smtClean="0">
                          <a:solidFill>
                            <a:schemeClr val="dk1"/>
                          </a:solidFill>
                          <a:latin typeface="Freestyle Script" pitchFamily="66" charset="0"/>
                          <a:ea typeface="+mn-ea"/>
                          <a:cs typeface="+mn-cs"/>
                        </a:rPr>
                        <a:t>Bassin</a:t>
                      </a:r>
                    </a:p>
                    <a:p>
                      <a:pPr algn="ctr"/>
                      <a:r>
                        <a:rPr lang="fr-FR" sz="2000" kern="1200" dirty="0" smtClean="0">
                          <a:solidFill>
                            <a:schemeClr val="dk1"/>
                          </a:solidFill>
                          <a:latin typeface="Freestyle Script" pitchFamily="66" charset="0"/>
                          <a:ea typeface="+mn-ea"/>
                          <a:cs typeface="+mn-cs"/>
                        </a:rPr>
                        <a:t>Puits</a:t>
                      </a:r>
                    </a:p>
                    <a:p>
                      <a:pPr algn="ctr"/>
                      <a:r>
                        <a:rPr lang="fr-FR" sz="2000" kern="1200" dirty="0" smtClean="0">
                          <a:solidFill>
                            <a:schemeClr val="dk1"/>
                          </a:solidFill>
                          <a:latin typeface="Freestyle Script" pitchFamily="66" charset="0"/>
                          <a:ea typeface="+mn-ea"/>
                          <a:cs typeface="+mn-cs"/>
                        </a:rPr>
                        <a:t>Puits</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r>
                        <a:rPr lang="fr-FR" sz="2000" kern="1200" dirty="0" smtClean="0">
                          <a:solidFill>
                            <a:schemeClr val="dk1"/>
                          </a:solidFill>
                          <a:latin typeface="Freestyle Script" pitchFamily="66" charset="0"/>
                          <a:ea typeface="+mn-ea"/>
                          <a:cs typeface="+mn-cs"/>
                        </a:rPr>
                        <a:t>12h-12h30 am</a:t>
                      </a:r>
                    </a:p>
                    <a:p>
                      <a:pPr algn="ctr"/>
                      <a:r>
                        <a:rPr lang="fr-FR" sz="2000" kern="1200" dirty="0" smtClean="0">
                          <a:solidFill>
                            <a:schemeClr val="dk1"/>
                          </a:solidFill>
                          <a:latin typeface="Freestyle Script" pitchFamily="66" charset="0"/>
                          <a:ea typeface="+mn-ea"/>
                          <a:cs typeface="+mn-cs"/>
                        </a:rPr>
                        <a:t>12h30-1h am</a:t>
                      </a:r>
                    </a:p>
                    <a:p>
                      <a:pPr algn="ctr"/>
                      <a:r>
                        <a:rPr lang="fr-FR" sz="2000" kern="1200" dirty="0" smtClean="0">
                          <a:solidFill>
                            <a:schemeClr val="dk1"/>
                          </a:solidFill>
                          <a:latin typeface="Freestyle Script" pitchFamily="66" charset="0"/>
                          <a:ea typeface="+mn-ea"/>
                          <a:cs typeface="+mn-cs"/>
                        </a:rPr>
                        <a:t>1h-1h30 am</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r>
                        <a:rPr lang="fr-FR" sz="2000" kern="1200" dirty="0" smtClean="0">
                          <a:solidFill>
                            <a:schemeClr val="dk1"/>
                          </a:solidFill>
                          <a:latin typeface="Freestyle Script" pitchFamily="66" charset="0"/>
                          <a:ea typeface="+mn-ea"/>
                          <a:cs typeface="+mn-cs"/>
                        </a:rPr>
                        <a:t>Non</a:t>
                      </a:r>
                    </a:p>
                    <a:p>
                      <a:pPr algn="ctr"/>
                      <a:r>
                        <a:rPr lang="fr-FR" sz="2000" kern="1200" dirty="0" smtClean="0">
                          <a:solidFill>
                            <a:schemeClr val="dk1"/>
                          </a:solidFill>
                          <a:latin typeface="Freestyle Script" pitchFamily="66" charset="0"/>
                          <a:ea typeface="+mn-ea"/>
                          <a:cs typeface="+mn-cs"/>
                        </a:rPr>
                        <a:t>Non</a:t>
                      </a:r>
                    </a:p>
                    <a:p>
                      <a:pPr algn="ctr"/>
                      <a:r>
                        <a:rPr lang="fr-FR" sz="2000" kern="1200" dirty="0" smtClean="0">
                          <a:solidFill>
                            <a:schemeClr val="dk1"/>
                          </a:solidFill>
                          <a:latin typeface="Freestyle Script" pitchFamily="66" charset="0"/>
                          <a:ea typeface="+mn-ea"/>
                          <a:cs typeface="+mn-cs"/>
                        </a:rPr>
                        <a:t>Non</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r>
                        <a:rPr lang="fr-FR" sz="2000" kern="1200" dirty="0" smtClean="0">
                          <a:solidFill>
                            <a:schemeClr val="dk1"/>
                          </a:solidFill>
                          <a:latin typeface="Freestyle Script" pitchFamily="66" charset="0"/>
                          <a:ea typeface="+mn-ea"/>
                          <a:cs typeface="+mn-cs"/>
                        </a:rPr>
                        <a:t>Non</a:t>
                      </a:r>
                    </a:p>
                    <a:p>
                      <a:pPr algn="ctr"/>
                      <a:r>
                        <a:rPr lang="fr-FR" sz="2000" kern="1200" dirty="0" smtClean="0">
                          <a:solidFill>
                            <a:schemeClr val="dk1"/>
                          </a:solidFill>
                          <a:latin typeface="Freestyle Script" pitchFamily="66" charset="0"/>
                          <a:ea typeface="+mn-ea"/>
                          <a:cs typeface="+mn-cs"/>
                        </a:rPr>
                        <a:t>Non</a:t>
                      </a:r>
                    </a:p>
                    <a:p>
                      <a:pPr algn="ctr"/>
                      <a:r>
                        <a:rPr lang="fr-FR" sz="2000" kern="1200" dirty="0" smtClean="0">
                          <a:solidFill>
                            <a:schemeClr val="dk1"/>
                          </a:solidFill>
                          <a:latin typeface="Freestyle Script" pitchFamily="66" charset="0"/>
                          <a:ea typeface="+mn-ea"/>
                          <a:cs typeface="+mn-cs"/>
                        </a:rPr>
                        <a:t>Non</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rowSpan="7">
                  <a:txBody>
                    <a:bodyPr/>
                    <a:lstStyle/>
                    <a:p>
                      <a:pPr algn="ctr"/>
                      <a:r>
                        <a:rPr lang="fr-FR" sz="4800" b="0" dirty="0" smtClean="0">
                          <a:latin typeface="Freestyle Script" pitchFamily="66" charset="0"/>
                        </a:rPr>
                        <a:t>+4</a:t>
                      </a:r>
                      <a:endParaRPr lang="fr-FR" sz="4800" b="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r>
              <a:tr h="756000">
                <a:tc vMerge="1">
                  <a:txBody>
                    <a:bodyPr/>
                    <a:lstStyle/>
                    <a:p>
                      <a:pPr algn="ctr"/>
                      <a:endParaRPr lang="fr-FR" sz="2000" dirty="0">
                        <a:latin typeface="Freestyle Script" pitchFamily="66" charset="0"/>
                      </a:endParaRPr>
                    </a:p>
                  </a:txBody>
                  <a:tcPr anchor="ctr">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algn="ctr"/>
                      <a:r>
                        <a:rPr lang="fr-FR" sz="2000" dirty="0" smtClean="0">
                          <a:latin typeface="Freestyle Script" pitchFamily="66" charset="0"/>
                        </a:rPr>
                        <a:t>ANTON</a:t>
                      </a:r>
                      <a:endParaRPr lang="fr-FR" sz="2000" dirty="0">
                        <a:latin typeface="Freestyle Script" pitchFamily="66" charset="0"/>
                      </a:endParaRPr>
                    </a:p>
                  </a:txBody>
                  <a:tcPr anchor="ctr">
                    <a:lnL w="12700" cap="flat" cmpd="sng" algn="ctr">
                      <a:solidFill>
                        <a:schemeClr val="bg1"/>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fr-FR" sz="2000" kern="1200" dirty="0" smtClean="0">
                          <a:solidFill>
                            <a:schemeClr val="dk1"/>
                          </a:solidFill>
                          <a:latin typeface="Freestyle Script" pitchFamily="66" charset="0"/>
                          <a:ea typeface="+mn-ea"/>
                          <a:cs typeface="+mn-cs"/>
                        </a:rPr>
                        <a:t>Jardin</a:t>
                      </a:r>
                    </a:p>
                    <a:p>
                      <a:pPr algn="ctr"/>
                      <a:r>
                        <a:rPr lang="fr-FR" sz="2000" kern="1200" dirty="0" smtClean="0">
                          <a:solidFill>
                            <a:schemeClr val="dk1"/>
                          </a:solidFill>
                          <a:latin typeface="Freestyle Script" pitchFamily="66" charset="0"/>
                          <a:ea typeface="+mn-ea"/>
                          <a:cs typeface="+mn-cs"/>
                        </a:rPr>
                        <a:t>Embarcadère</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fr-FR" sz="2000" kern="1200" dirty="0" smtClean="0">
                          <a:solidFill>
                            <a:schemeClr val="dk1"/>
                          </a:solidFill>
                          <a:latin typeface="Freestyle Script" pitchFamily="66" charset="0"/>
                          <a:ea typeface="+mn-ea"/>
                          <a:cs typeface="+mn-cs"/>
                        </a:rPr>
                        <a:t>4h30-5h am</a:t>
                      </a:r>
                    </a:p>
                    <a:p>
                      <a:pPr algn="ctr"/>
                      <a:r>
                        <a:rPr lang="fr-FR" sz="2000" kern="1200" dirty="0" smtClean="0">
                          <a:solidFill>
                            <a:schemeClr val="dk1"/>
                          </a:solidFill>
                          <a:latin typeface="Freestyle Script" pitchFamily="66" charset="0"/>
                          <a:ea typeface="+mn-ea"/>
                          <a:cs typeface="+mn-cs"/>
                        </a:rPr>
                        <a:t>6h-6h30 am</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fr-FR" sz="2000" b="1" kern="1200" dirty="0" smtClean="0">
                          <a:solidFill>
                            <a:schemeClr val="dk1"/>
                          </a:solidFill>
                          <a:latin typeface="Freestyle Script" pitchFamily="66" charset="0"/>
                          <a:ea typeface="+mn-ea"/>
                          <a:cs typeface="+mn-cs"/>
                        </a:rPr>
                        <a:t>Oui</a:t>
                      </a:r>
                      <a:endParaRPr lang="fr-FR" sz="2000" kern="1200" dirty="0" smtClean="0">
                        <a:solidFill>
                          <a:schemeClr val="dk1"/>
                        </a:solidFill>
                        <a:latin typeface="Freestyle Script" pitchFamily="66" charset="0"/>
                        <a:ea typeface="+mn-ea"/>
                        <a:cs typeface="+mn-cs"/>
                      </a:endParaRPr>
                    </a:p>
                    <a:p>
                      <a:pPr algn="ctr"/>
                      <a:r>
                        <a:rPr lang="fr-FR" sz="2000" kern="1200" dirty="0" smtClean="0">
                          <a:solidFill>
                            <a:schemeClr val="dk1"/>
                          </a:solidFill>
                          <a:latin typeface="Freestyle Script" pitchFamily="66" charset="0"/>
                          <a:ea typeface="+mn-ea"/>
                          <a:cs typeface="+mn-cs"/>
                        </a:rPr>
                        <a:t>Non</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fr-FR" sz="2000" b="1" kern="1200" dirty="0" smtClean="0">
                          <a:solidFill>
                            <a:schemeClr val="dk1"/>
                          </a:solidFill>
                          <a:latin typeface="Freestyle Script" pitchFamily="66" charset="0"/>
                          <a:ea typeface="+mn-ea"/>
                          <a:cs typeface="+mn-cs"/>
                        </a:rPr>
                        <a:t>Oui</a:t>
                      </a:r>
                      <a:endParaRPr lang="fr-FR" sz="2000" kern="1200" dirty="0" smtClean="0">
                        <a:solidFill>
                          <a:schemeClr val="dk1"/>
                        </a:solidFill>
                        <a:latin typeface="Freestyle Script" pitchFamily="66" charset="0"/>
                        <a:ea typeface="+mn-ea"/>
                        <a:cs typeface="+mn-cs"/>
                      </a:endParaRPr>
                    </a:p>
                    <a:p>
                      <a:pPr algn="ctr"/>
                      <a:r>
                        <a:rPr lang="fr-FR" sz="2000" kern="1200" dirty="0" smtClean="0">
                          <a:solidFill>
                            <a:schemeClr val="dk1"/>
                          </a:solidFill>
                          <a:latin typeface="Freestyle Script" pitchFamily="66" charset="0"/>
                          <a:ea typeface="+mn-ea"/>
                          <a:cs typeface="+mn-cs"/>
                        </a:rPr>
                        <a:t>Non</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vMerge="1">
                  <a:txBody>
                    <a:bodyPr/>
                    <a:lstStyle/>
                    <a:p>
                      <a:pPr algn="ctr"/>
                      <a:endParaRPr lang="fr-FR" sz="2000" dirty="0">
                        <a:latin typeface="Freestyle Script" pitchFamily="66" charset="0"/>
                      </a:endParaRPr>
                    </a:p>
                  </a:txBody>
                  <a:tcPr/>
                </a:tc>
              </a:tr>
              <a:tr h="1368000">
                <a:tc vMerge="1">
                  <a:txBody>
                    <a:bodyPr/>
                    <a:lstStyle/>
                    <a:p>
                      <a:pPr algn="ctr"/>
                      <a:endParaRPr lang="fr-FR" sz="2000" dirty="0">
                        <a:latin typeface="Freestyle Script" pitchFamily="66" charset="0"/>
                      </a:endParaRPr>
                    </a:p>
                  </a:txBody>
                  <a:tcPr anchor="ctr">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2">
                        <a:lumMod val="75000"/>
                      </a:schemeClr>
                    </a:solidFill>
                  </a:tcPr>
                </a:tc>
                <a:tc>
                  <a:txBody>
                    <a:bodyPr/>
                    <a:lstStyle/>
                    <a:p>
                      <a:pPr algn="ctr"/>
                      <a:r>
                        <a:rPr lang="fr-FR" sz="2000" dirty="0" smtClean="0">
                          <a:latin typeface="Freestyle Script" pitchFamily="66" charset="0"/>
                        </a:rPr>
                        <a:t>BRUCE</a:t>
                      </a:r>
                      <a:endParaRPr lang="fr-FR" sz="2000" dirty="0">
                        <a:latin typeface="Freestyle Script" pitchFamily="66" charset="0"/>
                      </a:endParaRPr>
                    </a:p>
                  </a:txBody>
                  <a:tcPr anchor="ctr">
                    <a:lnL w="12700" cap="flat" cmpd="sng" algn="ctr">
                      <a:solidFill>
                        <a:schemeClr val="bg1"/>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r>
                        <a:rPr lang="fr-FR" sz="2000" kern="1200" dirty="0" smtClean="0">
                          <a:solidFill>
                            <a:schemeClr val="dk1"/>
                          </a:solidFill>
                          <a:latin typeface="Freestyle Script" pitchFamily="66" charset="0"/>
                          <a:ea typeface="+mn-ea"/>
                          <a:cs typeface="+mn-cs"/>
                        </a:rPr>
                        <a:t>Devant chez Maguy</a:t>
                      </a:r>
                    </a:p>
                    <a:p>
                      <a:pPr algn="ctr"/>
                      <a:r>
                        <a:rPr lang="fr-FR" sz="2000" kern="1200" dirty="0" smtClean="0">
                          <a:solidFill>
                            <a:schemeClr val="dk1"/>
                          </a:solidFill>
                          <a:latin typeface="Freestyle Script" pitchFamily="66" charset="0"/>
                          <a:ea typeface="+mn-ea"/>
                          <a:cs typeface="+mn-cs"/>
                        </a:rPr>
                        <a:t>Plage sud</a:t>
                      </a:r>
                    </a:p>
                    <a:p>
                      <a:pPr algn="ctr"/>
                      <a:r>
                        <a:rPr lang="fr-FR" sz="2000" kern="1200" dirty="0" smtClean="0">
                          <a:solidFill>
                            <a:schemeClr val="dk1"/>
                          </a:solidFill>
                          <a:latin typeface="Freestyle Script" pitchFamily="66" charset="0"/>
                          <a:ea typeface="+mn-ea"/>
                          <a:cs typeface="+mn-cs"/>
                        </a:rPr>
                        <a:t>Plage sud</a:t>
                      </a:r>
                    </a:p>
                    <a:p>
                      <a:pPr algn="ctr"/>
                      <a:r>
                        <a:rPr lang="fr-FR" sz="2000" kern="1200" dirty="0" smtClean="0">
                          <a:solidFill>
                            <a:schemeClr val="dk1"/>
                          </a:solidFill>
                          <a:latin typeface="Freestyle Script" pitchFamily="66" charset="0"/>
                          <a:ea typeface="+mn-ea"/>
                          <a:cs typeface="+mn-cs"/>
                        </a:rPr>
                        <a:t>Plage sud</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r>
                        <a:rPr lang="fr-FR" sz="2000" kern="1200" dirty="0" smtClean="0">
                          <a:solidFill>
                            <a:schemeClr val="dk1"/>
                          </a:solidFill>
                          <a:latin typeface="Freestyle Script" pitchFamily="66" charset="0"/>
                          <a:ea typeface="+mn-ea"/>
                          <a:cs typeface="+mn-cs"/>
                        </a:rPr>
                        <a:t>12h-12h30 am</a:t>
                      </a:r>
                    </a:p>
                    <a:p>
                      <a:pPr algn="ctr"/>
                      <a:r>
                        <a:rPr lang="fr-FR" sz="2000" kern="1200" dirty="0" smtClean="0">
                          <a:solidFill>
                            <a:schemeClr val="dk1"/>
                          </a:solidFill>
                          <a:latin typeface="Freestyle Script" pitchFamily="66" charset="0"/>
                          <a:ea typeface="+mn-ea"/>
                          <a:cs typeface="+mn-cs"/>
                        </a:rPr>
                        <a:t>12h30-1am</a:t>
                      </a:r>
                    </a:p>
                    <a:p>
                      <a:pPr algn="ctr"/>
                      <a:r>
                        <a:rPr lang="fr-FR" sz="2000" kern="1200" dirty="0" smtClean="0">
                          <a:solidFill>
                            <a:schemeClr val="dk1"/>
                          </a:solidFill>
                          <a:latin typeface="Freestyle Script" pitchFamily="66" charset="0"/>
                          <a:ea typeface="+mn-ea"/>
                          <a:cs typeface="+mn-cs"/>
                        </a:rPr>
                        <a:t>4h30-5 am</a:t>
                      </a:r>
                    </a:p>
                    <a:p>
                      <a:pPr algn="ctr"/>
                      <a:r>
                        <a:rPr lang="fr-FR" sz="2000" kern="1200" dirty="0" smtClean="0">
                          <a:solidFill>
                            <a:schemeClr val="dk1"/>
                          </a:solidFill>
                          <a:latin typeface="Freestyle Script" pitchFamily="66" charset="0"/>
                          <a:ea typeface="+mn-ea"/>
                          <a:cs typeface="+mn-cs"/>
                        </a:rPr>
                        <a:t>6h -6h30 am</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r>
                        <a:rPr lang="fr-FR" sz="2000" kern="1200" dirty="0" smtClean="0">
                          <a:solidFill>
                            <a:schemeClr val="dk1"/>
                          </a:solidFill>
                          <a:latin typeface="Freestyle Script" pitchFamily="66" charset="0"/>
                          <a:ea typeface="+mn-ea"/>
                          <a:cs typeface="+mn-cs"/>
                        </a:rPr>
                        <a:t>Non</a:t>
                      </a:r>
                    </a:p>
                    <a:p>
                      <a:pPr algn="ctr"/>
                      <a:r>
                        <a:rPr lang="fr-FR" sz="2000" kern="1200" dirty="0" smtClean="0">
                          <a:solidFill>
                            <a:schemeClr val="dk1"/>
                          </a:solidFill>
                          <a:latin typeface="Freestyle Script" pitchFamily="66" charset="0"/>
                          <a:ea typeface="+mn-ea"/>
                          <a:cs typeface="+mn-cs"/>
                        </a:rPr>
                        <a:t>Non</a:t>
                      </a:r>
                    </a:p>
                    <a:p>
                      <a:pPr algn="ctr"/>
                      <a:r>
                        <a:rPr lang="fr-FR" sz="2000" b="1" kern="1200" dirty="0" smtClean="0">
                          <a:solidFill>
                            <a:schemeClr val="dk1"/>
                          </a:solidFill>
                          <a:latin typeface="Freestyle Script" pitchFamily="66" charset="0"/>
                          <a:ea typeface="+mn-ea"/>
                          <a:cs typeface="+mn-cs"/>
                        </a:rPr>
                        <a:t>Oui</a:t>
                      </a:r>
                      <a:endParaRPr lang="fr-FR" sz="2000" kern="1200" dirty="0" smtClean="0">
                        <a:solidFill>
                          <a:schemeClr val="dk1"/>
                        </a:solidFill>
                        <a:latin typeface="Freestyle Script" pitchFamily="66" charset="0"/>
                        <a:ea typeface="+mn-ea"/>
                        <a:cs typeface="+mn-cs"/>
                      </a:endParaRPr>
                    </a:p>
                    <a:p>
                      <a:pPr algn="ctr"/>
                      <a:r>
                        <a:rPr lang="fr-FR" sz="2000" kern="1200" dirty="0" smtClean="0">
                          <a:solidFill>
                            <a:schemeClr val="dk1"/>
                          </a:solidFill>
                          <a:latin typeface="Freestyle Script" pitchFamily="66" charset="0"/>
                          <a:ea typeface="+mn-ea"/>
                          <a:cs typeface="+mn-cs"/>
                        </a:rPr>
                        <a:t>Non</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r>
                        <a:rPr lang="fr-FR" sz="2000" kern="1200" dirty="0" smtClean="0">
                          <a:solidFill>
                            <a:schemeClr val="dk1"/>
                          </a:solidFill>
                          <a:latin typeface="Freestyle Script" pitchFamily="66" charset="0"/>
                          <a:ea typeface="+mn-ea"/>
                          <a:cs typeface="+mn-cs"/>
                        </a:rPr>
                        <a:t>Non</a:t>
                      </a:r>
                    </a:p>
                    <a:p>
                      <a:pPr algn="ctr"/>
                      <a:r>
                        <a:rPr lang="fr-FR" sz="2000" kern="1200" dirty="0" smtClean="0">
                          <a:solidFill>
                            <a:schemeClr val="dk1"/>
                          </a:solidFill>
                          <a:latin typeface="Freestyle Script" pitchFamily="66" charset="0"/>
                          <a:ea typeface="+mn-ea"/>
                          <a:cs typeface="+mn-cs"/>
                        </a:rPr>
                        <a:t>Non</a:t>
                      </a:r>
                    </a:p>
                    <a:p>
                      <a:pPr algn="ctr"/>
                      <a:r>
                        <a:rPr lang="fr-FR" sz="2000" b="1" kern="1200" dirty="0" smtClean="0">
                          <a:solidFill>
                            <a:schemeClr val="dk1"/>
                          </a:solidFill>
                          <a:latin typeface="Freestyle Script" pitchFamily="66" charset="0"/>
                          <a:ea typeface="+mn-ea"/>
                          <a:cs typeface="+mn-cs"/>
                        </a:rPr>
                        <a:t>Oui</a:t>
                      </a:r>
                      <a:endParaRPr lang="fr-FR" sz="2000" kern="1200" dirty="0" smtClean="0">
                        <a:solidFill>
                          <a:schemeClr val="dk1"/>
                        </a:solidFill>
                        <a:latin typeface="Freestyle Script" pitchFamily="66" charset="0"/>
                        <a:ea typeface="+mn-ea"/>
                        <a:cs typeface="+mn-cs"/>
                      </a:endParaRPr>
                    </a:p>
                    <a:p>
                      <a:pPr algn="ctr"/>
                      <a:r>
                        <a:rPr lang="fr-FR" sz="2000" kern="1200" dirty="0" smtClean="0">
                          <a:solidFill>
                            <a:schemeClr val="dk1"/>
                          </a:solidFill>
                          <a:latin typeface="Freestyle Script" pitchFamily="66" charset="0"/>
                          <a:ea typeface="+mn-ea"/>
                          <a:cs typeface="+mn-cs"/>
                        </a:rPr>
                        <a:t>Non</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vMerge="1">
                  <a:txBody>
                    <a:bodyPr/>
                    <a:lstStyle/>
                    <a:p>
                      <a:pPr algn="ctr"/>
                      <a:endParaRPr lang="fr-FR" sz="2000" dirty="0">
                        <a:latin typeface="Freestyle Script" pitchFamily="66" charset="0"/>
                      </a:endParaRPr>
                    </a:p>
                  </a:txBody>
                  <a:tcPr/>
                </a:tc>
              </a:tr>
              <a:tr h="756000">
                <a:tc vMerge="1">
                  <a:txBody>
                    <a:bodyPr/>
                    <a:lstStyle/>
                    <a:p>
                      <a:pPr algn="ctr"/>
                      <a:endParaRPr lang="fr-FR" sz="2000" dirty="0">
                        <a:latin typeface="Freestyle Script" pitchFamily="66" charset="0"/>
                      </a:endParaRPr>
                    </a:p>
                  </a:txBody>
                  <a:tcPr anchor="ctr">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2"/>
                    </a:solidFill>
                  </a:tcPr>
                </a:tc>
                <a:tc>
                  <a:txBody>
                    <a:bodyPr/>
                    <a:lstStyle/>
                    <a:p>
                      <a:pPr algn="ctr"/>
                      <a:r>
                        <a:rPr lang="fr-FR" sz="2000" dirty="0" smtClean="0">
                          <a:latin typeface="Freestyle Script" pitchFamily="66" charset="0"/>
                        </a:rPr>
                        <a:t>CHRIS</a:t>
                      </a:r>
                      <a:endParaRPr lang="fr-FR" sz="2000" dirty="0">
                        <a:latin typeface="Freestyle Script" pitchFamily="66" charset="0"/>
                      </a:endParaRPr>
                    </a:p>
                  </a:txBody>
                  <a:tcPr anchor="ctr">
                    <a:lnL w="12700" cap="flat" cmpd="sng" algn="ctr">
                      <a:solidFill>
                        <a:schemeClr val="bg1"/>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fr-FR" sz="2000" kern="1200" dirty="0" smtClean="0">
                          <a:solidFill>
                            <a:schemeClr val="dk1"/>
                          </a:solidFill>
                          <a:latin typeface="Freestyle Script" pitchFamily="66" charset="0"/>
                          <a:ea typeface="+mn-ea"/>
                          <a:cs typeface="+mn-cs"/>
                        </a:rPr>
                        <a:t>Salon</a:t>
                      </a: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fr-FR" sz="2000" kern="1200" dirty="0" smtClean="0">
                          <a:solidFill>
                            <a:schemeClr val="dk1"/>
                          </a:solidFill>
                          <a:latin typeface="Freestyle Script" pitchFamily="66" charset="0"/>
                          <a:ea typeface="+mn-ea"/>
                          <a:cs typeface="+mn-cs"/>
                        </a:rPr>
                        <a:t>2h30-3h am</a:t>
                      </a:r>
                    </a:p>
                    <a:p>
                      <a:pPr algn="ctr"/>
                      <a:r>
                        <a:rPr lang="fr-FR" sz="2000" kern="1200" dirty="0" smtClean="0">
                          <a:solidFill>
                            <a:schemeClr val="dk1"/>
                          </a:solidFill>
                          <a:latin typeface="Freestyle Script" pitchFamily="66" charset="0"/>
                          <a:ea typeface="+mn-ea"/>
                          <a:cs typeface="+mn-cs"/>
                        </a:rPr>
                        <a:t>3h30-4h am</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fr-FR" sz="2000" kern="1200" dirty="0" smtClean="0">
                          <a:solidFill>
                            <a:schemeClr val="dk1"/>
                          </a:solidFill>
                          <a:latin typeface="Freestyle Script" pitchFamily="66" charset="0"/>
                          <a:ea typeface="+mn-ea"/>
                          <a:cs typeface="+mn-cs"/>
                        </a:rPr>
                        <a:t>Non</a:t>
                      </a:r>
                    </a:p>
                    <a:p>
                      <a:pPr algn="ctr"/>
                      <a:r>
                        <a:rPr lang="fr-FR" sz="2000" kern="1200" dirty="0" smtClean="0">
                          <a:solidFill>
                            <a:schemeClr val="dk1"/>
                          </a:solidFill>
                          <a:latin typeface="Freestyle Script" pitchFamily="66" charset="0"/>
                          <a:ea typeface="+mn-ea"/>
                          <a:cs typeface="+mn-cs"/>
                        </a:rPr>
                        <a:t>Non</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fr-FR" sz="2000" kern="1200" dirty="0" smtClean="0">
                          <a:solidFill>
                            <a:schemeClr val="dk1"/>
                          </a:solidFill>
                          <a:latin typeface="Freestyle Script" pitchFamily="66" charset="0"/>
                          <a:ea typeface="+mn-ea"/>
                          <a:cs typeface="+mn-cs"/>
                        </a:rPr>
                        <a:t>Non</a:t>
                      </a:r>
                    </a:p>
                    <a:p>
                      <a:pPr algn="ctr"/>
                      <a:r>
                        <a:rPr lang="fr-FR" sz="2000" kern="1200" dirty="0" smtClean="0">
                          <a:solidFill>
                            <a:schemeClr val="dk1"/>
                          </a:solidFill>
                          <a:latin typeface="Freestyle Script" pitchFamily="66" charset="0"/>
                          <a:ea typeface="+mn-ea"/>
                          <a:cs typeface="+mn-cs"/>
                        </a:rPr>
                        <a:t>Non</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vMerge="1">
                  <a:txBody>
                    <a:bodyPr/>
                    <a:lstStyle/>
                    <a:p>
                      <a:pPr algn="ctr"/>
                      <a:endParaRPr lang="fr-FR" sz="2000" dirty="0">
                        <a:latin typeface="Freestyle Script" pitchFamily="66" charset="0"/>
                      </a:endParaRPr>
                    </a:p>
                  </a:txBody>
                  <a:tcPr/>
                </a:tc>
              </a:tr>
              <a:tr h="432000">
                <a:tc vMerge="1">
                  <a:txBody>
                    <a:bodyPr/>
                    <a:lstStyle/>
                    <a:p>
                      <a:pPr algn="ctr"/>
                      <a:endParaRPr lang="fr-FR" sz="2000" dirty="0">
                        <a:latin typeface="Freestyle Script" pitchFamily="66" charset="0"/>
                      </a:endParaRPr>
                    </a:p>
                  </a:txBody>
                  <a:tcPr anchor="ctr">
                    <a:lnL w="12700" cmpd="sng">
                      <a:noFill/>
                    </a:lnL>
                    <a:lnR w="12700" cap="flat" cmpd="sng" algn="ctr">
                      <a:solidFill>
                        <a:schemeClr val="bg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2">
                        <a:lumMod val="75000"/>
                      </a:schemeClr>
                    </a:solidFill>
                  </a:tcPr>
                </a:tc>
                <a:tc>
                  <a:txBody>
                    <a:bodyPr/>
                    <a:lstStyle/>
                    <a:p>
                      <a:pPr algn="ctr"/>
                      <a:r>
                        <a:rPr lang="fr-FR" sz="2000" dirty="0" smtClean="0">
                          <a:latin typeface="Freestyle Script" pitchFamily="66" charset="0"/>
                        </a:rPr>
                        <a:t>ROY</a:t>
                      </a:r>
                      <a:endParaRPr lang="fr-FR" sz="2000" dirty="0">
                        <a:latin typeface="Freestyle Script" pitchFamily="66" charset="0"/>
                      </a:endParaRPr>
                    </a:p>
                  </a:txBody>
                  <a:tcPr anchor="ctr">
                    <a:lnL w="12700" cap="flat" cmpd="sng" algn="ctr">
                      <a:solidFill>
                        <a:schemeClr val="bg1"/>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r>
                        <a:rPr lang="fr-FR" sz="2000" kern="1200" dirty="0" smtClean="0">
                          <a:solidFill>
                            <a:schemeClr val="dk1"/>
                          </a:solidFill>
                          <a:latin typeface="Freestyle Script" pitchFamily="66" charset="0"/>
                          <a:ea typeface="+mn-ea"/>
                          <a:cs typeface="+mn-cs"/>
                        </a:rPr>
                        <a:t>Embarcadère</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r>
                        <a:rPr lang="fr-FR" sz="2000" kern="1200" dirty="0" smtClean="0">
                          <a:solidFill>
                            <a:schemeClr val="dk1"/>
                          </a:solidFill>
                          <a:latin typeface="Freestyle Script" pitchFamily="66" charset="0"/>
                          <a:ea typeface="+mn-ea"/>
                          <a:cs typeface="+mn-cs"/>
                        </a:rPr>
                        <a:t>5h30-6h am</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r>
                        <a:rPr lang="fr-FR" sz="2000" kern="1200" dirty="0" smtClean="0">
                          <a:solidFill>
                            <a:schemeClr val="dk1"/>
                          </a:solidFill>
                          <a:latin typeface="Freestyle Script" pitchFamily="66" charset="0"/>
                          <a:ea typeface="+mn-ea"/>
                          <a:cs typeface="+mn-cs"/>
                        </a:rPr>
                        <a:t>Non</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r>
                        <a:rPr lang="fr-FR" sz="2000" kern="1200" dirty="0" smtClean="0">
                          <a:solidFill>
                            <a:schemeClr val="dk1"/>
                          </a:solidFill>
                          <a:latin typeface="Freestyle Script" pitchFamily="66" charset="0"/>
                          <a:ea typeface="+mn-ea"/>
                          <a:cs typeface="+mn-cs"/>
                        </a:rPr>
                        <a:t>Non</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vMerge="1">
                  <a:txBody>
                    <a:bodyPr/>
                    <a:lstStyle/>
                    <a:p>
                      <a:pPr algn="ctr"/>
                      <a:endParaRPr lang="fr-FR" sz="2000" dirty="0">
                        <a:latin typeface="Freestyle Script" pitchFamily="66" charset="0"/>
                      </a:endParaRPr>
                    </a:p>
                  </a:txBody>
                  <a:tcPr/>
                </a:tc>
              </a:tr>
              <a:tr h="756000">
                <a:tc rowSpan="2">
                  <a:txBody>
                    <a:bodyPr/>
                    <a:lstStyle/>
                    <a:p>
                      <a:pPr algn="ctr"/>
                      <a:r>
                        <a:rPr lang="fr-FR" sz="2400" b="1" dirty="0" smtClean="0">
                          <a:solidFill>
                            <a:schemeClr val="bg1"/>
                          </a:solidFill>
                          <a:effectLst>
                            <a:outerShdw blurRad="38100" dist="38100" dir="2700000" algn="tl">
                              <a:srgbClr val="000000">
                                <a:alpha val="43137"/>
                              </a:srgbClr>
                            </a:outerShdw>
                          </a:effectLst>
                          <a:latin typeface="Freestyle Script" pitchFamily="66" charset="0"/>
                        </a:rPr>
                        <a:t>VOTRE EMPLOI </a:t>
                      </a:r>
                    </a:p>
                    <a:p>
                      <a:pPr algn="ctr"/>
                      <a:r>
                        <a:rPr lang="fr-FR" sz="2400" b="1" dirty="0" smtClean="0">
                          <a:solidFill>
                            <a:schemeClr val="bg1"/>
                          </a:solidFill>
                          <a:effectLst>
                            <a:outerShdw blurRad="38100" dist="38100" dir="2700000" algn="tl">
                              <a:srgbClr val="000000">
                                <a:alpha val="43137"/>
                              </a:srgbClr>
                            </a:outerShdw>
                          </a:effectLst>
                          <a:latin typeface="Freestyle Script" pitchFamily="66" charset="0"/>
                        </a:rPr>
                        <a:t>DU </a:t>
                      </a:r>
                    </a:p>
                    <a:p>
                      <a:pPr algn="ctr"/>
                      <a:r>
                        <a:rPr lang="fr-FR" sz="2400" b="1" dirty="0" smtClean="0">
                          <a:solidFill>
                            <a:schemeClr val="bg1"/>
                          </a:solidFill>
                          <a:effectLst>
                            <a:outerShdw blurRad="38100" dist="38100" dir="2700000" algn="tl">
                              <a:srgbClr val="000000">
                                <a:alpha val="43137"/>
                              </a:srgbClr>
                            </a:outerShdw>
                          </a:effectLst>
                          <a:latin typeface="Freestyle Script" pitchFamily="66" charset="0"/>
                        </a:rPr>
                        <a:t>TEMPS</a:t>
                      </a:r>
                      <a:endParaRPr lang="fr-FR" sz="2400" b="1" dirty="0">
                        <a:solidFill>
                          <a:schemeClr val="bg1"/>
                        </a:solidFill>
                        <a:effectLst>
                          <a:outerShdw blurRad="38100" dist="38100" dir="2700000" algn="tl">
                            <a:srgbClr val="000000">
                              <a:alpha val="43137"/>
                            </a:srgbClr>
                          </a:outerShdw>
                        </a:effectLst>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5000"/>
                      </a:schemeClr>
                    </a:solidFill>
                  </a:tcPr>
                </a:tc>
                <a:tc>
                  <a:txBody>
                    <a:bodyPr/>
                    <a:lstStyle/>
                    <a:p>
                      <a:pPr algn="ctr"/>
                      <a:r>
                        <a:rPr lang="fr-FR" sz="2000" dirty="0" smtClean="0">
                          <a:latin typeface="Freestyle Script" pitchFamily="66" charset="0"/>
                        </a:rPr>
                        <a:t>BRUCE</a:t>
                      </a:r>
                      <a:endParaRPr lang="fr-FR" sz="2000" dirty="0">
                        <a:latin typeface="Freestyle Script" pitchFamily="66" charset="0"/>
                      </a:endParaRPr>
                    </a:p>
                  </a:txBody>
                  <a:tcPr anchor="ctr">
                    <a:lnL w="12700" cap="flat" cmpd="sng" algn="ctr">
                      <a:solidFill>
                        <a:schemeClr val="bg1"/>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endParaRPr lang="fr-FR" dirty="0"/>
                    </a:p>
                  </a:txBody>
                  <a:tcPr marL="42222" marR="42222" marT="0" marB="0">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15000"/>
                        </a:lnSpc>
                        <a:spcAft>
                          <a:spcPts val="0"/>
                        </a:spcAft>
                      </a:pPr>
                      <a:r>
                        <a:rPr lang="fr-FR" sz="2000" b="0" dirty="0" smtClean="0">
                          <a:solidFill>
                            <a:schemeClr val="tx1"/>
                          </a:solidFill>
                          <a:effectLst/>
                          <a:latin typeface="Freestyle Script" pitchFamily="66" charset="0"/>
                          <a:ea typeface="Calibri"/>
                          <a:cs typeface="Times New Roman"/>
                        </a:rPr>
                        <a:t>03h-04h am</a:t>
                      </a:r>
                    </a:p>
                    <a:p>
                      <a:pPr marL="0" marR="0" indent="0" algn="ctr" defTabSz="914400" rtl="0" eaLnBrk="1" fontAlgn="auto" latinLnBrk="0" hangingPunct="1">
                        <a:lnSpc>
                          <a:spcPct val="115000"/>
                        </a:lnSpc>
                        <a:spcBef>
                          <a:spcPts val="0"/>
                        </a:spcBef>
                        <a:spcAft>
                          <a:spcPts val="0"/>
                        </a:spcAft>
                        <a:buClrTx/>
                        <a:buSzTx/>
                        <a:buFontTx/>
                        <a:buNone/>
                        <a:tabLst/>
                        <a:defRPr/>
                      </a:pPr>
                      <a:r>
                        <a:rPr lang="fr-FR" sz="2000" b="0" dirty="0" smtClean="0">
                          <a:solidFill>
                            <a:schemeClr val="tx1"/>
                          </a:solidFill>
                          <a:effectLst/>
                          <a:latin typeface="Freestyle Script" pitchFamily="66" charset="0"/>
                          <a:ea typeface="Calibri"/>
                          <a:cs typeface="Times New Roman"/>
                        </a:rPr>
                        <a:t>04h-05h am</a:t>
                      </a:r>
                    </a:p>
                  </a:txBody>
                  <a:tcPr marL="42222" marR="42222" marT="0" marB="0"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fr-FR" sz="2000" kern="1200" dirty="0" smtClean="0">
                          <a:solidFill>
                            <a:schemeClr val="dk1"/>
                          </a:solidFill>
                          <a:latin typeface="Freestyle Script" pitchFamily="66" charset="0"/>
                          <a:ea typeface="+mn-ea"/>
                          <a:cs typeface="+mn-cs"/>
                        </a:rPr>
                        <a:t>Non</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fr-FR" sz="2000" kern="1200" dirty="0" smtClean="0">
                          <a:solidFill>
                            <a:schemeClr val="dk1"/>
                          </a:solidFill>
                          <a:latin typeface="Freestyle Script" pitchFamily="66" charset="0"/>
                          <a:ea typeface="+mn-ea"/>
                          <a:cs typeface="+mn-cs"/>
                        </a:rPr>
                        <a:t>Non</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FR" sz="2000" b="1" dirty="0" smtClean="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r>
              <a:tr h="864000">
                <a:tc vMerge="1">
                  <a:txBody>
                    <a:bodyPr/>
                    <a:lstStyle/>
                    <a:p>
                      <a:pPr algn="ctr"/>
                      <a:endParaRPr lang="fr-FR" sz="2000" b="1" dirty="0">
                        <a:solidFill>
                          <a:schemeClr val="bg1"/>
                        </a:solidFill>
                        <a:effectLst>
                          <a:outerShdw blurRad="38100" dist="38100" dir="2700000" algn="tl">
                            <a:srgbClr val="000000">
                              <a:alpha val="43137"/>
                            </a:srgbClr>
                          </a:outerShdw>
                        </a:effectLst>
                        <a:latin typeface="Freestyle Script" pitchFamily="66" charset="0"/>
                      </a:endParaRPr>
                    </a:p>
                  </a:txBody>
                  <a:tcPr vert="vert270">
                    <a:lnL w="12700" cmpd="sng">
                      <a:noFill/>
                    </a:lnL>
                    <a:lnR w="12700"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25000"/>
                      </a:schemeClr>
                    </a:solidFill>
                  </a:tcPr>
                </a:tc>
                <a:tc>
                  <a:txBody>
                    <a:bodyPr/>
                    <a:lstStyle/>
                    <a:p>
                      <a:pPr algn="ctr"/>
                      <a:r>
                        <a:rPr lang="fr-FR" sz="2000" dirty="0" smtClean="0">
                          <a:latin typeface="Freestyle Script" pitchFamily="66" charset="0"/>
                        </a:rPr>
                        <a:t>CHRIS</a:t>
                      </a:r>
                      <a:endParaRPr lang="fr-FR" sz="2000" dirty="0">
                        <a:latin typeface="Freestyle Script" pitchFamily="66" charset="0"/>
                      </a:endParaRPr>
                    </a:p>
                  </a:txBody>
                  <a:tcPr anchor="ctr">
                    <a:lnL w="12700" cap="flat" cmpd="sng" algn="ctr">
                      <a:solidFill>
                        <a:schemeClr val="bg1"/>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endParaRPr lang="fr-FR" dirty="0"/>
                    </a:p>
                  </a:txBody>
                  <a:tcPr marL="42222" marR="42222" marT="0" marB="0">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fr-FR" sz="2000" b="0" dirty="0" smtClean="0">
                          <a:solidFill>
                            <a:schemeClr val="tx1"/>
                          </a:solidFill>
                          <a:effectLst/>
                          <a:latin typeface="Freestyle Script" pitchFamily="66" charset="0"/>
                          <a:ea typeface="Calibri"/>
                          <a:cs typeface="Times New Roman"/>
                        </a:rPr>
                        <a:t>02h-03h am</a:t>
                      </a:r>
                    </a:p>
                  </a:txBody>
                  <a:tcPr marL="42222" marR="42222" marT="0" marB="0"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r>
                        <a:rPr lang="fr-FR" sz="2000" kern="1200" dirty="0" smtClean="0">
                          <a:solidFill>
                            <a:schemeClr val="dk1"/>
                          </a:solidFill>
                          <a:latin typeface="Freestyle Script" pitchFamily="66" charset="0"/>
                          <a:ea typeface="+mn-ea"/>
                          <a:cs typeface="+mn-cs"/>
                        </a:rPr>
                        <a:t>Non</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a:txBody>
                    <a:bodyPr/>
                    <a:lstStyle/>
                    <a:p>
                      <a:pPr algn="ctr"/>
                      <a:r>
                        <a:rPr lang="fr-FR" sz="2000" kern="1200" dirty="0" smtClean="0">
                          <a:solidFill>
                            <a:schemeClr val="dk1"/>
                          </a:solidFill>
                          <a:latin typeface="Freestyle Script" pitchFamily="66" charset="0"/>
                          <a:ea typeface="+mn-ea"/>
                          <a:cs typeface="+mn-cs"/>
                        </a:rPr>
                        <a:t>Non</a:t>
                      </a:r>
                      <a:endParaRPr lang="fr-FR" sz="2000" dirty="0">
                        <a:latin typeface="Freestyle Script" pitchFamily="66" charset="0"/>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c vMerge="1">
                  <a:txBody>
                    <a:bodyPr/>
                    <a:lstStyle/>
                    <a:p>
                      <a:pPr algn="ctr"/>
                      <a:endParaRPr lang="fr-FR" sz="2000" b="1" dirty="0">
                        <a:latin typeface="Freestyle Script" pitchFamily="66" charset="0"/>
                      </a:endParaRPr>
                    </a:p>
                  </a:txBody>
                  <a:tcPr anchor="ctr">
                    <a:lnL w="12700" cap="flat" cmpd="sng" algn="ctr">
                      <a:solidFill>
                        <a:schemeClr val="bg2">
                          <a:lumMod val="50000"/>
                        </a:schemeClr>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2">
                        <a:lumMod val="9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LES 100% D’INDICES</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cadr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a:tblGrid>
                <a:gridCol w="1259523"/>
                <a:gridCol w="1548789"/>
                <a:gridCol w="6120680"/>
              </a:tblGrid>
              <a:tr h="378428">
                <a:tc>
                  <a:txBody>
                    <a:bodyPr/>
                    <a:lstStyle/>
                    <a:p>
                      <a:pPr algn="ctr">
                        <a:lnSpc>
                          <a:spcPct val="115000"/>
                        </a:lnSpc>
                        <a:spcAft>
                          <a:spcPts val="0"/>
                        </a:spcAft>
                      </a:pPr>
                      <a:r>
                        <a:rPr lang="fr-FR" sz="1800" b="1" dirty="0">
                          <a:solidFill>
                            <a:schemeClr val="bg1"/>
                          </a:solidFill>
                          <a:effectLst>
                            <a:outerShdw blurRad="38100" dist="38100" dir="2700000" algn="tl">
                              <a:srgbClr val="000000">
                                <a:alpha val="43137"/>
                              </a:srgbClr>
                            </a:outerShdw>
                          </a:effectLst>
                          <a:latin typeface="Freestyle Script"/>
                          <a:ea typeface="Calibri"/>
                          <a:cs typeface="Times New Roman"/>
                        </a:rPr>
                        <a:t>HEURE</a:t>
                      </a:r>
                      <a:endParaRPr lang="fr-FR" sz="1800" dirty="0">
                        <a:solidFill>
                          <a:schemeClr val="bg1"/>
                        </a:solidFill>
                        <a:effectLst>
                          <a:outerShdw blurRad="38100" dist="38100" dir="2700000" algn="tl">
                            <a:srgbClr val="000000">
                              <a:alpha val="43137"/>
                            </a:srgbClr>
                          </a:outerShdw>
                        </a:effectLst>
                        <a:latin typeface="Calibri"/>
                        <a:ea typeface="Calibri"/>
                        <a:cs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a:txBody>
                    <a:bodyPr/>
                    <a:lstStyle/>
                    <a:p>
                      <a:pPr algn="ctr">
                        <a:lnSpc>
                          <a:spcPct val="115000"/>
                        </a:lnSpc>
                        <a:spcAft>
                          <a:spcPts val="0"/>
                        </a:spcAft>
                      </a:pPr>
                      <a:r>
                        <a:rPr lang="fr-FR" sz="1800" b="1" dirty="0">
                          <a:solidFill>
                            <a:schemeClr val="bg1"/>
                          </a:solidFill>
                          <a:effectLst>
                            <a:outerShdw blurRad="38100" dist="38100" dir="2700000" algn="tl">
                              <a:srgbClr val="000000">
                                <a:alpha val="43137"/>
                              </a:srgbClr>
                            </a:outerShdw>
                          </a:effectLst>
                          <a:latin typeface="Freestyle Script"/>
                          <a:ea typeface="Calibri"/>
                          <a:cs typeface="Times New Roman"/>
                        </a:rPr>
                        <a:t>LIEUX</a:t>
                      </a:r>
                      <a:endParaRPr lang="fr-FR" sz="1800" dirty="0">
                        <a:solidFill>
                          <a:schemeClr val="bg1"/>
                        </a:solidFill>
                        <a:effectLst>
                          <a:outerShdw blurRad="38100" dist="38100" dir="2700000" algn="tl">
                            <a:srgbClr val="000000">
                              <a:alpha val="43137"/>
                            </a:srgbClr>
                          </a:outerShdw>
                        </a:effectLst>
                        <a:latin typeface="Calibri"/>
                        <a:ea typeface="Calibri"/>
                        <a:cs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a:txBody>
                    <a:bodyPr/>
                    <a:lstStyle/>
                    <a:p>
                      <a:pPr algn="ctr">
                        <a:lnSpc>
                          <a:spcPct val="115000"/>
                        </a:lnSpc>
                        <a:spcAft>
                          <a:spcPts val="0"/>
                        </a:spcAft>
                        <a:tabLst>
                          <a:tab pos="4443095" algn="l"/>
                        </a:tabLst>
                      </a:pPr>
                      <a:r>
                        <a:rPr lang="fr-FR" sz="1800" b="1" dirty="0">
                          <a:solidFill>
                            <a:schemeClr val="bg1"/>
                          </a:solidFill>
                          <a:effectLst>
                            <a:outerShdw blurRad="38100" dist="38100" dir="2700000" algn="tl">
                              <a:srgbClr val="000000">
                                <a:alpha val="43137"/>
                              </a:srgbClr>
                            </a:outerShdw>
                          </a:effectLst>
                          <a:latin typeface="Freestyle Script"/>
                          <a:ea typeface="Calibri"/>
                          <a:cs typeface="Times New Roman"/>
                        </a:rPr>
                        <a:t>OBSERVATION</a:t>
                      </a:r>
                      <a:endParaRPr lang="fr-FR" sz="1800" dirty="0">
                        <a:solidFill>
                          <a:schemeClr val="bg1"/>
                        </a:solidFill>
                        <a:effectLst>
                          <a:outerShdw blurRad="38100" dist="38100" dir="2700000" algn="tl">
                            <a:srgbClr val="000000">
                              <a:alpha val="43137"/>
                            </a:srgbClr>
                          </a:outerShdw>
                        </a:effectLst>
                        <a:latin typeface="Calibri"/>
                        <a:ea typeface="Calibri"/>
                        <a:cs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r>
              <a:tr h="700001">
                <a:tc>
                  <a:txBody>
                    <a:bodyPr/>
                    <a:lstStyle/>
                    <a:p>
                      <a:pPr algn="ctr">
                        <a:lnSpc>
                          <a:spcPct val="100000"/>
                        </a:lnSpc>
                        <a:spcAft>
                          <a:spcPts val="0"/>
                        </a:spcAft>
                        <a:tabLst>
                          <a:tab pos="450215" algn="l"/>
                        </a:tabLst>
                      </a:pPr>
                      <a:r>
                        <a:rPr lang="fr-FR" sz="2000" b="0" dirty="0" smtClean="0">
                          <a:ln>
                            <a:noFill/>
                          </a:ln>
                          <a:solidFill>
                            <a:schemeClr val="bg2">
                              <a:lumMod val="10000"/>
                            </a:schemeClr>
                          </a:solidFill>
                          <a:latin typeface="Freestyle Script" pitchFamily="66" charset="0"/>
                          <a:ea typeface="Calibri"/>
                          <a:cs typeface="Times New Roman"/>
                        </a:rPr>
                        <a:t>10h00</a:t>
                      </a:r>
                      <a:endParaRPr lang="fr-FR" sz="2000" b="0" dirty="0">
                        <a:ln>
                          <a:noFill/>
                        </a:ln>
                        <a:solidFill>
                          <a:schemeClr val="bg2">
                            <a:lumMod val="10000"/>
                          </a:schemeClr>
                        </a:solidFill>
                        <a:latin typeface="Freestyle Script" pitchFamily="66" charset="0"/>
                        <a:ea typeface="Calibri"/>
                        <a:cs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dirty="0">
                          <a:solidFill>
                            <a:schemeClr val="bg2">
                              <a:lumMod val="10000"/>
                            </a:schemeClr>
                          </a:solidFill>
                          <a:latin typeface="Freestyle Script" pitchFamily="66" charset="0"/>
                          <a:ea typeface="Calibri"/>
                          <a:cs typeface="Times New Roman"/>
                        </a:rPr>
                        <a:t>Embarcadère</a:t>
                      </a:r>
                    </a:p>
                    <a:p>
                      <a:pPr algn="ctr">
                        <a:lnSpc>
                          <a:spcPct val="100000"/>
                        </a:lnSpc>
                        <a:spcAft>
                          <a:spcPts val="0"/>
                        </a:spcAft>
                      </a:pPr>
                      <a:r>
                        <a:rPr lang="fr-FR" sz="2000" dirty="0">
                          <a:solidFill>
                            <a:schemeClr val="bg2">
                              <a:lumMod val="10000"/>
                            </a:schemeClr>
                          </a:solidFill>
                          <a:latin typeface="Freestyle Script" pitchFamily="66" charset="0"/>
                          <a:ea typeface="Calibri"/>
                          <a:cs typeface="Times New Roman"/>
                        </a:rPr>
                        <a:t>Plage nord</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l">
                        <a:lnSpc>
                          <a:spcPct val="100000"/>
                        </a:lnSpc>
                        <a:spcAft>
                          <a:spcPts val="0"/>
                        </a:spcAft>
                        <a:tabLst>
                          <a:tab pos="4443095" algn="l"/>
                        </a:tabLst>
                      </a:pPr>
                      <a:r>
                        <a:rPr lang="fr-FR" sz="2000" dirty="0">
                          <a:solidFill>
                            <a:schemeClr val="bg2">
                              <a:lumMod val="10000"/>
                            </a:schemeClr>
                          </a:solidFill>
                          <a:latin typeface="Freestyle Script" pitchFamily="66" charset="0"/>
                          <a:ea typeface="Calibri"/>
                          <a:cs typeface="Times New Roman"/>
                        </a:rPr>
                        <a:t>Bruce fume sur le pont du Bamboo… Il a le tour des yeux bleuâtre et le teint gris…</a:t>
                      </a:r>
                    </a:p>
                    <a:p>
                      <a:pPr algn="l">
                        <a:lnSpc>
                          <a:spcPct val="100000"/>
                        </a:lnSpc>
                        <a:spcAft>
                          <a:spcPts val="0"/>
                        </a:spcAft>
                        <a:tabLst>
                          <a:tab pos="4443095" algn="l"/>
                        </a:tabLst>
                      </a:pPr>
                      <a:r>
                        <a:rPr lang="fr-FR" sz="2000" dirty="0">
                          <a:solidFill>
                            <a:schemeClr val="bg2">
                              <a:lumMod val="10000"/>
                            </a:schemeClr>
                          </a:solidFill>
                          <a:latin typeface="Freestyle Script" pitchFamily="66" charset="0"/>
                          <a:ea typeface="Calibri"/>
                          <a:cs typeface="Times New Roman"/>
                        </a:rPr>
                        <a:t>Juste lève ses nasses. Elles débordent de dorades argentées et de maquereaux…</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652346">
                <a:tc>
                  <a:txBody>
                    <a:bodyPr/>
                    <a:lstStyle/>
                    <a:p>
                      <a:pPr algn="ctr">
                        <a:lnSpc>
                          <a:spcPct val="115000"/>
                        </a:lnSpc>
                        <a:spcAft>
                          <a:spcPts val="0"/>
                        </a:spcAft>
                        <a:tabLst>
                          <a:tab pos="526415" algn="l"/>
                        </a:tabLst>
                      </a:pPr>
                      <a:r>
                        <a:rPr lang="fr-FR" sz="2000" b="0" dirty="0" smtClean="0">
                          <a:ln>
                            <a:noFill/>
                          </a:ln>
                          <a:solidFill>
                            <a:schemeClr val="bg2">
                              <a:lumMod val="10000"/>
                            </a:schemeClr>
                          </a:solidFill>
                          <a:latin typeface="Freestyle Script" pitchFamily="66" charset="0"/>
                          <a:ea typeface="Calibri"/>
                          <a:cs typeface="Times New Roman"/>
                        </a:rPr>
                        <a:t>10h30</a:t>
                      </a:r>
                      <a:endParaRPr lang="fr-FR" sz="2000" b="0" dirty="0">
                        <a:ln>
                          <a:noFill/>
                        </a:ln>
                        <a:solidFill>
                          <a:schemeClr val="bg2">
                            <a:lumMod val="10000"/>
                          </a:schemeClr>
                        </a:solidFill>
                        <a:latin typeface="Freestyle Script" pitchFamily="66" charset="0"/>
                        <a:ea typeface="Calibri"/>
                        <a:cs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dirty="0">
                          <a:solidFill>
                            <a:schemeClr val="bg2">
                              <a:lumMod val="10000"/>
                            </a:schemeClr>
                          </a:solidFill>
                          <a:latin typeface="Freestyle Script" pitchFamily="66" charset="0"/>
                          <a:ea typeface="Calibri"/>
                          <a:cs typeface="Times New Roman"/>
                        </a:rPr>
                        <a:t>Embarcadère</a:t>
                      </a:r>
                    </a:p>
                    <a:p>
                      <a:pPr algn="ctr">
                        <a:lnSpc>
                          <a:spcPct val="100000"/>
                        </a:lnSpc>
                        <a:spcAft>
                          <a:spcPts val="0"/>
                        </a:spcAft>
                      </a:pPr>
                      <a:r>
                        <a:rPr lang="fr-FR" sz="2000" dirty="0">
                          <a:solidFill>
                            <a:schemeClr val="bg2">
                              <a:lumMod val="10000"/>
                            </a:schemeClr>
                          </a:solidFill>
                          <a:latin typeface="Freestyle Script" pitchFamily="66" charset="0"/>
                          <a:ea typeface="Calibri"/>
                          <a:cs typeface="Times New Roman"/>
                        </a:rPr>
                        <a:t>Plage nord</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l">
                        <a:lnSpc>
                          <a:spcPct val="100000"/>
                        </a:lnSpc>
                        <a:spcAft>
                          <a:spcPts val="0"/>
                        </a:spcAft>
                        <a:tabLst>
                          <a:tab pos="4443095" algn="l"/>
                        </a:tabLst>
                      </a:pPr>
                      <a:r>
                        <a:rPr lang="fr-FR" sz="2000" dirty="0">
                          <a:solidFill>
                            <a:schemeClr val="bg2">
                              <a:lumMod val="10000"/>
                            </a:schemeClr>
                          </a:solidFill>
                          <a:latin typeface="Freestyle Script" pitchFamily="66" charset="0"/>
                          <a:ea typeface="Calibri"/>
                          <a:cs typeface="Times New Roman"/>
                        </a:rPr>
                        <a:t>Bruce fume sur le pont du Bamboo… Il a le tour des yeux bleuâtre et le teint gris…</a:t>
                      </a:r>
                    </a:p>
                    <a:p>
                      <a:pPr algn="l">
                        <a:lnSpc>
                          <a:spcPct val="100000"/>
                        </a:lnSpc>
                        <a:spcAft>
                          <a:spcPts val="0"/>
                        </a:spcAft>
                        <a:tabLst>
                          <a:tab pos="4443095" algn="l"/>
                        </a:tabLst>
                      </a:pPr>
                      <a:r>
                        <a:rPr lang="fr-FR" sz="2000" dirty="0">
                          <a:solidFill>
                            <a:schemeClr val="bg2">
                              <a:lumMod val="10000"/>
                            </a:schemeClr>
                          </a:solidFill>
                          <a:latin typeface="Freestyle Script" pitchFamily="66" charset="0"/>
                          <a:ea typeface="Calibri"/>
                          <a:cs typeface="Times New Roman"/>
                        </a:rPr>
                        <a:t>Juste lève ses nasses. Elles débordent de dorades argentées et de maquereaux…</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1315504">
                <a:tc>
                  <a:txBody>
                    <a:bodyPr/>
                    <a:lstStyle/>
                    <a:p>
                      <a:pPr indent="450215" algn="l">
                        <a:lnSpc>
                          <a:spcPct val="115000"/>
                        </a:lnSpc>
                        <a:spcAft>
                          <a:spcPts val="0"/>
                        </a:spcAft>
                        <a:tabLst>
                          <a:tab pos="450215" algn="l"/>
                        </a:tabLst>
                      </a:pPr>
                      <a:r>
                        <a:rPr lang="fr-FR" sz="2000" b="0" dirty="0">
                          <a:ln>
                            <a:noFill/>
                          </a:ln>
                          <a:solidFill>
                            <a:schemeClr val="bg2">
                              <a:lumMod val="10000"/>
                            </a:schemeClr>
                          </a:solidFill>
                          <a:latin typeface="Freestyle Script" pitchFamily="66" charset="0"/>
                          <a:ea typeface="Calibri"/>
                          <a:cs typeface="Times New Roman"/>
                        </a:rPr>
                        <a:t>11h00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dirty="0" smtClean="0">
                          <a:solidFill>
                            <a:schemeClr val="bg2">
                              <a:lumMod val="10000"/>
                            </a:schemeClr>
                          </a:solidFill>
                          <a:effectLst/>
                          <a:latin typeface="Freestyle Script" pitchFamily="66" charset="0"/>
                          <a:ea typeface="Calibri"/>
                          <a:cs typeface="Times New Roman"/>
                        </a:rPr>
                        <a:t>Bar</a:t>
                      </a:r>
                    </a:p>
                    <a:p>
                      <a:pPr algn="ctr">
                        <a:lnSpc>
                          <a:spcPct val="100000"/>
                        </a:lnSpc>
                        <a:spcAft>
                          <a:spcPts val="0"/>
                        </a:spcAft>
                      </a:pPr>
                      <a:r>
                        <a:rPr lang="fr-FR" sz="2000" dirty="0" smtClean="0">
                          <a:solidFill>
                            <a:schemeClr val="bg2">
                              <a:lumMod val="10000"/>
                            </a:schemeClr>
                          </a:solidFill>
                          <a:effectLst/>
                          <a:latin typeface="Freestyle Script" pitchFamily="66" charset="0"/>
                          <a:ea typeface="Calibri"/>
                          <a:cs typeface="Times New Roman"/>
                        </a:rPr>
                        <a:t>Bassin</a:t>
                      </a:r>
                    </a:p>
                    <a:p>
                      <a:pPr algn="ctr">
                        <a:lnSpc>
                          <a:spcPct val="100000"/>
                        </a:lnSpc>
                        <a:spcAft>
                          <a:spcPts val="0"/>
                        </a:spcAft>
                      </a:pPr>
                      <a:r>
                        <a:rPr lang="fr-FR" sz="2000" dirty="0" smtClean="0">
                          <a:solidFill>
                            <a:schemeClr val="bg2">
                              <a:lumMod val="10000"/>
                            </a:schemeClr>
                          </a:solidFill>
                          <a:effectLst/>
                          <a:latin typeface="Freestyle Script" pitchFamily="66" charset="0"/>
                          <a:ea typeface="Calibri"/>
                          <a:cs typeface="Times New Roman"/>
                        </a:rPr>
                        <a:t>Plage nord</a:t>
                      </a:r>
                    </a:p>
                    <a:p>
                      <a:pPr algn="ctr">
                        <a:lnSpc>
                          <a:spcPct val="100000"/>
                        </a:lnSpc>
                        <a:spcAft>
                          <a:spcPts val="0"/>
                        </a:spcAft>
                      </a:pPr>
                      <a:r>
                        <a:rPr lang="fr-FR" sz="2000" dirty="0" smtClean="0">
                          <a:solidFill>
                            <a:schemeClr val="bg2">
                              <a:lumMod val="10000"/>
                            </a:schemeClr>
                          </a:solidFill>
                          <a:effectLst/>
                          <a:latin typeface="Freestyle Script" pitchFamily="66" charset="0"/>
                          <a:ea typeface="Calibri"/>
                          <a:cs typeface="Times New Roman"/>
                        </a:rPr>
                        <a:t>Plage sud</a:t>
                      </a:r>
                      <a:endParaRPr lang="fr-FR" sz="2000" dirty="0">
                        <a:solidFill>
                          <a:schemeClr val="bg2">
                            <a:lumMod val="10000"/>
                          </a:schemeClr>
                        </a:solidFill>
                        <a:effectLst/>
                        <a:latin typeface="Freestyle Script" pitchFamily="66" charset="0"/>
                        <a:ea typeface="Calibri"/>
                        <a:cs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l">
                        <a:lnSpc>
                          <a:spcPct val="100000"/>
                        </a:lnSpc>
                        <a:spcAft>
                          <a:spcPts val="0"/>
                        </a:spcAft>
                      </a:pPr>
                      <a:r>
                        <a:rPr lang="en-US" sz="2000" dirty="0">
                          <a:solidFill>
                            <a:schemeClr val="bg2">
                              <a:lumMod val="10000"/>
                            </a:schemeClr>
                          </a:solidFill>
                          <a:latin typeface="Freestyle Script" pitchFamily="66" charset="0"/>
                          <a:ea typeface="Times New Roman"/>
                        </a:rPr>
                        <a:t>Maguy vous mitonne un bon petit plat…</a:t>
                      </a:r>
                      <a:endParaRPr lang="fr-FR" sz="2000" dirty="0">
                        <a:solidFill>
                          <a:schemeClr val="bg2">
                            <a:lumMod val="10000"/>
                          </a:schemeClr>
                        </a:solidFill>
                        <a:latin typeface="Freestyle Script" pitchFamily="66" charset="0"/>
                        <a:ea typeface="Times New Roman"/>
                      </a:endParaRPr>
                    </a:p>
                    <a:p>
                      <a:pPr algn="l">
                        <a:lnSpc>
                          <a:spcPct val="100000"/>
                        </a:lnSpc>
                        <a:spcAft>
                          <a:spcPts val="0"/>
                        </a:spcAft>
                      </a:pPr>
                      <a:r>
                        <a:rPr lang="en-US" sz="2000" dirty="0">
                          <a:solidFill>
                            <a:schemeClr val="bg2">
                              <a:lumMod val="10000"/>
                            </a:schemeClr>
                          </a:solidFill>
                          <a:latin typeface="Freestyle Script" pitchFamily="66" charset="0"/>
                          <a:ea typeface="Times New Roman"/>
                        </a:rPr>
                        <a:t>Bob, les mains en porte-voix, appelle Marie. Seul l’écho lui répond…</a:t>
                      </a:r>
                      <a:endParaRPr lang="fr-FR" sz="2000" dirty="0">
                        <a:solidFill>
                          <a:schemeClr val="bg2">
                            <a:lumMod val="10000"/>
                          </a:schemeClr>
                        </a:solidFill>
                        <a:latin typeface="Freestyle Script" pitchFamily="66" charset="0"/>
                        <a:ea typeface="Times New Roman"/>
                      </a:endParaRPr>
                    </a:p>
                    <a:p>
                      <a:pPr algn="l">
                        <a:lnSpc>
                          <a:spcPct val="100000"/>
                        </a:lnSpc>
                        <a:spcAft>
                          <a:spcPts val="0"/>
                        </a:spcAft>
                      </a:pPr>
                      <a:r>
                        <a:rPr lang="en-US" sz="2000" dirty="0">
                          <a:solidFill>
                            <a:schemeClr val="bg2">
                              <a:lumMod val="10000"/>
                            </a:schemeClr>
                          </a:solidFill>
                          <a:latin typeface="Freestyle Script" pitchFamily="66" charset="0"/>
                          <a:ea typeface="Times New Roman"/>
                        </a:rPr>
                        <a:t>Juste pose ses nasses…</a:t>
                      </a:r>
                      <a:endParaRPr lang="fr-FR" sz="2000" dirty="0">
                        <a:solidFill>
                          <a:schemeClr val="bg2">
                            <a:lumMod val="10000"/>
                          </a:schemeClr>
                        </a:solidFill>
                        <a:latin typeface="Freestyle Script" pitchFamily="66" charset="0"/>
                        <a:ea typeface="Times New Roman"/>
                      </a:endParaRPr>
                    </a:p>
                    <a:p>
                      <a:pPr algn="l">
                        <a:lnSpc>
                          <a:spcPct val="100000"/>
                        </a:lnSpc>
                        <a:spcAft>
                          <a:spcPts val="0"/>
                        </a:spcAft>
                      </a:pPr>
                      <a:r>
                        <a:rPr lang="en-US" sz="2000" dirty="0" smtClean="0">
                          <a:solidFill>
                            <a:schemeClr val="bg2">
                              <a:lumMod val="10000"/>
                            </a:schemeClr>
                          </a:solidFill>
                          <a:latin typeface="Freestyle Script" pitchFamily="66" charset="0"/>
                          <a:ea typeface="Times New Roman"/>
                        </a:rPr>
                        <a:t>Bruce </a:t>
                      </a:r>
                      <a:r>
                        <a:rPr lang="en-US" sz="2000" dirty="0">
                          <a:solidFill>
                            <a:schemeClr val="bg2">
                              <a:lumMod val="10000"/>
                            </a:schemeClr>
                          </a:solidFill>
                          <a:latin typeface="Freestyle Script" pitchFamily="66" charset="0"/>
                          <a:ea typeface="Times New Roman"/>
                        </a:rPr>
                        <a:t>fait les cent pas...</a:t>
                      </a:r>
                      <a:endParaRPr lang="fr-FR" sz="2000" dirty="0">
                        <a:solidFill>
                          <a:schemeClr val="bg2">
                            <a:lumMod val="10000"/>
                          </a:schemeClr>
                        </a:solidFill>
                        <a:latin typeface="Freestyle Script" pitchFamily="66" charset="0"/>
                        <a:ea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1315504">
                <a:tc>
                  <a:txBody>
                    <a:bodyPr/>
                    <a:lstStyle/>
                    <a:p>
                      <a:pPr indent="450215" algn="l">
                        <a:lnSpc>
                          <a:spcPct val="115000"/>
                        </a:lnSpc>
                        <a:spcAft>
                          <a:spcPts val="0"/>
                        </a:spcAft>
                        <a:tabLst>
                          <a:tab pos="450215" algn="l"/>
                        </a:tabLst>
                      </a:pPr>
                      <a:r>
                        <a:rPr lang="fr-FR" sz="2000" b="0" dirty="0">
                          <a:ln>
                            <a:noFill/>
                          </a:ln>
                          <a:solidFill>
                            <a:schemeClr val="bg2">
                              <a:lumMod val="10000"/>
                            </a:schemeClr>
                          </a:solidFill>
                          <a:latin typeface="Freestyle Script" pitchFamily="66" charset="0"/>
                          <a:ea typeface="Calibri"/>
                          <a:cs typeface="Times New Roman"/>
                        </a:rPr>
                        <a:t>11h30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dirty="0">
                          <a:solidFill>
                            <a:schemeClr val="bg2">
                              <a:lumMod val="10000"/>
                            </a:schemeClr>
                          </a:solidFill>
                          <a:latin typeface="Freestyle Script" pitchFamily="66" charset="0"/>
                          <a:ea typeface="Calibri"/>
                          <a:cs typeface="Times New Roman"/>
                        </a:rPr>
                        <a:t>Bar</a:t>
                      </a:r>
                    </a:p>
                    <a:p>
                      <a:pPr algn="ctr">
                        <a:lnSpc>
                          <a:spcPct val="100000"/>
                        </a:lnSpc>
                        <a:spcAft>
                          <a:spcPts val="0"/>
                        </a:spcAft>
                      </a:pPr>
                      <a:r>
                        <a:rPr lang="fr-FR" sz="2000" dirty="0">
                          <a:solidFill>
                            <a:schemeClr val="bg2">
                              <a:lumMod val="10000"/>
                            </a:schemeClr>
                          </a:solidFill>
                          <a:latin typeface="Freestyle Script" pitchFamily="66" charset="0"/>
                          <a:ea typeface="Calibri"/>
                          <a:cs typeface="Times New Roman"/>
                        </a:rPr>
                        <a:t>Embarcadère</a:t>
                      </a:r>
                    </a:p>
                    <a:p>
                      <a:pPr algn="ctr">
                        <a:lnSpc>
                          <a:spcPct val="100000"/>
                        </a:lnSpc>
                        <a:spcAft>
                          <a:spcPts val="0"/>
                        </a:spcAft>
                      </a:pPr>
                      <a:r>
                        <a:rPr lang="fr-FR" sz="2000" dirty="0">
                          <a:solidFill>
                            <a:schemeClr val="bg2">
                              <a:lumMod val="10000"/>
                            </a:schemeClr>
                          </a:solidFill>
                          <a:latin typeface="Freestyle Script" pitchFamily="66" charset="0"/>
                          <a:ea typeface="Calibri"/>
                          <a:cs typeface="Times New Roman"/>
                        </a:rPr>
                        <a:t>Plage nord</a:t>
                      </a:r>
                    </a:p>
                    <a:p>
                      <a:pPr algn="ctr">
                        <a:lnSpc>
                          <a:spcPct val="100000"/>
                        </a:lnSpc>
                        <a:spcAft>
                          <a:spcPts val="0"/>
                        </a:spcAft>
                      </a:pPr>
                      <a:r>
                        <a:rPr lang="fr-FR" sz="2000" dirty="0">
                          <a:solidFill>
                            <a:schemeClr val="bg2">
                              <a:lumMod val="10000"/>
                            </a:schemeClr>
                          </a:solidFill>
                          <a:latin typeface="Freestyle Script" pitchFamily="66" charset="0"/>
                          <a:ea typeface="Calibri"/>
                          <a:cs typeface="Times New Roman"/>
                        </a:rPr>
                        <a:t>Plage sud</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l">
                        <a:lnSpc>
                          <a:spcPct val="100000"/>
                        </a:lnSpc>
                        <a:spcAft>
                          <a:spcPts val="0"/>
                        </a:spcAft>
                      </a:pPr>
                      <a:r>
                        <a:rPr lang="en-US" sz="2000" dirty="0">
                          <a:solidFill>
                            <a:schemeClr val="bg2">
                              <a:lumMod val="10000"/>
                            </a:schemeClr>
                          </a:solidFill>
                          <a:latin typeface="Freestyle Script" pitchFamily="66" charset="0"/>
                          <a:ea typeface="Times New Roman"/>
                        </a:rPr>
                        <a:t>- Bob a appris l’enlèvement ? demande Sue.     - N’y pense plus, dit Anita.</a:t>
                      </a:r>
                      <a:endParaRPr lang="fr-FR" sz="2000" dirty="0">
                        <a:solidFill>
                          <a:schemeClr val="bg2">
                            <a:lumMod val="10000"/>
                          </a:schemeClr>
                        </a:solidFill>
                        <a:latin typeface="Freestyle Script" pitchFamily="66" charset="0"/>
                        <a:ea typeface="Times New Roman"/>
                      </a:endParaRPr>
                    </a:p>
                    <a:p>
                      <a:pPr algn="l">
                        <a:lnSpc>
                          <a:spcPct val="100000"/>
                        </a:lnSpc>
                        <a:spcAft>
                          <a:spcPts val="0"/>
                        </a:spcAft>
                        <a:tabLst>
                          <a:tab pos="4443095" algn="l"/>
                        </a:tabLst>
                      </a:pPr>
                      <a:r>
                        <a:rPr lang="fr-FR" sz="2000" dirty="0">
                          <a:solidFill>
                            <a:schemeClr val="bg2">
                              <a:lumMod val="10000"/>
                            </a:schemeClr>
                          </a:solidFill>
                          <a:latin typeface="Freestyle Script" pitchFamily="66" charset="0"/>
                          <a:ea typeface="Calibri"/>
                          <a:cs typeface="Times New Roman"/>
                        </a:rPr>
                        <a:t>Les marins sont de quart, de corvée ou en quartier libre.</a:t>
                      </a:r>
                    </a:p>
                    <a:p>
                      <a:pPr algn="l">
                        <a:lnSpc>
                          <a:spcPct val="100000"/>
                        </a:lnSpc>
                        <a:spcAft>
                          <a:spcPts val="0"/>
                        </a:spcAft>
                      </a:pPr>
                      <a:r>
                        <a:rPr lang="en-US" sz="2000" dirty="0">
                          <a:solidFill>
                            <a:schemeClr val="bg2">
                              <a:lumMod val="10000"/>
                            </a:schemeClr>
                          </a:solidFill>
                          <a:latin typeface="Freestyle Script" pitchFamily="66" charset="0"/>
                          <a:ea typeface="Times New Roman"/>
                        </a:rPr>
                        <a:t>Juste pose ses nasses…</a:t>
                      </a:r>
                      <a:endParaRPr lang="fr-FR" sz="2000" dirty="0">
                        <a:solidFill>
                          <a:schemeClr val="bg2">
                            <a:lumMod val="10000"/>
                          </a:schemeClr>
                        </a:solidFill>
                        <a:latin typeface="Freestyle Script" pitchFamily="66" charset="0"/>
                        <a:ea typeface="Times New Roman"/>
                      </a:endParaRPr>
                    </a:p>
                    <a:p>
                      <a:pPr algn="l">
                        <a:lnSpc>
                          <a:spcPct val="100000"/>
                        </a:lnSpc>
                        <a:spcAft>
                          <a:spcPts val="0"/>
                        </a:spcAft>
                        <a:tabLst>
                          <a:tab pos="4443095" algn="l"/>
                        </a:tabLst>
                      </a:pPr>
                      <a:r>
                        <a:rPr lang="fr-FR" sz="2000" dirty="0">
                          <a:solidFill>
                            <a:schemeClr val="bg2">
                              <a:lumMod val="10000"/>
                            </a:schemeClr>
                          </a:solidFill>
                          <a:latin typeface="Freestyle Script" pitchFamily="66" charset="0"/>
                          <a:ea typeface="Calibri"/>
                          <a:cs typeface="Times New Roman"/>
                        </a:rPr>
                        <a:t>Bruce fait les cent pas...</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652346">
                <a:tc>
                  <a:txBody>
                    <a:bodyPr/>
                    <a:lstStyle/>
                    <a:p>
                      <a:pPr indent="450215" algn="l">
                        <a:lnSpc>
                          <a:spcPct val="115000"/>
                        </a:lnSpc>
                        <a:spcAft>
                          <a:spcPts val="0"/>
                        </a:spcAft>
                        <a:tabLst>
                          <a:tab pos="450215" algn="l"/>
                        </a:tabLst>
                      </a:pPr>
                      <a:r>
                        <a:rPr lang="fr-FR" sz="2000" b="0" dirty="0">
                          <a:ln>
                            <a:noFill/>
                          </a:ln>
                          <a:solidFill>
                            <a:schemeClr val="bg2">
                              <a:lumMod val="10000"/>
                            </a:schemeClr>
                          </a:solidFill>
                          <a:latin typeface="Freestyle Script" pitchFamily="66" charset="0"/>
                          <a:ea typeface="Calibri"/>
                          <a:cs typeface="Times New Roman"/>
                        </a:rPr>
                        <a:t>12h00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dirty="0">
                          <a:solidFill>
                            <a:schemeClr val="bg2">
                              <a:lumMod val="10000"/>
                            </a:schemeClr>
                          </a:solidFill>
                          <a:latin typeface="Freestyle Script" pitchFamily="66" charset="0"/>
                          <a:ea typeface="Calibri"/>
                          <a:cs typeface="Times New Roman"/>
                        </a:rPr>
                        <a:t>Embarcadère</a:t>
                      </a:r>
                    </a:p>
                    <a:p>
                      <a:pPr algn="ctr">
                        <a:lnSpc>
                          <a:spcPct val="100000"/>
                        </a:lnSpc>
                        <a:spcAft>
                          <a:spcPts val="0"/>
                        </a:spcAft>
                      </a:pPr>
                      <a:r>
                        <a:rPr lang="fr-FR" sz="2000" dirty="0">
                          <a:solidFill>
                            <a:schemeClr val="bg2">
                              <a:lumMod val="10000"/>
                            </a:schemeClr>
                          </a:solidFill>
                          <a:latin typeface="Freestyle Script" pitchFamily="66" charset="0"/>
                          <a:ea typeface="Calibri"/>
                          <a:cs typeface="Times New Roman"/>
                        </a:rPr>
                        <a:t>Salon</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l">
                        <a:lnSpc>
                          <a:spcPct val="100000"/>
                        </a:lnSpc>
                        <a:spcAft>
                          <a:spcPts val="0"/>
                        </a:spcAft>
                        <a:tabLst>
                          <a:tab pos="4443095" algn="l"/>
                        </a:tabLst>
                      </a:pPr>
                      <a:r>
                        <a:rPr lang="fr-FR" sz="2000" dirty="0">
                          <a:solidFill>
                            <a:schemeClr val="bg2">
                              <a:lumMod val="10000"/>
                            </a:schemeClr>
                          </a:solidFill>
                          <a:latin typeface="Freestyle Script" pitchFamily="66" charset="0"/>
                          <a:ea typeface="Calibri"/>
                          <a:cs typeface="Times New Roman"/>
                        </a:rPr>
                        <a:t>- Tu as vu l’heure, dit Roy à Chris. Allez ! donne-moi un coup de main.</a:t>
                      </a:r>
                    </a:p>
                    <a:p>
                      <a:pPr algn="l">
                        <a:lnSpc>
                          <a:spcPct val="100000"/>
                        </a:lnSpc>
                        <a:spcAft>
                          <a:spcPts val="0"/>
                        </a:spcAft>
                        <a:tabLst>
                          <a:tab pos="4443095" algn="l"/>
                        </a:tabLst>
                      </a:pPr>
                      <a:r>
                        <a:rPr lang="fr-FR" sz="2000" dirty="0">
                          <a:solidFill>
                            <a:schemeClr val="bg2">
                              <a:lumMod val="10000"/>
                            </a:schemeClr>
                          </a:solidFill>
                          <a:latin typeface="Freestyle Script" pitchFamily="66" charset="0"/>
                          <a:ea typeface="Calibri"/>
                          <a:cs typeface="Times New Roman"/>
                        </a:rPr>
                        <a:t>Juste chante: “Maupiti mo p’tit pays”</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1322575">
                <a:tc>
                  <a:txBody>
                    <a:bodyPr/>
                    <a:lstStyle/>
                    <a:p>
                      <a:pPr indent="450215" algn="l">
                        <a:lnSpc>
                          <a:spcPct val="115000"/>
                        </a:lnSpc>
                        <a:spcAft>
                          <a:spcPts val="0"/>
                        </a:spcAft>
                        <a:tabLst>
                          <a:tab pos="450215" algn="l"/>
                        </a:tabLst>
                      </a:pPr>
                      <a:r>
                        <a:rPr lang="fr-FR" sz="2000" b="0" u="none" dirty="0" smtClean="0">
                          <a:ln>
                            <a:noFill/>
                          </a:ln>
                          <a:solidFill>
                            <a:schemeClr val="bg2">
                              <a:lumMod val="10000"/>
                            </a:schemeClr>
                          </a:solidFill>
                          <a:latin typeface="Freestyle Script" pitchFamily="66" charset="0"/>
                          <a:ea typeface="Calibri"/>
                          <a:cs typeface="Times New Roman"/>
                        </a:rPr>
                        <a:t>12h30</a:t>
                      </a:r>
                      <a:endParaRPr lang="fr-FR" sz="2000" b="0" u="none" dirty="0">
                        <a:ln>
                          <a:noFill/>
                        </a:ln>
                        <a:solidFill>
                          <a:schemeClr val="bg2">
                            <a:lumMod val="10000"/>
                          </a:schemeClr>
                        </a:solidFill>
                        <a:latin typeface="Freestyle Script" pitchFamily="66" charset="0"/>
                        <a:ea typeface="Calibri"/>
                        <a:cs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dirty="0">
                          <a:solidFill>
                            <a:schemeClr val="bg2">
                              <a:lumMod val="10000"/>
                            </a:schemeClr>
                          </a:solidFill>
                          <a:latin typeface="Freestyle Script" pitchFamily="66" charset="0"/>
                          <a:ea typeface="Calibri"/>
                          <a:cs typeface="Times New Roman"/>
                        </a:rPr>
                        <a:t>Bar</a:t>
                      </a:r>
                    </a:p>
                    <a:p>
                      <a:pPr algn="ctr">
                        <a:lnSpc>
                          <a:spcPct val="100000"/>
                        </a:lnSpc>
                        <a:spcAft>
                          <a:spcPts val="0"/>
                        </a:spcAft>
                      </a:pPr>
                      <a:r>
                        <a:rPr lang="fr-FR" sz="2000" dirty="0">
                          <a:solidFill>
                            <a:schemeClr val="bg2">
                              <a:lumMod val="10000"/>
                            </a:schemeClr>
                          </a:solidFill>
                          <a:latin typeface="Freestyle Script" pitchFamily="66" charset="0"/>
                          <a:ea typeface="Calibri"/>
                          <a:cs typeface="Times New Roman"/>
                        </a:rPr>
                        <a:t>Cale du Brisban</a:t>
                      </a:r>
                    </a:p>
                    <a:p>
                      <a:pPr algn="ctr">
                        <a:lnSpc>
                          <a:spcPct val="100000"/>
                        </a:lnSpc>
                        <a:spcAft>
                          <a:spcPts val="0"/>
                        </a:spcAft>
                      </a:pPr>
                      <a:r>
                        <a:rPr lang="fr-FR" sz="2000" dirty="0">
                          <a:solidFill>
                            <a:schemeClr val="bg2">
                              <a:lumMod val="10000"/>
                            </a:schemeClr>
                          </a:solidFill>
                          <a:latin typeface="Freestyle Script" pitchFamily="66" charset="0"/>
                          <a:ea typeface="Calibri"/>
                          <a:cs typeface="Times New Roman"/>
                        </a:rPr>
                        <a:t>Embarcadère</a:t>
                      </a:r>
                    </a:p>
                    <a:p>
                      <a:pPr algn="ctr">
                        <a:lnSpc>
                          <a:spcPct val="100000"/>
                        </a:lnSpc>
                        <a:spcAft>
                          <a:spcPts val="0"/>
                        </a:spcAft>
                      </a:pPr>
                      <a:r>
                        <a:rPr lang="fr-FR" sz="2000" dirty="0">
                          <a:solidFill>
                            <a:schemeClr val="bg2">
                              <a:lumMod val="10000"/>
                            </a:schemeClr>
                          </a:solidFill>
                          <a:latin typeface="Freestyle Script" pitchFamily="66" charset="0"/>
                          <a:ea typeface="Calibri"/>
                          <a:cs typeface="Times New Roman"/>
                        </a:rPr>
                        <a:t>Salle des Machines</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l">
                        <a:lnSpc>
                          <a:spcPct val="100000"/>
                        </a:lnSpc>
                        <a:spcAft>
                          <a:spcPts val="0"/>
                        </a:spcAft>
                        <a:tabLst>
                          <a:tab pos="4443095" algn="l"/>
                        </a:tabLst>
                      </a:pPr>
                      <a:r>
                        <a:rPr lang="fr-FR" sz="2000" dirty="0">
                          <a:solidFill>
                            <a:schemeClr val="bg2">
                              <a:lumMod val="10000"/>
                            </a:schemeClr>
                          </a:solidFill>
                          <a:latin typeface="Freestyle Script" pitchFamily="66" charset="0"/>
                          <a:ea typeface="Calibri"/>
                          <a:cs typeface="Times New Roman"/>
                        </a:rPr>
                        <a:t>Juste chante: “Maupiti mo p’tit pays”</a:t>
                      </a:r>
                    </a:p>
                    <a:p>
                      <a:pPr algn="l">
                        <a:lnSpc>
                          <a:spcPct val="100000"/>
                        </a:lnSpc>
                        <a:spcAft>
                          <a:spcPts val="0"/>
                        </a:spcAft>
                        <a:tabLst>
                          <a:tab pos="4443095" algn="l"/>
                        </a:tabLst>
                      </a:pPr>
                      <a:r>
                        <a:rPr lang="fr-FR" sz="2000" dirty="0">
                          <a:solidFill>
                            <a:schemeClr val="bg2">
                              <a:lumMod val="10000"/>
                            </a:schemeClr>
                          </a:solidFill>
                          <a:latin typeface="Freestyle Script" pitchFamily="66" charset="0"/>
                          <a:ea typeface="Calibri"/>
                          <a:cs typeface="Times New Roman"/>
                        </a:rPr>
                        <a:t>-La coque est bien endommagée, dit Roy. Il y a une semaine de boulot, patron.</a:t>
                      </a:r>
                    </a:p>
                    <a:p>
                      <a:pPr algn="l">
                        <a:lnSpc>
                          <a:spcPct val="100000"/>
                        </a:lnSpc>
                        <a:spcAft>
                          <a:spcPts val="0"/>
                        </a:spcAft>
                        <a:tabLst>
                          <a:tab pos="4443095" algn="l"/>
                        </a:tabLst>
                      </a:pPr>
                      <a:r>
                        <a:rPr lang="fr-FR" sz="2000" dirty="0">
                          <a:solidFill>
                            <a:schemeClr val="bg2">
                              <a:lumMod val="10000"/>
                            </a:schemeClr>
                          </a:solidFill>
                          <a:latin typeface="Freestyle Script" pitchFamily="66" charset="0"/>
                          <a:ea typeface="Calibri"/>
                          <a:cs typeface="Times New Roman"/>
                        </a:rPr>
                        <a:t>Les marins sont de quart, de corvée ou en quartier libre.</a:t>
                      </a:r>
                    </a:p>
                    <a:p>
                      <a:pPr algn="l">
                        <a:lnSpc>
                          <a:spcPct val="100000"/>
                        </a:lnSpc>
                        <a:spcAft>
                          <a:spcPts val="0"/>
                        </a:spcAft>
                        <a:tabLst>
                          <a:tab pos="4443095" algn="l"/>
                        </a:tabLst>
                      </a:pPr>
                      <a:r>
                        <a:rPr lang="fr-FR" sz="2000" dirty="0">
                          <a:solidFill>
                            <a:schemeClr val="bg2">
                              <a:lumMod val="10000"/>
                            </a:schemeClr>
                          </a:solidFill>
                          <a:latin typeface="Freestyle Script" pitchFamily="66" charset="0"/>
                          <a:ea typeface="Calibri"/>
                          <a:cs typeface="Times New Roman"/>
                        </a:rPr>
                        <a:t>Les mains pleines de cambouis et le corps en transpiration, Anton révise le moteur.</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7812360" y="0"/>
            <a:ext cx="133164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31/01</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OBSERVATIONS</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cadr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312" cy="6350506"/>
        </p:xfrm>
        <a:graphic>
          <a:graphicData uri="http://schemas.openxmlformats.org/drawingml/2006/table">
            <a:tbl>
              <a:tblPr/>
              <a:tblGrid>
                <a:gridCol w="1259524"/>
                <a:gridCol w="1548788"/>
                <a:gridCol w="6120000"/>
              </a:tblGrid>
              <a:tr h="301666">
                <a:tc>
                  <a:txBody>
                    <a:bodyPr/>
                    <a:lstStyle/>
                    <a:p>
                      <a:pPr algn="ctr">
                        <a:lnSpc>
                          <a:spcPct val="115000"/>
                        </a:lnSpc>
                        <a:spcAft>
                          <a:spcPts val="0"/>
                        </a:spcAft>
                      </a:pPr>
                      <a:r>
                        <a:rPr lang="fr-FR" sz="1800" b="1" dirty="0">
                          <a:solidFill>
                            <a:srgbClr val="FFFFFF"/>
                          </a:solidFill>
                          <a:effectLst>
                            <a:outerShdw blurRad="38100" dist="38100" dir="2700000" algn="tl">
                              <a:srgbClr val="000000">
                                <a:alpha val="43137"/>
                              </a:srgbClr>
                            </a:outerShdw>
                          </a:effectLst>
                          <a:latin typeface="Freestyle Script"/>
                          <a:ea typeface="Calibri"/>
                          <a:cs typeface="Times New Roman"/>
                        </a:rPr>
                        <a:t>HEURE</a:t>
                      </a:r>
                      <a:endParaRPr lang="fr-FR" sz="1800" dirty="0">
                        <a:effectLst>
                          <a:outerShdw blurRad="38100" dist="38100" dir="2700000" algn="tl">
                            <a:srgbClr val="000000">
                              <a:alpha val="43137"/>
                            </a:srgbClr>
                          </a:outerShdw>
                        </a:effectLst>
                        <a:latin typeface="Calibri"/>
                        <a:ea typeface="Calibri"/>
                        <a:cs typeface="Times New Roman"/>
                      </a:endParaRPr>
                    </a:p>
                  </a:txBody>
                  <a:tcPr marL="47026" marR="47026" marT="0" marB="0" anchor="ctr">
                    <a:lnL w="12700" cap="flat" cmpd="sng" algn="ctr">
                      <a:no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a:txBody>
                    <a:bodyPr/>
                    <a:lstStyle/>
                    <a:p>
                      <a:pPr algn="ctr">
                        <a:lnSpc>
                          <a:spcPct val="115000"/>
                        </a:lnSpc>
                        <a:spcAft>
                          <a:spcPts val="0"/>
                        </a:spcAft>
                      </a:pPr>
                      <a:r>
                        <a:rPr lang="fr-FR" sz="1800" b="1" dirty="0">
                          <a:solidFill>
                            <a:srgbClr val="FFFFFF"/>
                          </a:solidFill>
                          <a:effectLst>
                            <a:outerShdw blurRad="38100" dist="38100" dir="2700000" algn="tl">
                              <a:srgbClr val="000000">
                                <a:alpha val="43137"/>
                              </a:srgbClr>
                            </a:outerShdw>
                          </a:effectLst>
                          <a:latin typeface="Freestyle Script"/>
                          <a:ea typeface="Calibri"/>
                          <a:cs typeface="Times New Roman"/>
                        </a:rPr>
                        <a:t>LIEUX</a:t>
                      </a:r>
                      <a:endParaRPr lang="fr-FR" sz="1800" dirty="0">
                        <a:effectLst>
                          <a:outerShdw blurRad="38100" dist="38100" dir="2700000" algn="tl">
                            <a:srgbClr val="000000">
                              <a:alpha val="43137"/>
                            </a:srgbClr>
                          </a:outerShdw>
                        </a:effectLst>
                        <a:latin typeface="Calibri"/>
                        <a:ea typeface="Calibri"/>
                        <a:cs typeface="Times New Roman"/>
                      </a:endParaRPr>
                    </a:p>
                  </a:txBody>
                  <a:tcPr marL="47026" marR="47026"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a:txBody>
                    <a:bodyPr/>
                    <a:lstStyle/>
                    <a:p>
                      <a:pPr algn="ctr">
                        <a:lnSpc>
                          <a:spcPct val="115000"/>
                        </a:lnSpc>
                        <a:spcAft>
                          <a:spcPts val="0"/>
                        </a:spcAft>
                        <a:tabLst>
                          <a:tab pos="4443095" algn="l"/>
                        </a:tabLst>
                      </a:pPr>
                      <a:r>
                        <a:rPr lang="fr-FR" sz="1800" b="1" dirty="0">
                          <a:solidFill>
                            <a:srgbClr val="FFFFFF"/>
                          </a:solidFill>
                          <a:effectLst>
                            <a:outerShdw blurRad="38100" dist="38100" dir="2700000" algn="tl">
                              <a:srgbClr val="000000">
                                <a:alpha val="43137"/>
                              </a:srgbClr>
                            </a:outerShdw>
                          </a:effectLst>
                          <a:latin typeface="Freestyle Script"/>
                          <a:ea typeface="Calibri"/>
                          <a:cs typeface="Times New Roman"/>
                        </a:rPr>
                        <a:t>OBSERVATION</a:t>
                      </a:r>
                      <a:endParaRPr lang="fr-FR" sz="1800" dirty="0">
                        <a:effectLst>
                          <a:outerShdw blurRad="38100" dist="38100" dir="2700000" algn="tl">
                            <a:srgbClr val="000000">
                              <a:alpha val="43137"/>
                            </a:srgbClr>
                          </a:outerShdw>
                        </a:effectLst>
                        <a:latin typeface="Calibri"/>
                        <a:ea typeface="Calibri"/>
                        <a:cs typeface="Times New Roman"/>
                      </a:endParaRPr>
                    </a:p>
                  </a:txBody>
                  <a:tcPr marL="47026" marR="47026" marT="0" marB="0" anchor="ctr">
                    <a:lnL w="12700" cap="flat" cmpd="sng" algn="ctr">
                      <a:solidFill>
                        <a:schemeClr val="bg2">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r>
              <a:tr h="647114">
                <a:tc>
                  <a:txBody>
                    <a:bodyPr/>
                    <a:lstStyle/>
                    <a:p>
                      <a:pPr indent="450215">
                        <a:lnSpc>
                          <a:spcPct val="100000"/>
                        </a:lnSpc>
                        <a:spcAft>
                          <a:spcPts val="0"/>
                        </a:spcAft>
                        <a:tabLst>
                          <a:tab pos="450215" algn="l"/>
                        </a:tabLst>
                      </a:pPr>
                      <a:r>
                        <a:rPr lang="fr-FR" sz="2000" b="0" dirty="0">
                          <a:solidFill>
                            <a:schemeClr val="bg2">
                              <a:lumMod val="10000"/>
                            </a:schemeClr>
                          </a:solidFill>
                          <a:latin typeface="Freestyle Script" pitchFamily="66" charset="0"/>
                          <a:ea typeface="Calibri"/>
                          <a:cs typeface="Times New Roman"/>
                        </a:rPr>
                        <a:t>13h00</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Devant chez Juste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Salon</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Bob, les mains en porte-voix, appelle Marie. Seul l’écho lui répond…</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C’est l’heure du repas… Tout le monde est à table…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970670">
                <a:tc>
                  <a:txBody>
                    <a:bodyPr/>
                    <a:lstStyle/>
                    <a:p>
                      <a:pPr indent="450215">
                        <a:lnSpc>
                          <a:spcPct val="100000"/>
                        </a:lnSpc>
                        <a:spcAft>
                          <a:spcPts val="0"/>
                        </a:spcAft>
                        <a:tabLst>
                          <a:tab pos="450215" algn="l"/>
                        </a:tabLst>
                      </a:pPr>
                      <a:r>
                        <a:rPr lang="fr-FR" sz="2000" b="0" dirty="0">
                          <a:solidFill>
                            <a:schemeClr val="bg2">
                              <a:lumMod val="10000"/>
                            </a:schemeClr>
                          </a:solidFill>
                          <a:latin typeface="Freestyle Script" pitchFamily="66" charset="0"/>
                          <a:ea typeface="Calibri"/>
                          <a:cs typeface="Times New Roman"/>
                        </a:rPr>
                        <a:t>13h30</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en-US" sz="2000" b="0" dirty="0">
                          <a:solidFill>
                            <a:schemeClr val="bg2">
                              <a:lumMod val="10000"/>
                            </a:schemeClr>
                          </a:solidFill>
                          <a:latin typeface="Freestyle Script" pitchFamily="66" charset="0"/>
                          <a:ea typeface="Times New Roman"/>
                        </a:rPr>
                        <a:t>Chambre d’Anita</a:t>
                      </a:r>
                      <a:endParaRPr lang="fr-FR" sz="2000" b="0" dirty="0">
                        <a:solidFill>
                          <a:schemeClr val="bg2">
                            <a:lumMod val="10000"/>
                          </a:schemeClr>
                        </a:solidFill>
                        <a:latin typeface="Freestyle Script" pitchFamily="66" charset="0"/>
                        <a:ea typeface="Times New Roman"/>
                      </a:endParaRPr>
                    </a:p>
                    <a:p>
                      <a:pPr algn="ctr">
                        <a:lnSpc>
                          <a:spcPct val="100000"/>
                        </a:lnSpc>
                        <a:spcAft>
                          <a:spcPts val="0"/>
                        </a:spcAft>
                      </a:pPr>
                      <a:r>
                        <a:rPr lang="en-US" sz="2000" b="0" dirty="0">
                          <a:solidFill>
                            <a:schemeClr val="bg2">
                              <a:lumMod val="10000"/>
                            </a:schemeClr>
                          </a:solidFill>
                          <a:latin typeface="Freestyle Script" pitchFamily="66" charset="0"/>
                          <a:ea typeface="Times New Roman"/>
                        </a:rPr>
                        <a:t>Puits</a:t>
                      </a:r>
                      <a:endParaRPr lang="fr-FR" sz="2000" b="0" dirty="0">
                        <a:solidFill>
                          <a:schemeClr val="bg2">
                            <a:lumMod val="10000"/>
                          </a:schemeClr>
                        </a:solidFill>
                        <a:latin typeface="Freestyle Script" pitchFamily="66" charset="0"/>
                        <a:ea typeface="Times New Roman"/>
                      </a:endParaRPr>
                    </a:p>
                    <a:p>
                      <a:pPr algn="ctr">
                        <a:lnSpc>
                          <a:spcPct val="100000"/>
                        </a:lnSpc>
                        <a:spcAft>
                          <a:spcPts val="0"/>
                        </a:spcAft>
                      </a:pPr>
                      <a:r>
                        <a:rPr lang="en-US" sz="2000" b="0" dirty="0">
                          <a:solidFill>
                            <a:schemeClr val="bg2">
                              <a:lumMod val="10000"/>
                            </a:schemeClr>
                          </a:solidFill>
                          <a:latin typeface="Freestyle Script" pitchFamily="66" charset="0"/>
                          <a:ea typeface="Times New Roman"/>
                        </a:rPr>
                        <a:t>Salon</a:t>
                      </a:r>
                      <a:endParaRPr lang="fr-FR" sz="2000" b="0" dirty="0">
                        <a:solidFill>
                          <a:schemeClr val="bg2">
                            <a:lumMod val="10000"/>
                          </a:schemeClr>
                        </a:solidFill>
                        <a:latin typeface="Freestyle Script" pitchFamily="66" charset="0"/>
                        <a:ea typeface="Times New Roman"/>
                      </a:endParaRP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Chris explore avec application chaque recoin…</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Bob, les mains en porte-voix, appelle Marie. Seul l’écho lui répond…</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C’est l’heure du repas… Tout le monde est à table…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970670">
                <a:tc>
                  <a:txBody>
                    <a:bodyPr/>
                    <a:lstStyle/>
                    <a:p>
                      <a:pPr indent="450215">
                        <a:lnSpc>
                          <a:spcPct val="100000"/>
                        </a:lnSpc>
                        <a:spcAft>
                          <a:spcPts val="0"/>
                        </a:spcAft>
                        <a:tabLst>
                          <a:tab pos="450215" algn="l"/>
                        </a:tabLst>
                      </a:pPr>
                      <a:r>
                        <a:rPr lang="fr-FR" sz="2000" b="0" dirty="0">
                          <a:solidFill>
                            <a:schemeClr val="bg2">
                              <a:lumMod val="10000"/>
                            </a:schemeClr>
                          </a:solidFill>
                          <a:latin typeface="Freestyle Script" pitchFamily="66" charset="0"/>
                          <a:ea typeface="Calibri"/>
                          <a:cs typeface="Times New Roman"/>
                        </a:rPr>
                        <a:t>14h00</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Bassin</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Chambre de Sue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Embarcadère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Bob, les mains en porte-voix, appelle Marie. Seul l’écho lui répond…</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 Qu’est-ce que ça veut dire: “je ne veux pas”, dit Roy. Je ne te plais plus ?</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Les marins sont de quart, de corvée ou en quartier libre.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970670">
                <a:tc>
                  <a:txBody>
                    <a:bodyPr/>
                    <a:lstStyle/>
                    <a:p>
                      <a:pPr indent="450215">
                        <a:lnSpc>
                          <a:spcPct val="100000"/>
                        </a:lnSpc>
                        <a:spcAft>
                          <a:spcPts val="0"/>
                        </a:spcAft>
                        <a:tabLst>
                          <a:tab pos="450215" algn="l"/>
                        </a:tabLst>
                      </a:pPr>
                      <a:r>
                        <a:rPr lang="fr-FR" sz="2000" b="0" dirty="0">
                          <a:solidFill>
                            <a:schemeClr val="bg2">
                              <a:lumMod val="10000"/>
                            </a:schemeClr>
                          </a:solidFill>
                          <a:latin typeface="Freestyle Script" pitchFamily="66" charset="0"/>
                          <a:ea typeface="Calibri"/>
                          <a:cs typeface="Times New Roman"/>
                        </a:rPr>
                        <a:t>14h30</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Chambre de Juste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Chambre de Lucie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Chambre de Sue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Juste regarde les images d’un catalogue de lingerie féminine…</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Chris vous fait un large sourire ironique.</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Deux corps s’étreignent dans la chaleur des tropiques.</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647114">
                <a:tc>
                  <a:txBody>
                    <a:bodyPr/>
                    <a:lstStyle/>
                    <a:p>
                      <a:pPr indent="450215">
                        <a:lnSpc>
                          <a:spcPct val="100000"/>
                        </a:lnSpc>
                        <a:spcAft>
                          <a:spcPts val="0"/>
                        </a:spcAft>
                        <a:tabLst>
                          <a:tab pos="450215" algn="l"/>
                        </a:tabLst>
                      </a:pPr>
                      <a:r>
                        <a:rPr lang="fr-FR" sz="2000" b="0" dirty="0">
                          <a:solidFill>
                            <a:schemeClr val="bg2">
                              <a:lumMod val="10000"/>
                            </a:schemeClr>
                          </a:solidFill>
                          <a:latin typeface="Freestyle Script" pitchFamily="66" charset="0"/>
                          <a:ea typeface="Calibri"/>
                          <a:cs typeface="Times New Roman"/>
                        </a:rPr>
                        <a:t>15h00</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Chambre de Marie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Salon</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Roy est assis sur le lit. Il se cure le nez…</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Bob et Maguy parlent de Marie. Maguy dit qu’elle a un mauvais pressentiment…</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1756792">
                <a:tc>
                  <a:txBody>
                    <a:bodyPr/>
                    <a:lstStyle/>
                    <a:p>
                      <a:pPr indent="450215">
                        <a:lnSpc>
                          <a:spcPct val="100000"/>
                        </a:lnSpc>
                        <a:spcAft>
                          <a:spcPts val="0"/>
                        </a:spcAft>
                        <a:tabLst>
                          <a:tab pos="450215" algn="l"/>
                        </a:tabLst>
                      </a:pPr>
                      <a:r>
                        <a:rPr lang="fr-FR" sz="2000" b="0" dirty="0">
                          <a:solidFill>
                            <a:schemeClr val="bg2">
                              <a:lumMod val="10000"/>
                            </a:schemeClr>
                          </a:solidFill>
                          <a:latin typeface="Freestyle Script" pitchFamily="66" charset="0"/>
                          <a:ea typeface="Calibri"/>
                          <a:cs typeface="Times New Roman"/>
                        </a:rPr>
                        <a:t>15h30</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Cabine de Bruce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Chambre de Juste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Chambre de Maguy</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Jardin</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Plage sud</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Salle des Machines</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Bruce dort. Il parle en dormant. Il rêve de Marie.</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Chris inspecte méthodiquement les lieux.</a:t>
                      </a:r>
                    </a:p>
                    <a:p>
                      <a:pPr>
                        <a:lnSpc>
                          <a:spcPct val="100000"/>
                        </a:lnSpc>
                        <a:spcAft>
                          <a:spcPts val="0"/>
                        </a:spcAft>
                      </a:pPr>
                      <a:r>
                        <a:rPr lang="en-US" sz="2000" b="0" dirty="0">
                          <a:solidFill>
                            <a:schemeClr val="bg2">
                              <a:lumMod val="10000"/>
                            </a:schemeClr>
                          </a:solidFill>
                          <a:latin typeface="Freestyle Script" pitchFamily="66" charset="0"/>
                          <a:ea typeface="Times New Roman"/>
                        </a:rPr>
                        <a:t>- Anita est dans le coup, dit Bob.     - Je ne crois pas, répond Maguy.</a:t>
                      </a:r>
                      <a:endParaRPr lang="fr-FR" sz="2000" b="0" dirty="0">
                        <a:solidFill>
                          <a:schemeClr val="bg2">
                            <a:lumMod val="10000"/>
                          </a:schemeClr>
                        </a:solidFill>
                        <a:latin typeface="Freestyle Script" pitchFamily="66" charset="0"/>
                        <a:ea typeface="Times New Roman"/>
                      </a:endParaRPr>
                    </a:p>
                    <a:p>
                      <a:pPr>
                        <a:lnSpc>
                          <a:spcPct val="100000"/>
                        </a:lnSpc>
                        <a:spcAft>
                          <a:spcPts val="0"/>
                        </a:spcAft>
                      </a:pPr>
                      <a:r>
                        <a:rPr lang="en-US" sz="2000" b="0" dirty="0">
                          <a:solidFill>
                            <a:schemeClr val="bg2">
                              <a:lumMod val="10000"/>
                            </a:schemeClr>
                          </a:solidFill>
                          <a:latin typeface="Freestyle Script" pitchFamily="66" charset="0"/>
                          <a:ea typeface="Times New Roman"/>
                        </a:rPr>
                        <a:t>Juste jardine: “Il faut cultiver son jardin”.</a:t>
                      </a:r>
                      <a:endParaRPr lang="fr-FR" sz="2000" b="0" dirty="0">
                        <a:solidFill>
                          <a:schemeClr val="bg2">
                            <a:lumMod val="10000"/>
                          </a:schemeClr>
                        </a:solidFill>
                        <a:latin typeface="Freestyle Script" pitchFamily="66" charset="0"/>
                        <a:ea typeface="Times New Roman"/>
                      </a:endParaRPr>
                    </a:p>
                    <a:p>
                      <a:pPr>
                        <a:lnSpc>
                          <a:spcPct val="100000"/>
                        </a:lnSpc>
                        <a:spcAft>
                          <a:spcPts val="0"/>
                        </a:spcAft>
                      </a:pPr>
                      <a:r>
                        <a:rPr lang="en-US" sz="2000" b="0" dirty="0">
                          <a:solidFill>
                            <a:schemeClr val="bg2">
                              <a:lumMod val="10000"/>
                            </a:schemeClr>
                          </a:solidFill>
                          <a:latin typeface="Freestyle Script" pitchFamily="66" charset="0"/>
                          <a:ea typeface="Times New Roman"/>
                        </a:rPr>
                        <a:t>Anita enduit le corps de Sue d’huile solaire… Sue s’endort…</a:t>
                      </a:r>
                      <a:endParaRPr lang="fr-FR" sz="2000" b="0" dirty="0">
                        <a:solidFill>
                          <a:schemeClr val="bg2">
                            <a:lumMod val="10000"/>
                          </a:schemeClr>
                        </a:solidFill>
                        <a:latin typeface="Freestyle Script" pitchFamily="66" charset="0"/>
                        <a:ea typeface="Times New Roman"/>
                      </a:endParaRPr>
                    </a:p>
                    <a:p>
                      <a:pPr>
                        <a:lnSpc>
                          <a:spcPct val="100000"/>
                        </a:lnSpc>
                        <a:spcAft>
                          <a:spcPts val="0"/>
                        </a:spcAft>
                      </a:pPr>
                      <a:r>
                        <a:rPr lang="en-US" sz="2000" b="0" dirty="0">
                          <a:solidFill>
                            <a:schemeClr val="bg2">
                              <a:lumMod val="10000"/>
                            </a:schemeClr>
                          </a:solidFill>
                          <a:latin typeface="Freestyle Script" pitchFamily="66" charset="0"/>
                          <a:ea typeface="Calibri"/>
                          <a:cs typeface="Times New Roman"/>
                        </a:rPr>
                        <a:t>Les mains pleines de cambouis et le corps en transpiration, Anton révise le moteur.</a:t>
                      </a:r>
                      <a:endParaRPr lang="fr-FR" sz="2000" b="0" dirty="0">
                        <a:solidFill>
                          <a:schemeClr val="bg2">
                            <a:lumMod val="10000"/>
                          </a:schemeClr>
                        </a:solidFill>
                        <a:latin typeface="Freestyle Script" pitchFamily="66" charset="0"/>
                        <a:ea typeface="Times New Roman"/>
                      </a:endParaRP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7812360" y="0"/>
            <a:ext cx="133164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31/01</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OBSERVATIONS</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cadr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380359"/>
          <a:ext cx="8928992" cy="6366829"/>
        </p:xfrm>
        <a:graphic>
          <a:graphicData uri="http://schemas.openxmlformats.org/drawingml/2006/table">
            <a:tbl>
              <a:tblPr/>
              <a:tblGrid>
                <a:gridCol w="1259524"/>
                <a:gridCol w="1548788"/>
                <a:gridCol w="6120680"/>
              </a:tblGrid>
              <a:tr h="242777">
                <a:tc>
                  <a:txBody>
                    <a:bodyPr/>
                    <a:lstStyle/>
                    <a:p>
                      <a:pPr algn="ctr">
                        <a:lnSpc>
                          <a:spcPct val="115000"/>
                        </a:lnSpc>
                        <a:spcAft>
                          <a:spcPts val="0"/>
                        </a:spcAft>
                      </a:pPr>
                      <a:r>
                        <a:rPr lang="fr-FR" sz="2000" b="1" dirty="0">
                          <a:solidFill>
                            <a:schemeClr val="bg1"/>
                          </a:solidFill>
                          <a:effectLst>
                            <a:outerShdw blurRad="38100" dist="38100" dir="2700000" algn="tl">
                              <a:srgbClr val="000000">
                                <a:alpha val="43137"/>
                              </a:srgbClr>
                            </a:outerShdw>
                          </a:effectLst>
                          <a:latin typeface="Freestyle Script"/>
                          <a:ea typeface="Calibri"/>
                          <a:cs typeface="Times New Roman"/>
                        </a:rPr>
                        <a:t>HEURE</a:t>
                      </a:r>
                      <a:endParaRPr lang="fr-FR" sz="2000" b="1" dirty="0">
                        <a:solidFill>
                          <a:schemeClr val="bg1"/>
                        </a:solidFill>
                        <a:effectLst>
                          <a:outerShdw blurRad="38100" dist="38100" dir="2700000" algn="tl">
                            <a:srgbClr val="000000">
                              <a:alpha val="43137"/>
                            </a:srgbClr>
                          </a:outerShdw>
                        </a:effectLst>
                        <a:latin typeface="Calibri"/>
                        <a:ea typeface="Calibri"/>
                        <a:cs typeface="Times New Roman"/>
                      </a:endParaRPr>
                    </a:p>
                  </a:txBody>
                  <a:tcPr marL="47026" marR="47026" marT="0" marB="0" anchor="ctr">
                    <a:lnL w="12700" cap="flat" cmpd="sng" algn="ctr">
                      <a:no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a:txBody>
                    <a:bodyPr/>
                    <a:lstStyle/>
                    <a:p>
                      <a:pPr algn="ctr">
                        <a:lnSpc>
                          <a:spcPct val="115000"/>
                        </a:lnSpc>
                        <a:spcAft>
                          <a:spcPts val="0"/>
                        </a:spcAft>
                      </a:pPr>
                      <a:r>
                        <a:rPr lang="fr-FR" sz="2000" b="1" dirty="0">
                          <a:solidFill>
                            <a:schemeClr val="bg1"/>
                          </a:solidFill>
                          <a:effectLst>
                            <a:outerShdw blurRad="38100" dist="38100" dir="2700000" algn="tl">
                              <a:srgbClr val="000000">
                                <a:alpha val="43137"/>
                              </a:srgbClr>
                            </a:outerShdw>
                          </a:effectLst>
                          <a:latin typeface="Freestyle Script"/>
                          <a:ea typeface="Calibri"/>
                          <a:cs typeface="Times New Roman"/>
                        </a:rPr>
                        <a:t>LIEUX</a:t>
                      </a:r>
                      <a:endParaRPr lang="fr-FR" sz="2000" b="1" dirty="0">
                        <a:solidFill>
                          <a:schemeClr val="bg1"/>
                        </a:solidFill>
                        <a:effectLst>
                          <a:outerShdw blurRad="38100" dist="38100" dir="2700000" algn="tl">
                            <a:srgbClr val="000000">
                              <a:alpha val="43137"/>
                            </a:srgbClr>
                          </a:outerShdw>
                        </a:effectLst>
                        <a:latin typeface="Calibri"/>
                        <a:ea typeface="Calibri"/>
                        <a:cs typeface="Times New Roman"/>
                      </a:endParaRPr>
                    </a:p>
                  </a:txBody>
                  <a:tcPr marL="47026" marR="47026"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a:txBody>
                    <a:bodyPr/>
                    <a:lstStyle/>
                    <a:p>
                      <a:pPr algn="ctr">
                        <a:lnSpc>
                          <a:spcPct val="115000"/>
                        </a:lnSpc>
                        <a:spcAft>
                          <a:spcPts val="0"/>
                        </a:spcAft>
                        <a:tabLst>
                          <a:tab pos="4443095" algn="l"/>
                        </a:tabLst>
                      </a:pPr>
                      <a:r>
                        <a:rPr lang="fr-FR" sz="2000" b="1" dirty="0">
                          <a:solidFill>
                            <a:schemeClr val="bg1"/>
                          </a:solidFill>
                          <a:effectLst>
                            <a:outerShdw blurRad="38100" dist="38100" dir="2700000" algn="tl">
                              <a:srgbClr val="000000">
                                <a:alpha val="43137"/>
                              </a:srgbClr>
                            </a:outerShdw>
                          </a:effectLst>
                          <a:latin typeface="Freestyle Script"/>
                          <a:ea typeface="Calibri"/>
                          <a:cs typeface="Times New Roman"/>
                        </a:rPr>
                        <a:t>OBSERVATION</a:t>
                      </a:r>
                      <a:endParaRPr lang="fr-FR" sz="2000" b="1" dirty="0">
                        <a:solidFill>
                          <a:schemeClr val="bg1"/>
                        </a:solidFill>
                        <a:effectLst>
                          <a:outerShdw blurRad="38100" dist="38100" dir="2700000" algn="tl">
                            <a:srgbClr val="000000">
                              <a:alpha val="43137"/>
                            </a:srgbClr>
                          </a:outerShdw>
                        </a:effectLst>
                        <a:latin typeface="Calibri"/>
                        <a:ea typeface="Calibri"/>
                        <a:cs typeface="Times New Roman"/>
                      </a:endParaRPr>
                    </a:p>
                  </a:txBody>
                  <a:tcPr marL="47026" marR="47026" marT="0" marB="0" anchor="ctr">
                    <a:lnL w="12700" cap="flat" cmpd="sng" algn="ctr">
                      <a:solidFill>
                        <a:schemeClr val="bg2">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r>
              <a:tr h="1544614">
                <a:tc>
                  <a:txBody>
                    <a:bodyPr/>
                    <a:lstStyle/>
                    <a:p>
                      <a:pPr indent="450215">
                        <a:lnSpc>
                          <a:spcPct val="100000"/>
                        </a:lnSpc>
                        <a:spcAft>
                          <a:spcPts val="0"/>
                        </a:spcAft>
                        <a:tabLst>
                          <a:tab pos="450215" algn="l"/>
                        </a:tabLst>
                      </a:pPr>
                      <a:r>
                        <a:rPr lang="fr-FR" sz="2000" b="0" dirty="0">
                          <a:solidFill>
                            <a:schemeClr val="bg2">
                              <a:lumMod val="10000"/>
                            </a:schemeClr>
                          </a:solidFill>
                          <a:latin typeface="Freestyle Script" pitchFamily="66" charset="0"/>
                          <a:ea typeface="Calibri"/>
                          <a:cs typeface="Times New Roman"/>
                        </a:rPr>
                        <a:t>16h00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Bar</a:t>
                      </a:r>
                    </a:p>
                    <a:p>
                      <a:pPr algn="ct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Cabine de Bruce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Cale du Brisban</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Devant chez Juste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Jardin</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Maguy prend un verre au bar… Elle sanglote.</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Bruce dort. Il parle en dormant. Il rêve de Marie.</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Roy scie, rabote et tape en fredonnant une chanson paillarde.</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Chris rôde autour de chez Juste…</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Juste jardine: “Il faut cultiver son jardin”.</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1625236">
                <a:tc>
                  <a:txBody>
                    <a:bodyPr/>
                    <a:lstStyle/>
                    <a:p>
                      <a:pPr indent="450215">
                        <a:lnSpc>
                          <a:spcPct val="100000"/>
                        </a:lnSpc>
                        <a:spcAft>
                          <a:spcPts val="0"/>
                        </a:spcAft>
                        <a:tabLst>
                          <a:tab pos="450215" algn="l"/>
                        </a:tabLst>
                      </a:pPr>
                      <a:r>
                        <a:rPr lang="fr-FR" sz="2000" b="0" dirty="0">
                          <a:solidFill>
                            <a:schemeClr val="bg2">
                              <a:lumMod val="10000"/>
                            </a:schemeClr>
                          </a:solidFill>
                          <a:latin typeface="Freestyle Script" pitchFamily="66" charset="0"/>
                          <a:ea typeface="Calibri"/>
                          <a:cs typeface="Times New Roman"/>
                        </a:rPr>
                        <a:t>16h30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Chambre de Maguy</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Chambre de Marie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Cale du Brisban</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Embarcadère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Jardin</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pPr>
                      <a:r>
                        <a:rPr lang="en-US" sz="2000" b="0" dirty="0">
                          <a:solidFill>
                            <a:schemeClr val="bg2">
                              <a:lumMod val="10000"/>
                            </a:schemeClr>
                          </a:solidFill>
                          <a:latin typeface="Freestyle Script" pitchFamily="66" charset="0"/>
                          <a:ea typeface="Times New Roman"/>
                        </a:rPr>
                        <a:t>- Je suis fini, dit Bruce. Pris au piège !    - Fallait pas toucher à ça, répond Maguy.</a:t>
                      </a:r>
                      <a:endParaRPr lang="fr-FR" sz="2000" b="0" dirty="0">
                        <a:solidFill>
                          <a:schemeClr val="bg2">
                            <a:lumMod val="10000"/>
                          </a:schemeClr>
                        </a:solidFill>
                        <a:latin typeface="Freestyle Script" pitchFamily="66" charset="0"/>
                        <a:ea typeface="Times New Roman"/>
                      </a:endParaRPr>
                    </a:p>
                    <a:p>
                      <a:pPr>
                        <a:lnSpc>
                          <a:spcPct val="100000"/>
                        </a:lnSpc>
                        <a:spcAft>
                          <a:spcPts val="0"/>
                        </a:spcAft>
                      </a:pPr>
                      <a:r>
                        <a:rPr lang="en-US" sz="2000" b="0" dirty="0">
                          <a:solidFill>
                            <a:schemeClr val="bg2">
                              <a:lumMod val="10000"/>
                            </a:schemeClr>
                          </a:solidFill>
                          <a:latin typeface="Freestyle Script" pitchFamily="66" charset="0"/>
                          <a:ea typeface="Times New Roman"/>
                        </a:rPr>
                        <a:t>Bob passe la chambre au peigne fin.</a:t>
                      </a:r>
                      <a:endParaRPr lang="fr-FR" sz="2000" b="0" dirty="0">
                        <a:solidFill>
                          <a:schemeClr val="bg2">
                            <a:lumMod val="10000"/>
                          </a:schemeClr>
                        </a:solidFill>
                        <a:latin typeface="Freestyle Script" pitchFamily="66" charset="0"/>
                        <a:ea typeface="Times New Roman"/>
                      </a:endParaRP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Roy scie, rabote et tape en fredonnant une chanson paillarde.</a:t>
                      </a:r>
                    </a:p>
                    <a:p>
                      <a:pPr>
                        <a:lnSpc>
                          <a:spcPct val="100000"/>
                        </a:lnSpc>
                        <a:spcAft>
                          <a:spcPts val="0"/>
                        </a:spcAft>
                      </a:pPr>
                      <a:r>
                        <a:rPr lang="en-US" sz="2000" b="0" dirty="0">
                          <a:solidFill>
                            <a:schemeClr val="bg2">
                              <a:lumMod val="10000"/>
                            </a:schemeClr>
                          </a:solidFill>
                          <a:latin typeface="Freestyle Script" pitchFamily="66" charset="0"/>
                          <a:ea typeface="Times New Roman"/>
                        </a:rPr>
                        <a:t>Les marins sont de quart, de corvée ou en quartier libre.</a:t>
                      </a:r>
                      <a:endParaRPr lang="fr-FR" sz="2000" b="0" dirty="0">
                        <a:solidFill>
                          <a:schemeClr val="bg2">
                            <a:lumMod val="10000"/>
                          </a:schemeClr>
                        </a:solidFill>
                        <a:latin typeface="Freestyle Script" pitchFamily="66" charset="0"/>
                        <a:ea typeface="Times New Roman"/>
                      </a:endParaRPr>
                    </a:p>
                    <a:p>
                      <a:pPr>
                        <a:lnSpc>
                          <a:spcPct val="100000"/>
                        </a:lnSpc>
                        <a:spcAft>
                          <a:spcPts val="0"/>
                        </a:spcAft>
                      </a:pPr>
                      <a:r>
                        <a:rPr lang="en-US" sz="2000" b="0" dirty="0">
                          <a:solidFill>
                            <a:schemeClr val="bg2">
                              <a:lumMod val="10000"/>
                            </a:schemeClr>
                          </a:solidFill>
                          <a:latin typeface="Freestyle Script" pitchFamily="66" charset="0"/>
                          <a:ea typeface="Times New Roman"/>
                        </a:rPr>
                        <a:t>Juste jardine: “Il faut cultiver son jardin”.</a:t>
                      </a:r>
                      <a:endParaRPr lang="fr-FR" sz="2000" b="0" dirty="0">
                        <a:solidFill>
                          <a:schemeClr val="bg2">
                            <a:lumMod val="10000"/>
                          </a:schemeClr>
                        </a:solidFill>
                        <a:latin typeface="Freestyle Script" pitchFamily="66" charset="0"/>
                        <a:ea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1235691">
                <a:tc>
                  <a:txBody>
                    <a:bodyPr/>
                    <a:lstStyle/>
                    <a:p>
                      <a:pPr indent="450215">
                        <a:lnSpc>
                          <a:spcPct val="100000"/>
                        </a:lnSpc>
                        <a:spcAft>
                          <a:spcPts val="0"/>
                        </a:spcAft>
                        <a:tabLst>
                          <a:tab pos="450215" algn="l"/>
                        </a:tabLst>
                      </a:pPr>
                      <a:r>
                        <a:rPr lang="fr-FR" sz="2000" b="0" dirty="0">
                          <a:solidFill>
                            <a:schemeClr val="bg2">
                              <a:lumMod val="10000"/>
                            </a:schemeClr>
                          </a:solidFill>
                          <a:latin typeface="Freestyle Script" pitchFamily="66" charset="0"/>
                          <a:ea typeface="Calibri"/>
                          <a:cs typeface="Times New Roman"/>
                        </a:rPr>
                        <a:t>17h00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Bassin</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Chambre d’Anita</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Chambre de Maguy</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Embarcadère</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Roy fait des ricochets à la surface du bassin.</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 Tu veux que je te dise, dit Anita. On est les prochaines sur la liste.</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Des rires etouffés, des couinements, des soupirs, des cris…</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Les marins sont de quart, de corvée ou en quartier libre.</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926768">
                <a:tc>
                  <a:txBody>
                    <a:bodyPr/>
                    <a:lstStyle/>
                    <a:p>
                      <a:pPr indent="450215">
                        <a:lnSpc>
                          <a:spcPct val="100000"/>
                        </a:lnSpc>
                        <a:spcAft>
                          <a:spcPts val="0"/>
                        </a:spcAft>
                        <a:tabLst>
                          <a:tab pos="450215" algn="l"/>
                        </a:tabLst>
                      </a:pPr>
                      <a:r>
                        <a:rPr lang="fr-FR" sz="2000" b="0" dirty="0">
                          <a:solidFill>
                            <a:schemeClr val="bg2">
                              <a:lumMod val="10000"/>
                            </a:schemeClr>
                          </a:solidFill>
                          <a:latin typeface="Freestyle Script" pitchFamily="66" charset="0"/>
                          <a:ea typeface="Calibri"/>
                          <a:cs typeface="Times New Roman"/>
                        </a:rPr>
                        <a:t>17h30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Chambre d’Anita</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Plage Nord</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Salon</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 Tu veux que je te dise, dit Anita. On est les prochaines sur la liste.</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Juste lève ses nasses. Elles débordent de dorades argentées et de maquereaux…</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 Peut-être qu’elle est déjà morte, dit Bob. J’aurais dû accepter.</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684000">
                <a:tc>
                  <a:txBody>
                    <a:bodyPr/>
                    <a:lstStyle/>
                    <a:p>
                      <a:pPr indent="450215">
                        <a:lnSpc>
                          <a:spcPct val="100000"/>
                        </a:lnSpc>
                        <a:spcAft>
                          <a:spcPts val="0"/>
                        </a:spcAft>
                        <a:tabLst>
                          <a:tab pos="450215" algn="l"/>
                        </a:tabLst>
                      </a:pPr>
                      <a:r>
                        <a:rPr lang="fr-FR" sz="2000" b="0" dirty="0">
                          <a:solidFill>
                            <a:schemeClr val="bg2">
                              <a:lumMod val="10000"/>
                            </a:schemeClr>
                          </a:solidFill>
                          <a:latin typeface="Freestyle Script" pitchFamily="66" charset="0"/>
                          <a:ea typeface="Calibri"/>
                          <a:cs typeface="Times New Roman"/>
                        </a:rPr>
                        <a:t>18h00</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Chambre d’Anita</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Plage </a:t>
                      </a:r>
                      <a:r>
                        <a:rPr lang="fr-FR" sz="2000" b="0" dirty="0" smtClean="0">
                          <a:solidFill>
                            <a:schemeClr val="bg2">
                              <a:lumMod val="10000"/>
                            </a:schemeClr>
                          </a:solidFill>
                          <a:latin typeface="Freestyle Script" pitchFamily="66" charset="0"/>
                          <a:ea typeface="Calibri"/>
                          <a:cs typeface="Times New Roman"/>
                        </a:rPr>
                        <a:t>Nord</a:t>
                      </a:r>
                      <a:endParaRPr lang="fr-FR" sz="2000" b="0" dirty="0">
                        <a:solidFill>
                          <a:schemeClr val="bg2">
                            <a:lumMod val="10000"/>
                          </a:schemeClr>
                        </a:solidFill>
                        <a:latin typeface="Freestyle Script" pitchFamily="66" charset="0"/>
                        <a:ea typeface="Calibri"/>
                        <a:cs typeface="Times New Roman"/>
                      </a:endParaRP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pPr>
                      <a:r>
                        <a:rPr lang="en-US" sz="2000" b="0" dirty="0">
                          <a:solidFill>
                            <a:schemeClr val="bg2">
                              <a:lumMod val="10000"/>
                            </a:schemeClr>
                          </a:solidFill>
                          <a:latin typeface="Freestyle Script" pitchFamily="66" charset="0"/>
                          <a:ea typeface="Times New Roman"/>
                        </a:rPr>
                        <a:t>- Je veux savoir où est Marie, hurle Bob.     - Mais je n’en sais rien, répond Anita.</a:t>
                      </a:r>
                      <a:endParaRPr lang="fr-FR" sz="2000" b="0" dirty="0">
                        <a:solidFill>
                          <a:schemeClr val="bg2">
                            <a:lumMod val="10000"/>
                          </a:schemeClr>
                        </a:solidFill>
                        <a:latin typeface="Freestyle Script" pitchFamily="66" charset="0"/>
                        <a:ea typeface="Times New Roman"/>
                      </a:endParaRP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Juste vide ses nasses… Sue et Roy discutent à 50 mètres de là</a:t>
                      </a:r>
                      <a:r>
                        <a:rPr lang="fr-FR" sz="2000" b="0" dirty="0" smtClean="0">
                          <a:solidFill>
                            <a:schemeClr val="bg2">
                              <a:lumMod val="10000"/>
                            </a:schemeClr>
                          </a:solidFill>
                          <a:latin typeface="Freestyle Script" pitchFamily="66" charset="0"/>
                          <a:ea typeface="Calibri"/>
                          <a:cs typeface="Times New Roman"/>
                        </a:rPr>
                        <a:t>…</a:t>
                      </a:r>
                      <a:endParaRPr lang="fr-FR" sz="2000" b="0" dirty="0">
                        <a:solidFill>
                          <a:schemeClr val="bg2">
                            <a:lumMod val="10000"/>
                          </a:schemeClr>
                        </a:solidFill>
                        <a:latin typeface="Freestyle Script" pitchFamily="66" charset="0"/>
                        <a:ea typeface="Calibri"/>
                        <a:cs typeface="Times New Roman"/>
                      </a:endParaRP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7812360" y="0"/>
            <a:ext cx="133164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31/01</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OBSERVATIONS</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cadr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54737"/>
        </p:xfrm>
        <a:graphic>
          <a:graphicData uri="http://schemas.openxmlformats.org/drawingml/2006/table">
            <a:tbl>
              <a:tblPr/>
              <a:tblGrid>
                <a:gridCol w="1152128"/>
                <a:gridCol w="1584176"/>
                <a:gridCol w="6192688"/>
              </a:tblGrid>
              <a:tr h="332487">
                <a:tc>
                  <a:txBody>
                    <a:bodyPr/>
                    <a:lstStyle/>
                    <a:p>
                      <a:pPr algn="ctr">
                        <a:lnSpc>
                          <a:spcPct val="115000"/>
                        </a:lnSpc>
                        <a:spcAft>
                          <a:spcPts val="0"/>
                        </a:spcAft>
                      </a:pPr>
                      <a:r>
                        <a:rPr lang="fr-FR" sz="2000" b="1" dirty="0">
                          <a:solidFill>
                            <a:schemeClr val="bg1"/>
                          </a:solidFill>
                          <a:effectLst>
                            <a:outerShdw blurRad="38100" dist="38100" dir="2700000" algn="tl">
                              <a:srgbClr val="000000">
                                <a:alpha val="43137"/>
                              </a:srgbClr>
                            </a:outerShdw>
                          </a:effectLst>
                          <a:latin typeface="Freestyle Script"/>
                          <a:ea typeface="Calibri"/>
                          <a:cs typeface="Times New Roman"/>
                        </a:rPr>
                        <a:t>HEURE</a:t>
                      </a:r>
                      <a:endParaRPr lang="fr-FR" sz="2000" b="1" dirty="0">
                        <a:solidFill>
                          <a:schemeClr val="bg1"/>
                        </a:solidFill>
                        <a:effectLst>
                          <a:outerShdw blurRad="38100" dist="38100" dir="2700000" algn="tl">
                            <a:srgbClr val="000000">
                              <a:alpha val="43137"/>
                            </a:srgbClr>
                          </a:outerShdw>
                        </a:effectLst>
                        <a:latin typeface="Calibri"/>
                        <a:ea typeface="Calibri"/>
                        <a:cs typeface="Times New Roman"/>
                      </a:endParaRPr>
                    </a:p>
                  </a:txBody>
                  <a:tcPr marL="47026" marR="47026" marT="0" marB="0" anchor="ctr">
                    <a:lnL w="12700" cap="flat" cmpd="sng" algn="ctr">
                      <a:no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a:txBody>
                    <a:bodyPr/>
                    <a:lstStyle/>
                    <a:p>
                      <a:pPr algn="ctr">
                        <a:lnSpc>
                          <a:spcPct val="115000"/>
                        </a:lnSpc>
                        <a:spcAft>
                          <a:spcPts val="0"/>
                        </a:spcAft>
                      </a:pPr>
                      <a:r>
                        <a:rPr lang="fr-FR" sz="2000" b="1" dirty="0">
                          <a:solidFill>
                            <a:schemeClr val="bg1"/>
                          </a:solidFill>
                          <a:effectLst>
                            <a:outerShdw blurRad="38100" dist="38100" dir="2700000" algn="tl">
                              <a:srgbClr val="000000">
                                <a:alpha val="43137"/>
                              </a:srgbClr>
                            </a:outerShdw>
                          </a:effectLst>
                          <a:latin typeface="Freestyle Script"/>
                          <a:ea typeface="Calibri"/>
                          <a:cs typeface="Times New Roman"/>
                        </a:rPr>
                        <a:t>LIEUX</a:t>
                      </a:r>
                      <a:endParaRPr lang="fr-FR" sz="2000" b="1" dirty="0">
                        <a:solidFill>
                          <a:schemeClr val="bg1"/>
                        </a:solidFill>
                        <a:effectLst>
                          <a:outerShdw blurRad="38100" dist="38100" dir="2700000" algn="tl">
                            <a:srgbClr val="000000">
                              <a:alpha val="43137"/>
                            </a:srgbClr>
                          </a:outerShdw>
                        </a:effectLst>
                        <a:latin typeface="Calibri"/>
                        <a:ea typeface="Calibri"/>
                        <a:cs typeface="Times New Roman"/>
                      </a:endParaRPr>
                    </a:p>
                  </a:txBody>
                  <a:tcPr marL="47026" marR="47026" marT="0" marB="0" anchor="ctr">
                    <a:lnL w="12700" cap="flat" cmpd="sng" algn="ctr">
                      <a:solidFill>
                        <a:schemeClr val="bg2">
                          <a:lumMod val="50000"/>
                        </a:schemeClr>
                      </a:solidFill>
                      <a:prstDash val="solid"/>
                      <a:round/>
                      <a:headEnd type="none" w="med" len="med"/>
                      <a:tailEnd type="none" w="med" len="med"/>
                    </a:lnL>
                    <a:lnR w="12700" cap="flat" cmpd="sng" algn="ctr">
                      <a:solidFill>
                        <a:schemeClr val="bg2">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a:txBody>
                    <a:bodyPr/>
                    <a:lstStyle/>
                    <a:p>
                      <a:pPr algn="ctr">
                        <a:lnSpc>
                          <a:spcPct val="115000"/>
                        </a:lnSpc>
                        <a:spcAft>
                          <a:spcPts val="0"/>
                        </a:spcAft>
                        <a:tabLst>
                          <a:tab pos="4443095" algn="l"/>
                        </a:tabLst>
                      </a:pPr>
                      <a:r>
                        <a:rPr lang="fr-FR" sz="2000" b="1" dirty="0">
                          <a:solidFill>
                            <a:schemeClr val="bg1"/>
                          </a:solidFill>
                          <a:effectLst>
                            <a:outerShdw blurRad="38100" dist="38100" dir="2700000" algn="tl">
                              <a:srgbClr val="000000">
                                <a:alpha val="43137"/>
                              </a:srgbClr>
                            </a:outerShdw>
                          </a:effectLst>
                          <a:latin typeface="Freestyle Script"/>
                          <a:ea typeface="Calibri"/>
                          <a:cs typeface="Times New Roman"/>
                        </a:rPr>
                        <a:t>OBSERVATION</a:t>
                      </a:r>
                      <a:endParaRPr lang="fr-FR" sz="2000" b="1" dirty="0">
                        <a:solidFill>
                          <a:schemeClr val="bg1"/>
                        </a:solidFill>
                        <a:effectLst>
                          <a:outerShdw blurRad="38100" dist="38100" dir="2700000" algn="tl">
                            <a:srgbClr val="000000">
                              <a:alpha val="43137"/>
                            </a:srgbClr>
                          </a:outerShdw>
                        </a:effectLst>
                        <a:latin typeface="Calibri"/>
                        <a:ea typeface="Calibri"/>
                        <a:cs typeface="Times New Roman"/>
                      </a:endParaRPr>
                    </a:p>
                  </a:txBody>
                  <a:tcPr marL="47026" marR="47026" marT="0" marB="0" anchor="ctr">
                    <a:lnL w="12700" cap="flat" cmpd="sng" algn="ctr">
                      <a:solidFill>
                        <a:schemeClr val="bg2">
                          <a:lumMod val="50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r>
              <a:tr h="918952">
                <a:tc>
                  <a:txBody>
                    <a:bodyPr/>
                    <a:lstStyle/>
                    <a:p>
                      <a:pPr indent="450215" algn="l">
                        <a:lnSpc>
                          <a:spcPct val="100000"/>
                        </a:lnSpc>
                        <a:spcAft>
                          <a:spcPts val="0"/>
                        </a:spcAft>
                        <a:tabLst>
                          <a:tab pos="450215" algn="l"/>
                        </a:tabLst>
                      </a:pPr>
                      <a:r>
                        <a:rPr lang="fr-FR" sz="2000" b="0" dirty="0" smtClean="0">
                          <a:solidFill>
                            <a:schemeClr val="bg2">
                              <a:lumMod val="10000"/>
                            </a:schemeClr>
                          </a:solidFill>
                          <a:latin typeface="Freestyle Script" pitchFamily="66" charset="0"/>
                          <a:ea typeface="Calibri"/>
                          <a:cs typeface="Times New Roman"/>
                        </a:rPr>
                        <a:t>18h00</a:t>
                      </a:r>
                      <a:endParaRPr lang="fr-FR" sz="2000" b="0" dirty="0">
                        <a:solidFill>
                          <a:schemeClr val="bg2">
                            <a:lumMod val="10000"/>
                          </a:schemeClr>
                        </a:solidFill>
                        <a:latin typeface="Freestyle Script" pitchFamily="66" charset="0"/>
                        <a:ea typeface="Calibri"/>
                        <a:cs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smtClean="0">
                          <a:solidFill>
                            <a:schemeClr val="bg2">
                              <a:lumMod val="10000"/>
                            </a:schemeClr>
                          </a:solidFill>
                          <a:latin typeface="Freestyle Script" pitchFamily="66" charset="0"/>
                          <a:ea typeface="Calibri"/>
                          <a:cs typeface="Times New Roman"/>
                        </a:rPr>
                        <a:t>Plage </a:t>
                      </a:r>
                      <a:r>
                        <a:rPr lang="fr-FR" sz="2000" b="0" dirty="0">
                          <a:solidFill>
                            <a:schemeClr val="bg2">
                              <a:lumMod val="10000"/>
                            </a:schemeClr>
                          </a:solidFill>
                          <a:latin typeface="Freestyle Script" pitchFamily="66" charset="0"/>
                          <a:ea typeface="Calibri"/>
                          <a:cs typeface="Times New Roman"/>
                        </a:rPr>
                        <a:t>Sud</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Salle des Machines </a:t>
                      </a:r>
                      <a:r>
                        <a:rPr lang="fr-FR" sz="2000" b="0" dirty="0" smtClean="0">
                          <a:solidFill>
                            <a:schemeClr val="bg2">
                              <a:lumMod val="10000"/>
                            </a:schemeClr>
                          </a:solidFill>
                          <a:latin typeface="Freestyle Script" pitchFamily="66" charset="0"/>
                          <a:ea typeface="Calibri"/>
                          <a:cs typeface="Times New Roman"/>
                        </a:rPr>
                        <a:t>Salon</a:t>
                      </a:r>
                      <a:endParaRPr lang="fr-FR" sz="2000" b="0" dirty="0">
                        <a:solidFill>
                          <a:schemeClr val="bg2">
                            <a:lumMod val="10000"/>
                          </a:schemeClr>
                        </a:solidFill>
                        <a:latin typeface="Freestyle Script" pitchFamily="66" charset="0"/>
                        <a:ea typeface="Calibri"/>
                        <a:cs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smtClean="0">
                          <a:solidFill>
                            <a:schemeClr val="bg2">
                              <a:lumMod val="10000"/>
                            </a:schemeClr>
                          </a:solidFill>
                          <a:latin typeface="Freestyle Script" pitchFamily="66" charset="0"/>
                          <a:ea typeface="Calibri"/>
                          <a:cs typeface="Times New Roman"/>
                        </a:rPr>
                        <a:t>Bruce </a:t>
                      </a:r>
                      <a:r>
                        <a:rPr lang="fr-FR" sz="2000" b="0" dirty="0">
                          <a:solidFill>
                            <a:schemeClr val="bg2">
                              <a:lumMod val="10000"/>
                            </a:schemeClr>
                          </a:solidFill>
                          <a:latin typeface="Freestyle Script" pitchFamily="66" charset="0"/>
                          <a:ea typeface="Calibri"/>
                          <a:cs typeface="Times New Roman"/>
                        </a:rPr>
                        <a:t>est assis au pied de l’arbre penché… Il transpire à grosses gouttes.</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Les mains pleines de cambouis et le corps en transpiration, Anton révise le moteur.</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Dès qu’elle est seule, Maguy pense à Marie</a:t>
                      </a:r>
                      <a:r>
                        <a:rPr lang="fr-FR" sz="2000" b="0" dirty="0" smtClean="0">
                          <a:solidFill>
                            <a:schemeClr val="bg2">
                              <a:lumMod val="10000"/>
                            </a:schemeClr>
                          </a:solidFill>
                          <a:latin typeface="Freestyle Script" pitchFamily="66" charset="0"/>
                          <a:ea typeface="Calibri"/>
                          <a:cs typeface="Times New Roman"/>
                        </a:rPr>
                        <a:t>.</a:t>
                      </a:r>
                      <a:endParaRPr lang="fr-FR" sz="2000" b="0" dirty="0">
                        <a:solidFill>
                          <a:schemeClr val="bg2">
                            <a:lumMod val="10000"/>
                          </a:schemeClr>
                        </a:solidFill>
                        <a:latin typeface="Freestyle Script" pitchFamily="66" charset="0"/>
                        <a:ea typeface="Calibri"/>
                        <a:cs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1225270">
                <a:tc>
                  <a:txBody>
                    <a:bodyPr/>
                    <a:lstStyle/>
                    <a:p>
                      <a:pPr indent="450215" algn="l">
                        <a:lnSpc>
                          <a:spcPct val="100000"/>
                        </a:lnSpc>
                        <a:spcAft>
                          <a:spcPts val="0"/>
                        </a:spcAft>
                        <a:tabLst>
                          <a:tab pos="450215" algn="l"/>
                        </a:tabLst>
                      </a:pPr>
                      <a:r>
                        <a:rPr lang="fr-FR" sz="2000" b="0" dirty="0">
                          <a:solidFill>
                            <a:schemeClr val="bg2">
                              <a:lumMod val="10000"/>
                            </a:schemeClr>
                          </a:solidFill>
                          <a:latin typeface="Freestyle Script" pitchFamily="66" charset="0"/>
                          <a:ea typeface="Calibri"/>
                          <a:cs typeface="Times New Roman"/>
                        </a:rPr>
                        <a:t>18h30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Chambre d’Anita</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Chambre de Sue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Plage sud</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Salle des Machines</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pPr>
                      <a:r>
                        <a:rPr lang="en-US" sz="2000" b="0" dirty="0">
                          <a:solidFill>
                            <a:schemeClr val="bg2">
                              <a:lumMod val="10000"/>
                            </a:schemeClr>
                          </a:solidFill>
                          <a:latin typeface="Freestyle Script" pitchFamily="66" charset="0"/>
                          <a:ea typeface="Times New Roman"/>
                        </a:rPr>
                        <a:t>- Tu me le paieras, crie Bob.               - Puisque je ne sais rien, répond Anita.</a:t>
                      </a:r>
                      <a:endParaRPr lang="fr-FR" sz="2000" b="0" dirty="0">
                        <a:solidFill>
                          <a:schemeClr val="bg2">
                            <a:lumMod val="10000"/>
                          </a:schemeClr>
                        </a:solidFill>
                        <a:latin typeface="Freestyle Script" pitchFamily="66" charset="0"/>
                        <a:ea typeface="Times New Roman"/>
                      </a:endParaRPr>
                    </a:p>
                    <a:p>
                      <a:pPr>
                        <a:lnSpc>
                          <a:spcPct val="100000"/>
                        </a:lnSpc>
                        <a:spcAft>
                          <a:spcPts val="0"/>
                        </a:spcAft>
                      </a:pPr>
                      <a:r>
                        <a:rPr lang="en-US" sz="2000" b="0" dirty="0">
                          <a:solidFill>
                            <a:schemeClr val="bg2">
                              <a:lumMod val="10000"/>
                            </a:schemeClr>
                          </a:solidFill>
                          <a:latin typeface="Freestyle Script" pitchFamily="66" charset="0"/>
                          <a:ea typeface="Times New Roman"/>
                        </a:rPr>
                        <a:t>- Parle-moi de Maupiti, dit Chris.      - On a mieux à faire mon chou, répond Sue.</a:t>
                      </a:r>
                      <a:endParaRPr lang="fr-FR" sz="2000" b="0" dirty="0">
                        <a:solidFill>
                          <a:schemeClr val="bg2">
                            <a:lumMod val="10000"/>
                          </a:schemeClr>
                        </a:solidFill>
                        <a:latin typeface="Freestyle Script" pitchFamily="66" charset="0"/>
                        <a:ea typeface="Times New Roman"/>
                      </a:endParaRPr>
                    </a:p>
                    <a:p>
                      <a:pPr>
                        <a:lnSpc>
                          <a:spcPct val="100000"/>
                        </a:lnSpc>
                        <a:spcAft>
                          <a:spcPts val="0"/>
                        </a:spcAft>
                      </a:pPr>
                      <a:r>
                        <a:rPr lang="en-US" sz="2000" b="0" dirty="0">
                          <a:solidFill>
                            <a:schemeClr val="bg2">
                              <a:lumMod val="10000"/>
                            </a:schemeClr>
                          </a:solidFill>
                          <a:latin typeface="Freestyle Script" pitchFamily="66" charset="0"/>
                          <a:ea typeface="Times New Roman"/>
                        </a:rPr>
                        <a:t>Bruce est assis au pied de l’arbre penché… Il transpire à grosses gouttes.</a:t>
                      </a:r>
                      <a:endParaRPr lang="fr-FR" sz="2000" b="0" dirty="0">
                        <a:solidFill>
                          <a:schemeClr val="bg2">
                            <a:lumMod val="10000"/>
                          </a:schemeClr>
                        </a:solidFill>
                        <a:latin typeface="Freestyle Script" pitchFamily="66" charset="0"/>
                        <a:ea typeface="Times New Roman"/>
                      </a:endParaRPr>
                    </a:p>
                    <a:p>
                      <a:pPr>
                        <a:lnSpc>
                          <a:spcPct val="100000"/>
                        </a:lnSpc>
                        <a:spcAft>
                          <a:spcPts val="0"/>
                        </a:spcAft>
                      </a:pPr>
                      <a:r>
                        <a:rPr lang="en-US" sz="2000" b="0" dirty="0">
                          <a:solidFill>
                            <a:schemeClr val="bg2">
                              <a:lumMod val="10000"/>
                            </a:schemeClr>
                          </a:solidFill>
                          <a:latin typeface="Freestyle Script" pitchFamily="66" charset="0"/>
                          <a:ea typeface="Calibri"/>
                          <a:cs typeface="Times New Roman"/>
                        </a:rPr>
                        <a:t>Les mains pleines de cambouis et le corps en transpiration, Anton révise le moteur.</a:t>
                      </a:r>
                      <a:endParaRPr lang="fr-FR" sz="2000" b="0" dirty="0">
                        <a:solidFill>
                          <a:schemeClr val="bg2">
                            <a:lumMod val="10000"/>
                          </a:schemeClr>
                        </a:solidFill>
                        <a:latin typeface="Freestyle Script" pitchFamily="66" charset="0"/>
                        <a:ea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2113590">
                <a:tc>
                  <a:txBody>
                    <a:bodyPr/>
                    <a:lstStyle/>
                    <a:p>
                      <a:pPr indent="450215" algn="l">
                        <a:lnSpc>
                          <a:spcPct val="100000"/>
                        </a:lnSpc>
                        <a:spcAft>
                          <a:spcPts val="0"/>
                        </a:spcAft>
                        <a:tabLst>
                          <a:tab pos="450215" algn="l"/>
                        </a:tabLst>
                      </a:pPr>
                      <a:r>
                        <a:rPr lang="fr-FR" sz="2000" b="0" dirty="0">
                          <a:solidFill>
                            <a:schemeClr val="bg2">
                              <a:lumMod val="10000"/>
                            </a:schemeClr>
                          </a:solidFill>
                          <a:latin typeface="Freestyle Script" pitchFamily="66" charset="0"/>
                          <a:ea typeface="Calibri"/>
                          <a:cs typeface="Times New Roman"/>
                        </a:rPr>
                        <a:t>19h00</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Bar</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Bassin</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Chambre de Juste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Chambre de Sue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Embarcadère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Salle des Machines</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Maguy vous mitonne un bon petit plat…</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Bob inspecte le sol. Il est à la recherche d’indices…</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Juste fait du feu dans le poële… Une odeur de roussi de dégage…</a:t>
                      </a:r>
                    </a:p>
                    <a:p>
                      <a:pPr>
                        <a:lnSpc>
                          <a:spcPct val="100000"/>
                        </a:lnSpc>
                        <a:spcAft>
                          <a:spcPts val="0"/>
                        </a:spcAft>
                      </a:pPr>
                      <a:r>
                        <a:rPr lang="en-US" sz="2000" b="0" dirty="0">
                          <a:solidFill>
                            <a:schemeClr val="bg2">
                              <a:lumMod val="10000"/>
                            </a:schemeClr>
                          </a:solidFill>
                          <a:latin typeface="Freestyle Script" pitchFamily="66" charset="0"/>
                          <a:ea typeface="Times New Roman"/>
                        </a:rPr>
                        <a:t>- Et les cargaisons des bateaux, dit Chris.    - On n’en parle jamais, répond Sue.</a:t>
                      </a:r>
                      <a:endParaRPr lang="fr-FR" sz="2000" b="0" dirty="0">
                        <a:solidFill>
                          <a:schemeClr val="bg2">
                            <a:lumMod val="10000"/>
                          </a:schemeClr>
                        </a:solidFill>
                        <a:latin typeface="Freestyle Script" pitchFamily="66" charset="0"/>
                        <a:ea typeface="Times New Roman"/>
                      </a:endParaRP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Bruce fume sur le pont du Bamboo… Il a le tour des yeux bleuâtre et le teint gris…</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Les mains pleines de cambouis et le corps en transpiration, Anton révise le moteur.</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1056795">
                <a:tc>
                  <a:txBody>
                    <a:bodyPr/>
                    <a:lstStyle/>
                    <a:p>
                      <a:pPr indent="450215" algn="l">
                        <a:lnSpc>
                          <a:spcPct val="100000"/>
                        </a:lnSpc>
                        <a:spcAft>
                          <a:spcPts val="0"/>
                        </a:spcAft>
                        <a:tabLst>
                          <a:tab pos="450215" algn="l"/>
                        </a:tabLst>
                      </a:pPr>
                      <a:r>
                        <a:rPr lang="fr-FR" sz="2000" b="0" dirty="0">
                          <a:solidFill>
                            <a:schemeClr val="bg2">
                              <a:lumMod val="10000"/>
                            </a:schemeClr>
                          </a:solidFill>
                          <a:latin typeface="Freestyle Script" pitchFamily="66" charset="0"/>
                          <a:ea typeface="Calibri"/>
                          <a:cs typeface="Times New Roman"/>
                        </a:rPr>
                        <a:t>19h30</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Bar</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Bassin</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Embarcadère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Maguy vous mitonne un bon petit plat…</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Le niveau de l’eau monte lentement…</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Les marins sont de quart, de corvée ou en quartier libre.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689610">
                <a:tc>
                  <a:txBody>
                    <a:bodyPr/>
                    <a:lstStyle/>
                    <a:p>
                      <a:pPr indent="450215" algn="l">
                        <a:lnSpc>
                          <a:spcPct val="100000"/>
                        </a:lnSpc>
                        <a:spcAft>
                          <a:spcPts val="0"/>
                        </a:spcAft>
                        <a:tabLst>
                          <a:tab pos="450215" algn="l"/>
                        </a:tabLst>
                      </a:pPr>
                      <a:r>
                        <a:rPr lang="fr-FR" sz="2000" b="0" dirty="0">
                          <a:solidFill>
                            <a:schemeClr val="bg2">
                              <a:lumMod val="10000"/>
                            </a:schemeClr>
                          </a:solidFill>
                          <a:latin typeface="Freestyle Script" pitchFamily="66" charset="0"/>
                          <a:ea typeface="Calibri"/>
                          <a:cs typeface="Times New Roman"/>
                        </a:rPr>
                        <a:t>20h00</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Embarcadère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Salon</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Les marins sont de quart, de corvée ou en quartier libre.</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C’est l’heure du repas… Tout le monde est à table…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7812360" y="0"/>
            <a:ext cx="133164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31/01</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OBSERVATIONS</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alphaModFix amt="85000"/>
            <a:lum/>
          </a:blip>
          <a:srcRect/>
          <a:stretch>
            <a:fillRect/>
          </a:stretch>
        </a:blipFill>
        <a:effectLst/>
      </p:bgPr>
    </p:bg>
    <p:spTree>
      <p:nvGrpSpPr>
        <p:cNvPr id="1" name=""/>
        <p:cNvGrpSpPr/>
        <p:nvPr/>
      </p:nvGrpSpPr>
      <p:grpSpPr>
        <a:xfrm>
          <a:off x="0" y="0"/>
          <a:ext cx="0" cy="0"/>
          <a:chOff x="0" y="0"/>
          <a:chExt cx="0" cy="0"/>
        </a:xfrm>
      </p:grpSpPr>
      <p:sp>
        <p:nvSpPr>
          <p:cNvPr id="61" name="Rectangle 60"/>
          <p:cNvSpPr/>
          <p:nvPr/>
        </p:nvSpPr>
        <p:spPr>
          <a:xfrm>
            <a:off x="0" y="404664"/>
            <a:ext cx="9144000" cy="64533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2" name="Rectangle 61"/>
          <p:cNvSpPr/>
          <p:nvPr/>
        </p:nvSpPr>
        <p:spPr>
          <a:xfrm>
            <a:off x="116944" y="1652319"/>
            <a:ext cx="1853168" cy="6463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b="1" spc="300" dirty="0" smtClean="0">
                <a:solidFill>
                  <a:srgbClr val="1F54BF"/>
                </a:solidFill>
                <a:effectLst>
                  <a:outerShdw blurRad="38100" dist="38100" dir="2700000" algn="tl">
                    <a:srgbClr val="000000">
                      <a:alpha val="43137"/>
                    </a:srgbClr>
                  </a:outerShdw>
                </a:effectLst>
                <a:latin typeface="Freestyle Script" pitchFamily="66" charset="0"/>
                <a:cs typeface="Andalus" pitchFamily="2" charset="-78"/>
              </a:rPr>
              <a:t>VOTRE EMPLOI DU TEMPS? </a:t>
            </a:r>
            <a:endParaRPr lang="fr-FR" b="1" dirty="0">
              <a:solidFill>
                <a:srgbClr val="1F54BF"/>
              </a:solidFill>
              <a:effectLst>
                <a:outerShdw blurRad="38100" dist="38100" dir="2700000" algn="tl">
                  <a:srgbClr val="000000">
                    <a:alpha val="43137"/>
                  </a:srgbClr>
                </a:outerShdw>
              </a:effectLst>
            </a:endParaRPr>
          </a:p>
        </p:txBody>
      </p:sp>
      <p:sp>
        <p:nvSpPr>
          <p:cNvPr id="4" name="ZoneTexte 3"/>
          <p:cNvSpPr txBox="1"/>
          <p:nvPr/>
        </p:nvSpPr>
        <p:spPr>
          <a:xfrm>
            <a:off x="116944" y="910897"/>
            <a:ext cx="8929632" cy="553998"/>
          </a:xfrm>
          <a:prstGeom prst="rect">
            <a:avLst/>
          </a:prstGeom>
          <a:noFill/>
        </p:spPr>
        <p:txBody>
          <a:bodyPr wrap="square" rtlCol="0" anchor="ctr">
            <a:spAutoFit/>
          </a:bodyPr>
          <a:lstStyle/>
          <a:p>
            <a:pPr algn="ctr"/>
            <a:r>
              <a:rPr lang="fr-FR" sz="3000" b="1" spc="300" dirty="0" smtClean="0">
                <a:ln>
                  <a:solidFill>
                    <a:schemeClr val="tx1">
                      <a:alpha val="65000"/>
                    </a:schemeClr>
                  </a:solidFill>
                </a:ln>
                <a:solidFill>
                  <a:schemeClr val="bg1">
                    <a:lumMod val="95000"/>
                  </a:schemeClr>
                </a:solidFill>
                <a:effectLst>
                  <a:outerShdw blurRad="38100" dist="38100" dir="2700000" algn="tl">
                    <a:srgbClr val="000000">
                      <a:alpha val="43137"/>
                    </a:srgbClr>
                  </a:outerShdw>
                </a:effectLst>
                <a:latin typeface="Andalus" pitchFamily="2" charset="-78"/>
                <a:cs typeface="Andalus" pitchFamily="2" charset="-78"/>
              </a:rPr>
              <a:t>QUESTIONNER</a:t>
            </a:r>
            <a:endParaRPr lang="fr-FR" sz="3000" b="1" spc="300" dirty="0">
              <a:ln>
                <a:solidFill>
                  <a:schemeClr val="tx1">
                    <a:alpha val="65000"/>
                  </a:schemeClr>
                </a:solidFill>
              </a:ln>
              <a:solidFill>
                <a:schemeClr val="bg1">
                  <a:lumMod val="95000"/>
                </a:schemeClr>
              </a:solidFill>
              <a:effectLst>
                <a:outerShdw blurRad="38100" dist="38100" dir="2700000" algn="tl">
                  <a:srgbClr val="000000">
                    <a:alpha val="43137"/>
                  </a:srgbClr>
                </a:outerShdw>
              </a:effectLst>
              <a:latin typeface="Andalus" pitchFamily="2" charset="-78"/>
              <a:cs typeface="Andalus" pitchFamily="2" charset="-78"/>
            </a:endParaRPr>
          </a:p>
        </p:txBody>
      </p:sp>
      <p:sp>
        <p:nvSpPr>
          <p:cNvPr id="63" name="Rectangle 62"/>
          <p:cNvSpPr/>
          <p:nvPr/>
        </p:nvSpPr>
        <p:spPr>
          <a:xfrm>
            <a:off x="2554872" y="1652319"/>
            <a:ext cx="1844400" cy="6463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b="1" spc="300" dirty="0" smtClean="0">
                <a:solidFill>
                  <a:srgbClr val="FFFF00"/>
                </a:solidFill>
                <a:effectLst>
                  <a:outerShdw blurRad="38100" dist="38100" dir="2700000" algn="tl">
                    <a:srgbClr val="000000">
                      <a:alpha val="43137"/>
                    </a:srgbClr>
                  </a:outerShdw>
                </a:effectLst>
                <a:latin typeface="Freestyle Script" pitchFamily="66" charset="0"/>
                <a:cs typeface="Andalus" pitchFamily="2" charset="-78"/>
              </a:rPr>
              <a:t>QU’AVEZ-VOUS REMARQUE?</a:t>
            </a:r>
            <a:endParaRPr lang="fr-FR" b="1" dirty="0">
              <a:solidFill>
                <a:srgbClr val="FFFF00"/>
              </a:solidFill>
              <a:effectLst>
                <a:outerShdw blurRad="38100" dist="38100" dir="2700000" algn="tl">
                  <a:srgbClr val="000000">
                    <a:alpha val="43137"/>
                  </a:srgbClr>
                </a:outerShdw>
              </a:effectLst>
            </a:endParaRPr>
          </a:p>
        </p:txBody>
      </p:sp>
      <p:sp>
        <p:nvSpPr>
          <p:cNvPr id="64" name="Rectangle 63"/>
          <p:cNvSpPr/>
          <p:nvPr/>
        </p:nvSpPr>
        <p:spPr>
          <a:xfrm>
            <a:off x="4932040" y="1652319"/>
            <a:ext cx="1620416" cy="6463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b="1" spc="300" dirty="0" smtClean="0">
                <a:solidFill>
                  <a:srgbClr val="C00000"/>
                </a:solidFill>
                <a:effectLst>
                  <a:outerShdw blurRad="38100" dist="38100" dir="2700000" algn="tl">
                    <a:srgbClr val="000000">
                      <a:alpha val="43137"/>
                    </a:srgbClr>
                  </a:outerShdw>
                </a:effectLst>
                <a:latin typeface="Freestyle Script" pitchFamily="66" charset="0"/>
                <a:cs typeface="Andalus" pitchFamily="2" charset="-78"/>
              </a:rPr>
              <a:t>QUE FAITES-VOUS LA?</a:t>
            </a:r>
            <a:endParaRPr lang="fr-FR" b="1" dirty="0">
              <a:solidFill>
                <a:srgbClr val="C00000"/>
              </a:solidFill>
              <a:effectLst>
                <a:outerShdw blurRad="38100" dist="38100" dir="2700000" algn="tl">
                  <a:srgbClr val="000000">
                    <a:alpha val="43137"/>
                  </a:srgbClr>
                </a:outerShdw>
              </a:effectLst>
            </a:endParaRPr>
          </a:p>
        </p:txBody>
      </p:sp>
      <p:sp>
        <p:nvSpPr>
          <p:cNvPr id="65" name="Rectangle 64"/>
          <p:cNvSpPr/>
          <p:nvPr/>
        </p:nvSpPr>
        <p:spPr>
          <a:xfrm>
            <a:off x="7020272" y="1684838"/>
            <a:ext cx="1883648" cy="6463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b="1" spc="300" dirty="0" smtClean="0">
                <a:ln>
                  <a:solidFill>
                    <a:srgbClr val="92D050"/>
                  </a:solidFill>
                </a:ln>
                <a:solidFill>
                  <a:srgbClr val="008000"/>
                </a:solidFill>
                <a:effectLst>
                  <a:outerShdw blurRad="38100" dist="38100" dir="2700000" algn="tl">
                    <a:srgbClr val="000000">
                      <a:alpha val="43137"/>
                    </a:srgbClr>
                  </a:outerShdw>
                </a:effectLst>
                <a:latin typeface="Freestyle Script" pitchFamily="66" charset="0"/>
                <a:cs typeface="Andalus" pitchFamily="2" charset="-78"/>
              </a:rPr>
              <a:t>VOTRE AVIS </a:t>
            </a:r>
          </a:p>
          <a:p>
            <a:pPr algn="ctr"/>
            <a:r>
              <a:rPr lang="fr-FR" b="1" spc="300" dirty="0" smtClean="0">
                <a:ln>
                  <a:solidFill>
                    <a:srgbClr val="92D050"/>
                  </a:solidFill>
                </a:ln>
                <a:solidFill>
                  <a:srgbClr val="008000"/>
                </a:solidFill>
                <a:effectLst>
                  <a:outerShdw blurRad="38100" dist="38100" dir="2700000" algn="tl">
                    <a:srgbClr val="000000">
                      <a:alpha val="43137"/>
                    </a:srgbClr>
                  </a:outerShdw>
                </a:effectLst>
                <a:latin typeface="Freestyle Script" pitchFamily="66" charset="0"/>
                <a:cs typeface="Andalus" pitchFamily="2" charset="-78"/>
              </a:rPr>
              <a:t>  SUR...</a:t>
            </a:r>
            <a:endParaRPr lang="fr-FR" b="1" dirty="0">
              <a:ln>
                <a:solidFill>
                  <a:srgbClr val="92D050"/>
                </a:solidFill>
              </a:ln>
              <a:solidFill>
                <a:srgbClr val="008000"/>
              </a:solidFill>
              <a:effectLst>
                <a:outerShdw blurRad="38100" dist="38100" dir="2700000" algn="tl">
                  <a:srgbClr val="000000">
                    <a:alpha val="43137"/>
                  </a:srgbClr>
                </a:outerShdw>
              </a:effectLst>
            </a:endParaRPr>
          </a:p>
        </p:txBody>
      </p:sp>
      <p:sp>
        <p:nvSpPr>
          <p:cNvPr id="67" name="Rectangle 66">
            <a:hlinkClick r:id="rId3" action="ppaction://hlinksldjump"/>
          </p:cNvPr>
          <p:cNvSpPr/>
          <p:nvPr/>
        </p:nvSpPr>
        <p:spPr>
          <a:xfrm>
            <a:off x="116944" y="6004739"/>
            <a:ext cx="8929632"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b="1" spc="300" dirty="0" smtClean="0">
                <a:solidFill>
                  <a:schemeClr val="accent6">
                    <a:lumMod val="60000"/>
                    <a:lumOff val="40000"/>
                  </a:schemeClr>
                </a:solidFill>
                <a:effectLst>
                  <a:outerShdw blurRad="38100" dist="38100" dir="2700000" algn="tl">
                    <a:srgbClr val="000000">
                      <a:alpha val="43137"/>
                    </a:srgbClr>
                  </a:outerShdw>
                </a:effectLst>
                <a:latin typeface="Freestyle Script" pitchFamily="66" charset="0"/>
                <a:cs typeface="Andalus" pitchFamily="2" charset="-78"/>
              </a:rPr>
              <a:t>COMMENT OBTENIR LES THEMES « VOTRE AVIS SUR... »</a:t>
            </a:r>
            <a:endParaRPr lang="fr-FR" dirty="0">
              <a:solidFill>
                <a:schemeClr val="accent6">
                  <a:lumMod val="60000"/>
                  <a:lumOff val="40000"/>
                </a:schemeClr>
              </a:solidFill>
            </a:endParaRPr>
          </a:p>
        </p:txBody>
      </p:sp>
      <p:sp>
        <p:nvSpPr>
          <p:cNvPr id="73" name="Rectangle 72">
            <a:hlinkClick r:id="rId4" action="ppaction://hlinksldjump"/>
          </p:cNvPr>
          <p:cNvSpPr/>
          <p:nvPr/>
        </p:nvSpPr>
        <p:spPr>
          <a:xfrm>
            <a:off x="116944" y="2298650"/>
            <a:ext cx="1502728"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ANITA</a:t>
            </a:r>
            <a:endParaRPr lang="fr-FR" sz="1600" b="1" dirty="0">
              <a:effectLst>
                <a:outerShdw blurRad="38100" dist="38100" dir="2700000" algn="tl">
                  <a:srgbClr val="000000">
                    <a:alpha val="43137"/>
                  </a:srgbClr>
                </a:outerShdw>
              </a:effectLst>
              <a:latin typeface="Freestyle Script" pitchFamily="66" charset="0"/>
            </a:endParaRPr>
          </a:p>
        </p:txBody>
      </p:sp>
      <p:sp>
        <p:nvSpPr>
          <p:cNvPr id="74" name="Rectangle 73">
            <a:hlinkClick r:id="rId5" action="ppaction://hlinksldjump"/>
          </p:cNvPr>
          <p:cNvSpPr/>
          <p:nvPr/>
        </p:nvSpPr>
        <p:spPr>
          <a:xfrm>
            <a:off x="116944" y="2669723"/>
            <a:ext cx="1502728"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ANTON</a:t>
            </a:r>
            <a:endParaRPr lang="fr-FR" sz="1600" b="1" dirty="0">
              <a:effectLst>
                <a:outerShdw blurRad="38100" dist="38100" dir="2700000" algn="tl">
                  <a:srgbClr val="000000">
                    <a:alpha val="43137"/>
                  </a:srgbClr>
                </a:outerShdw>
              </a:effectLst>
              <a:latin typeface="Freestyle Script" pitchFamily="66" charset="0"/>
            </a:endParaRPr>
          </a:p>
        </p:txBody>
      </p:sp>
      <p:sp>
        <p:nvSpPr>
          <p:cNvPr id="75" name="Rectangle 74">
            <a:hlinkClick r:id="rId6" action="ppaction://hlinksldjump"/>
          </p:cNvPr>
          <p:cNvSpPr/>
          <p:nvPr/>
        </p:nvSpPr>
        <p:spPr>
          <a:xfrm>
            <a:off x="116944" y="3076510"/>
            <a:ext cx="1502728"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BOB</a:t>
            </a:r>
            <a:endParaRPr lang="fr-FR" sz="1600" b="1" dirty="0">
              <a:effectLst>
                <a:outerShdw blurRad="38100" dist="38100" dir="2700000" algn="tl">
                  <a:srgbClr val="000000">
                    <a:alpha val="43137"/>
                  </a:srgbClr>
                </a:outerShdw>
              </a:effectLst>
              <a:latin typeface="Freestyle Script" pitchFamily="66" charset="0"/>
            </a:endParaRPr>
          </a:p>
        </p:txBody>
      </p:sp>
      <p:sp>
        <p:nvSpPr>
          <p:cNvPr id="76" name="Rectangle 75">
            <a:hlinkClick r:id="rId7" action="ppaction://hlinksldjump"/>
          </p:cNvPr>
          <p:cNvSpPr/>
          <p:nvPr/>
        </p:nvSpPr>
        <p:spPr>
          <a:xfrm>
            <a:off x="116944" y="3474874"/>
            <a:ext cx="1502728"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BRUCE</a:t>
            </a:r>
            <a:endParaRPr lang="fr-FR" sz="1600" b="1" dirty="0">
              <a:effectLst>
                <a:outerShdw blurRad="38100" dist="38100" dir="2700000" algn="tl">
                  <a:srgbClr val="000000">
                    <a:alpha val="43137"/>
                  </a:srgbClr>
                </a:outerShdw>
              </a:effectLst>
              <a:latin typeface="Freestyle Script" pitchFamily="66" charset="0"/>
            </a:endParaRPr>
          </a:p>
        </p:txBody>
      </p:sp>
      <p:sp>
        <p:nvSpPr>
          <p:cNvPr id="77" name="Rectangle 76">
            <a:hlinkClick r:id="rId8" action="ppaction://hlinksldjump"/>
          </p:cNvPr>
          <p:cNvSpPr/>
          <p:nvPr/>
        </p:nvSpPr>
        <p:spPr>
          <a:xfrm>
            <a:off x="116944" y="4210927"/>
            <a:ext cx="1502728"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JUSTE</a:t>
            </a:r>
            <a:endParaRPr lang="fr-FR" sz="1600" b="1" dirty="0">
              <a:effectLst>
                <a:outerShdw blurRad="38100" dist="38100" dir="2700000" algn="tl">
                  <a:srgbClr val="000000">
                    <a:alpha val="43137"/>
                  </a:srgbClr>
                </a:outerShdw>
              </a:effectLst>
              <a:latin typeface="Freestyle Script" pitchFamily="66" charset="0"/>
            </a:endParaRPr>
          </a:p>
        </p:txBody>
      </p:sp>
      <p:sp>
        <p:nvSpPr>
          <p:cNvPr id="78" name="Rectangle 77">
            <a:hlinkClick r:id="rId9" action="ppaction://hlinksldjump"/>
          </p:cNvPr>
          <p:cNvSpPr/>
          <p:nvPr/>
        </p:nvSpPr>
        <p:spPr>
          <a:xfrm>
            <a:off x="116944" y="4577353"/>
            <a:ext cx="1502728"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MAGUY</a:t>
            </a:r>
            <a:endParaRPr lang="fr-FR" sz="1600" b="1" dirty="0">
              <a:effectLst>
                <a:outerShdw blurRad="38100" dist="38100" dir="2700000" algn="tl">
                  <a:srgbClr val="000000">
                    <a:alpha val="43137"/>
                  </a:srgbClr>
                </a:outerShdw>
              </a:effectLst>
              <a:latin typeface="Freestyle Script" pitchFamily="66" charset="0"/>
            </a:endParaRPr>
          </a:p>
        </p:txBody>
      </p:sp>
      <p:sp>
        <p:nvSpPr>
          <p:cNvPr id="79" name="Rectangle 78">
            <a:hlinkClick r:id="rId10" action="ppaction://hlinksldjump"/>
          </p:cNvPr>
          <p:cNvSpPr/>
          <p:nvPr/>
        </p:nvSpPr>
        <p:spPr>
          <a:xfrm>
            <a:off x="116944" y="4915907"/>
            <a:ext cx="1502728"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ROY</a:t>
            </a:r>
            <a:endParaRPr lang="fr-FR" sz="1600" b="1" dirty="0">
              <a:effectLst>
                <a:outerShdw blurRad="38100" dist="38100" dir="2700000" algn="tl">
                  <a:srgbClr val="000000">
                    <a:alpha val="43137"/>
                  </a:srgbClr>
                </a:outerShdw>
              </a:effectLst>
              <a:latin typeface="Freestyle Script" pitchFamily="66" charset="0"/>
            </a:endParaRPr>
          </a:p>
        </p:txBody>
      </p:sp>
      <p:sp>
        <p:nvSpPr>
          <p:cNvPr id="80" name="Rectangle 79">
            <a:hlinkClick r:id="rId11" action="ppaction://hlinksldjump"/>
          </p:cNvPr>
          <p:cNvSpPr/>
          <p:nvPr/>
        </p:nvSpPr>
        <p:spPr>
          <a:xfrm>
            <a:off x="116944" y="5254461"/>
            <a:ext cx="1502728"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SUE</a:t>
            </a:r>
            <a:endParaRPr lang="fr-FR" sz="1600" b="1" dirty="0">
              <a:effectLst>
                <a:outerShdw blurRad="38100" dist="38100" dir="2700000" algn="tl">
                  <a:srgbClr val="000000">
                    <a:alpha val="43137"/>
                  </a:srgbClr>
                </a:outerShdw>
              </a:effectLst>
              <a:latin typeface="Freestyle Script" pitchFamily="66" charset="0"/>
            </a:endParaRPr>
          </a:p>
        </p:txBody>
      </p:sp>
      <p:sp>
        <p:nvSpPr>
          <p:cNvPr id="81" name="Rectangle 80">
            <a:hlinkClick r:id="rId12" action="ppaction://hlinksldjump"/>
          </p:cNvPr>
          <p:cNvSpPr/>
          <p:nvPr/>
        </p:nvSpPr>
        <p:spPr>
          <a:xfrm>
            <a:off x="2555776" y="2331169"/>
            <a:ext cx="1656184"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ANITA</a:t>
            </a:r>
            <a:endParaRPr lang="fr-FR" sz="1600" b="1" dirty="0">
              <a:effectLst>
                <a:outerShdw blurRad="38100" dist="38100" dir="2700000" algn="tl">
                  <a:srgbClr val="000000">
                    <a:alpha val="43137"/>
                  </a:srgbClr>
                </a:outerShdw>
              </a:effectLst>
              <a:latin typeface="Freestyle Script" pitchFamily="66" charset="0"/>
            </a:endParaRPr>
          </a:p>
        </p:txBody>
      </p:sp>
      <p:sp>
        <p:nvSpPr>
          <p:cNvPr id="82" name="Rectangle 81">
            <a:hlinkClick r:id="rId13" action="ppaction://hlinksldjump"/>
          </p:cNvPr>
          <p:cNvSpPr/>
          <p:nvPr/>
        </p:nvSpPr>
        <p:spPr>
          <a:xfrm>
            <a:off x="2555776" y="2737956"/>
            <a:ext cx="1656184"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ANTON</a:t>
            </a:r>
            <a:endParaRPr lang="fr-FR" sz="1600" b="1" dirty="0">
              <a:effectLst>
                <a:outerShdw blurRad="38100" dist="38100" dir="2700000" algn="tl">
                  <a:srgbClr val="000000">
                    <a:alpha val="43137"/>
                  </a:srgbClr>
                </a:outerShdw>
              </a:effectLst>
              <a:latin typeface="Freestyle Script" pitchFamily="66" charset="0"/>
            </a:endParaRPr>
          </a:p>
        </p:txBody>
      </p:sp>
      <p:sp>
        <p:nvSpPr>
          <p:cNvPr id="83" name="Rectangle 82">
            <a:hlinkClick r:id="rId14" action="ppaction://hlinksldjump"/>
          </p:cNvPr>
          <p:cNvSpPr/>
          <p:nvPr/>
        </p:nvSpPr>
        <p:spPr>
          <a:xfrm>
            <a:off x="2555776" y="3076510"/>
            <a:ext cx="1656184"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BOB</a:t>
            </a:r>
            <a:endParaRPr lang="fr-FR" sz="1600" b="1" dirty="0">
              <a:effectLst>
                <a:outerShdw blurRad="38100" dist="38100" dir="2700000" algn="tl">
                  <a:srgbClr val="000000">
                    <a:alpha val="43137"/>
                  </a:srgbClr>
                </a:outerShdw>
              </a:effectLst>
              <a:latin typeface="Freestyle Script" pitchFamily="66" charset="0"/>
            </a:endParaRPr>
          </a:p>
        </p:txBody>
      </p:sp>
      <p:sp>
        <p:nvSpPr>
          <p:cNvPr id="84" name="Rectangle 83">
            <a:hlinkClick r:id="rId15" action="ppaction://hlinksldjump"/>
          </p:cNvPr>
          <p:cNvSpPr/>
          <p:nvPr/>
        </p:nvSpPr>
        <p:spPr>
          <a:xfrm>
            <a:off x="2555776" y="3454261"/>
            <a:ext cx="1656184"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BRUCE</a:t>
            </a:r>
            <a:endParaRPr lang="fr-FR" sz="1600" b="1" dirty="0">
              <a:effectLst>
                <a:outerShdw blurRad="38100" dist="38100" dir="2700000" algn="tl">
                  <a:srgbClr val="000000">
                    <a:alpha val="43137"/>
                  </a:srgbClr>
                </a:outerShdw>
              </a:effectLst>
              <a:latin typeface="Freestyle Script" pitchFamily="66" charset="0"/>
            </a:endParaRPr>
          </a:p>
        </p:txBody>
      </p:sp>
      <p:sp>
        <p:nvSpPr>
          <p:cNvPr id="85" name="Rectangle 84">
            <a:hlinkClick r:id="rId16" action="ppaction://hlinksldjump"/>
          </p:cNvPr>
          <p:cNvSpPr/>
          <p:nvPr/>
        </p:nvSpPr>
        <p:spPr>
          <a:xfrm>
            <a:off x="2555776" y="4151982"/>
            <a:ext cx="1656184"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JUSTE</a:t>
            </a:r>
            <a:endParaRPr lang="fr-FR" sz="1600" b="1" dirty="0">
              <a:effectLst>
                <a:outerShdw blurRad="38100" dist="38100" dir="2700000" algn="tl">
                  <a:srgbClr val="000000">
                    <a:alpha val="43137"/>
                  </a:srgbClr>
                </a:outerShdw>
              </a:effectLst>
              <a:latin typeface="Freestyle Script" pitchFamily="66" charset="0"/>
            </a:endParaRPr>
          </a:p>
        </p:txBody>
      </p:sp>
      <p:sp>
        <p:nvSpPr>
          <p:cNvPr id="86" name="Rectangle 85">
            <a:hlinkClick r:id="rId17" action="ppaction://hlinksldjump"/>
          </p:cNvPr>
          <p:cNvSpPr/>
          <p:nvPr/>
        </p:nvSpPr>
        <p:spPr>
          <a:xfrm>
            <a:off x="2555776" y="4549481"/>
            <a:ext cx="1656184"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MAGUY</a:t>
            </a:r>
            <a:endParaRPr lang="fr-FR" sz="1600" b="1" dirty="0">
              <a:effectLst>
                <a:outerShdw blurRad="38100" dist="38100" dir="2700000" algn="tl">
                  <a:srgbClr val="000000">
                    <a:alpha val="43137"/>
                  </a:srgbClr>
                </a:outerShdw>
              </a:effectLst>
              <a:latin typeface="Freestyle Script" pitchFamily="66" charset="0"/>
            </a:endParaRPr>
          </a:p>
        </p:txBody>
      </p:sp>
      <p:sp>
        <p:nvSpPr>
          <p:cNvPr id="87" name="Rectangle 86">
            <a:hlinkClick r:id="rId18" action="ppaction://hlinksldjump"/>
          </p:cNvPr>
          <p:cNvSpPr/>
          <p:nvPr/>
        </p:nvSpPr>
        <p:spPr>
          <a:xfrm>
            <a:off x="2555776" y="4915907"/>
            <a:ext cx="1656184"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ROY</a:t>
            </a:r>
            <a:endParaRPr lang="fr-FR" sz="1600" b="1" dirty="0">
              <a:effectLst>
                <a:outerShdw blurRad="38100" dist="38100" dir="2700000" algn="tl">
                  <a:srgbClr val="000000">
                    <a:alpha val="43137"/>
                  </a:srgbClr>
                </a:outerShdw>
              </a:effectLst>
              <a:latin typeface="Freestyle Script" pitchFamily="66" charset="0"/>
            </a:endParaRPr>
          </a:p>
        </p:txBody>
      </p:sp>
      <p:sp>
        <p:nvSpPr>
          <p:cNvPr id="88" name="Rectangle 87">
            <a:hlinkClick r:id="rId19" action="ppaction://hlinksldjump"/>
          </p:cNvPr>
          <p:cNvSpPr/>
          <p:nvPr/>
        </p:nvSpPr>
        <p:spPr>
          <a:xfrm>
            <a:off x="2554872" y="5254461"/>
            <a:ext cx="1657088"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SUE</a:t>
            </a:r>
            <a:endParaRPr lang="fr-FR" sz="1600" b="1" dirty="0">
              <a:effectLst>
                <a:outerShdw blurRad="38100" dist="38100" dir="2700000" algn="tl">
                  <a:srgbClr val="000000">
                    <a:alpha val="43137"/>
                  </a:srgbClr>
                </a:outerShdw>
              </a:effectLst>
              <a:latin typeface="Freestyle Script" pitchFamily="66" charset="0"/>
            </a:endParaRPr>
          </a:p>
        </p:txBody>
      </p:sp>
      <p:sp>
        <p:nvSpPr>
          <p:cNvPr id="89" name="Rectangle 88">
            <a:hlinkClick r:id="rId20" action="ppaction://hlinksldjump"/>
          </p:cNvPr>
          <p:cNvSpPr/>
          <p:nvPr/>
        </p:nvSpPr>
        <p:spPr>
          <a:xfrm>
            <a:off x="4932040" y="2298650"/>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ANITA</a:t>
            </a:r>
            <a:endParaRPr lang="fr-FR" sz="1600" b="1" dirty="0">
              <a:effectLst>
                <a:outerShdw blurRad="38100" dist="38100" dir="2700000" algn="tl">
                  <a:srgbClr val="000000">
                    <a:alpha val="43137"/>
                  </a:srgbClr>
                </a:outerShdw>
              </a:effectLst>
              <a:latin typeface="Freestyle Script" pitchFamily="66" charset="0"/>
            </a:endParaRPr>
          </a:p>
        </p:txBody>
      </p:sp>
      <p:sp>
        <p:nvSpPr>
          <p:cNvPr id="31" name="Rectangle 30">
            <a:hlinkClick r:id="rId21" action="ppaction://hlinksldjump"/>
          </p:cNvPr>
          <p:cNvSpPr/>
          <p:nvPr/>
        </p:nvSpPr>
        <p:spPr>
          <a:xfrm>
            <a:off x="4932040" y="2669723"/>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ANTON</a:t>
            </a:r>
            <a:endParaRPr lang="fr-FR" sz="1600" b="1" dirty="0">
              <a:effectLst>
                <a:outerShdw blurRad="38100" dist="38100" dir="2700000" algn="tl">
                  <a:srgbClr val="000000">
                    <a:alpha val="43137"/>
                  </a:srgbClr>
                </a:outerShdw>
              </a:effectLst>
              <a:latin typeface="Freestyle Script" pitchFamily="66" charset="0"/>
            </a:endParaRPr>
          </a:p>
        </p:txBody>
      </p:sp>
      <p:sp>
        <p:nvSpPr>
          <p:cNvPr id="32" name="Rectangle 31">
            <a:hlinkClick r:id="rId22" action="ppaction://hlinksldjump"/>
          </p:cNvPr>
          <p:cNvSpPr/>
          <p:nvPr/>
        </p:nvSpPr>
        <p:spPr>
          <a:xfrm>
            <a:off x="4932040" y="3076510"/>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BOB</a:t>
            </a:r>
            <a:endParaRPr lang="fr-FR" sz="1600" b="1" dirty="0">
              <a:effectLst>
                <a:outerShdw blurRad="38100" dist="38100" dir="2700000" algn="tl">
                  <a:srgbClr val="000000">
                    <a:alpha val="43137"/>
                  </a:srgbClr>
                </a:outerShdw>
              </a:effectLst>
              <a:latin typeface="Freestyle Script" pitchFamily="66" charset="0"/>
            </a:endParaRPr>
          </a:p>
        </p:txBody>
      </p:sp>
      <p:sp>
        <p:nvSpPr>
          <p:cNvPr id="33" name="Rectangle 32">
            <a:hlinkClick r:id="rId23" action="ppaction://hlinksldjump"/>
          </p:cNvPr>
          <p:cNvSpPr/>
          <p:nvPr/>
        </p:nvSpPr>
        <p:spPr>
          <a:xfrm>
            <a:off x="4932040" y="3454261"/>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BRUCE</a:t>
            </a:r>
            <a:endParaRPr lang="fr-FR" sz="1600" b="1" dirty="0">
              <a:effectLst>
                <a:outerShdw blurRad="38100" dist="38100" dir="2700000" algn="tl">
                  <a:srgbClr val="000000">
                    <a:alpha val="43137"/>
                  </a:srgbClr>
                </a:outerShdw>
              </a:effectLst>
              <a:latin typeface="Freestyle Script" pitchFamily="66" charset="0"/>
            </a:endParaRPr>
          </a:p>
        </p:txBody>
      </p:sp>
      <p:sp>
        <p:nvSpPr>
          <p:cNvPr id="34" name="Rectangle 33">
            <a:hlinkClick r:id="rId24" action="ppaction://hlinksldjump"/>
          </p:cNvPr>
          <p:cNvSpPr/>
          <p:nvPr/>
        </p:nvSpPr>
        <p:spPr>
          <a:xfrm>
            <a:off x="4932040" y="4210927"/>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JUSTE</a:t>
            </a:r>
            <a:endParaRPr lang="fr-FR" sz="1600" b="1" dirty="0">
              <a:effectLst>
                <a:outerShdw blurRad="38100" dist="38100" dir="2700000" algn="tl">
                  <a:srgbClr val="000000">
                    <a:alpha val="43137"/>
                  </a:srgbClr>
                </a:outerShdw>
              </a:effectLst>
              <a:latin typeface="Freestyle Script" pitchFamily="66" charset="0"/>
            </a:endParaRPr>
          </a:p>
        </p:txBody>
      </p:sp>
      <p:sp>
        <p:nvSpPr>
          <p:cNvPr id="35" name="Rectangle 34">
            <a:hlinkClick r:id="rId25" action="ppaction://hlinksldjump"/>
          </p:cNvPr>
          <p:cNvSpPr/>
          <p:nvPr/>
        </p:nvSpPr>
        <p:spPr>
          <a:xfrm>
            <a:off x="4932040" y="4577353"/>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MAGUY</a:t>
            </a:r>
            <a:endParaRPr lang="fr-FR" sz="1600" b="1" dirty="0">
              <a:effectLst>
                <a:outerShdw blurRad="38100" dist="38100" dir="2700000" algn="tl">
                  <a:srgbClr val="000000">
                    <a:alpha val="43137"/>
                  </a:srgbClr>
                </a:outerShdw>
              </a:effectLst>
              <a:latin typeface="Freestyle Script" pitchFamily="66" charset="0"/>
            </a:endParaRPr>
          </a:p>
        </p:txBody>
      </p:sp>
      <p:sp>
        <p:nvSpPr>
          <p:cNvPr id="36" name="Rectangle 35">
            <a:hlinkClick r:id="rId26" action="ppaction://hlinksldjump"/>
          </p:cNvPr>
          <p:cNvSpPr/>
          <p:nvPr/>
        </p:nvSpPr>
        <p:spPr>
          <a:xfrm>
            <a:off x="4932040" y="4915907"/>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ROY</a:t>
            </a:r>
            <a:endParaRPr lang="fr-FR" sz="1600" b="1" dirty="0">
              <a:effectLst>
                <a:outerShdw blurRad="38100" dist="38100" dir="2700000" algn="tl">
                  <a:srgbClr val="000000">
                    <a:alpha val="43137"/>
                  </a:srgbClr>
                </a:outerShdw>
              </a:effectLst>
              <a:latin typeface="Freestyle Script" pitchFamily="66" charset="0"/>
            </a:endParaRPr>
          </a:p>
        </p:txBody>
      </p:sp>
      <p:sp>
        <p:nvSpPr>
          <p:cNvPr id="37" name="Rectangle 36">
            <a:hlinkClick r:id="rId27" action="ppaction://hlinksldjump"/>
          </p:cNvPr>
          <p:cNvSpPr/>
          <p:nvPr/>
        </p:nvSpPr>
        <p:spPr>
          <a:xfrm>
            <a:off x="4932040" y="5254461"/>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SUE</a:t>
            </a:r>
            <a:endParaRPr lang="fr-FR" sz="1600" b="1" dirty="0">
              <a:effectLst>
                <a:outerShdw blurRad="38100" dist="38100" dir="2700000" algn="tl">
                  <a:srgbClr val="000000">
                    <a:alpha val="43137"/>
                  </a:srgbClr>
                </a:outerShdw>
              </a:effectLst>
              <a:latin typeface="Freestyle Script" pitchFamily="66" charset="0"/>
            </a:endParaRPr>
          </a:p>
        </p:txBody>
      </p:sp>
      <p:sp>
        <p:nvSpPr>
          <p:cNvPr id="38" name="Rectangle 37">
            <a:hlinkClick r:id="rId28" action="ppaction://hlinksldjump"/>
          </p:cNvPr>
          <p:cNvSpPr/>
          <p:nvPr/>
        </p:nvSpPr>
        <p:spPr>
          <a:xfrm>
            <a:off x="7236296" y="2298650"/>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ANITA</a:t>
            </a:r>
            <a:endParaRPr lang="fr-FR" sz="1600" b="1" dirty="0">
              <a:effectLst>
                <a:outerShdw blurRad="38100" dist="38100" dir="2700000" algn="tl">
                  <a:srgbClr val="000000">
                    <a:alpha val="43137"/>
                  </a:srgbClr>
                </a:outerShdw>
              </a:effectLst>
              <a:latin typeface="Freestyle Script" pitchFamily="66" charset="0"/>
            </a:endParaRPr>
          </a:p>
        </p:txBody>
      </p:sp>
      <p:sp>
        <p:nvSpPr>
          <p:cNvPr id="41" name="Rectangle 40">
            <a:hlinkClick r:id="rId29" action="ppaction://hlinksldjump"/>
          </p:cNvPr>
          <p:cNvSpPr/>
          <p:nvPr/>
        </p:nvSpPr>
        <p:spPr>
          <a:xfrm>
            <a:off x="7236296" y="2669723"/>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ANTON</a:t>
            </a:r>
            <a:endParaRPr lang="fr-FR" sz="1600" b="1" dirty="0">
              <a:effectLst>
                <a:outerShdw blurRad="38100" dist="38100" dir="2700000" algn="tl">
                  <a:srgbClr val="000000">
                    <a:alpha val="43137"/>
                  </a:srgbClr>
                </a:outerShdw>
              </a:effectLst>
              <a:latin typeface="Freestyle Script" pitchFamily="66" charset="0"/>
            </a:endParaRPr>
          </a:p>
        </p:txBody>
      </p:sp>
      <p:sp>
        <p:nvSpPr>
          <p:cNvPr id="42" name="Rectangle 41">
            <a:hlinkClick r:id="rId30" action="ppaction://hlinksldjump"/>
          </p:cNvPr>
          <p:cNvSpPr/>
          <p:nvPr/>
        </p:nvSpPr>
        <p:spPr>
          <a:xfrm>
            <a:off x="7236296" y="3076510"/>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BOB</a:t>
            </a:r>
            <a:endParaRPr lang="fr-FR" sz="1600" b="1" dirty="0">
              <a:effectLst>
                <a:outerShdw blurRad="38100" dist="38100" dir="2700000" algn="tl">
                  <a:srgbClr val="000000">
                    <a:alpha val="43137"/>
                  </a:srgbClr>
                </a:outerShdw>
              </a:effectLst>
              <a:latin typeface="Freestyle Script" pitchFamily="66" charset="0"/>
            </a:endParaRPr>
          </a:p>
        </p:txBody>
      </p:sp>
      <p:sp>
        <p:nvSpPr>
          <p:cNvPr id="45" name="Rectangle 44">
            <a:hlinkClick r:id="rId31" action="ppaction://hlinksldjump"/>
          </p:cNvPr>
          <p:cNvSpPr/>
          <p:nvPr/>
        </p:nvSpPr>
        <p:spPr>
          <a:xfrm>
            <a:off x="7236296" y="3454261"/>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BRUCE</a:t>
            </a:r>
            <a:endParaRPr lang="fr-FR" sz="1600" b="1" dirty="0">
              <a:effectLst>
                <a:outerShdw blurRad="38100" dist="38100" dir="2700000" algn="tl">
                  <a:srgbClr val="000000">
                    <a:alpha val="43137"/>
                  </a:srgbClr>
                </a:outerShdw>
              </a:effectLst>
              <a:latin typeface="Freestyle Script" pitchFamily="66" charset="0"/>
            </a:endParaRPr>
          </a:p>
        </p:txBody>
      </p:sp>
      <p:sp>
        <p:nvSpPr>
          <p:cNvPr id="47" name="Rectangle 46">
            <a:hlinkClick r:id="rId32" action="ppaction://hlinksldjump"/>
          </p:cNvPr>
          <p:cNvSpPr/>
          <p:nvPr/>
        </p:nvSpPr>
        <p:spPr>
          <a:xfrm>
            <a:off x="7236296" y="4151982"/>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JUSTE</a:t>
            </a:r>
            <a:endParaRPr lang="fr-FR" sz="1600" b="1" dirty="0">
              <a:effectLst>
                <a:outerShdw blurRad="38100" dist="38100" dir="2700000" algn="tl">
                  <a:srgbClr val="000000">
                    <a:alpha val="43137"/>
                  </a:srgbClr>
                </a:outerShdw>
              </a:effectLst>
              <a:latin typeface="Freestyle Script" pitchFamily="66" charset="0"/>
            </a:endParaRPr>
          </a:p>
        </p:txBody>
      </p:sp>
      <p:sp>
        <p:nvSpPr>
          <p:cNvPr id="48" name="Rectangle 47">
            <a:hlinkClick r:id="rId33" action="ppaction://hlinksldjump"/>
          </p:cNvPr>
          <p:cNvSpPr/>
          <p:nvPr/>
        </p:nvSpPr>
        <p:spPr>
          <a:xfrm>
            <a:off x="7236296" y="4577353"/>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MAGUY</a:t>
            </a:r>
            <a:endParaRPr lang="fr-FR" sz="1600" b="1" dirty="0">
              <a:effectLst>
                <a:outerShdw blurRad="38100" dist="38100" dir="2700000" algn="tl">
                  <a:srgbClr val="000000">
                    <a:alpha val="43137"/>
                  </a:srgbClr>
                </a:outerShdw>
              </a:effectLst>
              <a:latin typeface="Freestyle Script" pitchFamily="66" charset="0"/>
            </a:endParaRPr>
          </a:p>
        </p:txBody>
      </p:sp>
      <p:sp>
        <p:nvSpPr>
          <p:cNvPr id="50" name="Rectangle 49">
            <a:hlinkClick r:id="rId34" action="ppaction://hlinksldjump"/>
          </p:cNvPr>
          <p:cNvSpPr/>
          <p:nvPr/>
        </p:nvSpPr>
        <p:spPr>
          <a:xfrm>
            <a:off x="7236296" y="4915907"/>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ROY</a:t>
            </a:r>
            <a:endParaRPr lang="fr-FR" sz="1600" b="1" dirty="0">
              <a:effectLst>
                <a:outerShdw blurRad="38100" dist="38100" dir="2700000" algn="tl">
                  <a:srgbClr val="000000">
                    <a:alpha val="43137"/>
                  </a:srgbClr>
                </a:outerShdw>
              </a:effectLst>
              <a:latin typeface="Freestyle Script" pitchFamily="66" charset="0"/>
            </a:endParaRPr>
          </a:p>
        </p:txBody>
      </p:sp>
      <p:sp>
        <p:nvSpPr>
          <p:cNvPr id="52" name="Rectangle 51">
            <a:hlinkClick r:id="rId35" action="ppaction://hlinksldjump"/>
          </p:cNvPr>
          <p:cNvSpPr/>
          <p:nvPr/>
        </p:nvSpPr>
        <p:spPr>
          <a:xfrm>
            <a:off x="7236296" y="5254461"/>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SUE</a:t>
            </a:r>
            <a:endParaRPr lang="fr-FR" sz="1600" b="1" dirty="0">
              <a:effectLst>
                <a:outerShdw blurRad="38100" dist="38100" dir="2700000" algn="tl">
                  <a:srgbClr val="000000">
                    <a:alpha val="43137"/>
                  </a:srgbClr>
                </a:outerShdw>
              </a:effectLst>
              <a:latin typeface="Freestyle Script" pitchFamily="66" charset="0"/>
            </a:endParaRPr>
          </a:p>
        </p:txBody>
      </p:sp>
      <p:sp>
        <p:nvSpPr>
          <p:cNvPr id="43" name="Rectangle 42">
            <a:hlinkClick r:id="rId36" action="ppaction://hlinksldjump"/>
          </p:cNvPr>
          <p:cNvSpPr/>
          <p:nvPr/>
        </p:nvSpPr>
        <p:spPr>
          <a:xfrm>
            <a:off x="116944" y="3813428"/>
            <a:ext cx="1502728"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CHRIS</a:t>
            </a:r>
            <a:endParaRPr lang="fr-FR" sz="1600" b="1" dirty="0">
              <a:effectLst>
                <a:outerShdw blurRad="38100" dist="38100" dir="2700000" algn="tl">
                  <a:srgbClr val="000000">
                    <a:alpha val="43137"/>
                  </a:srgbClr>
                </a:outerShdw>
              </a:effectLst>
              <a:latin typeface="Freestyle Script" pitchFamily="66" charset="0"/>
            </a:endParaRPr>
          </a:p>
        </p:txBody>
      </p:sp>
      <p:sp>
        <p:nvSpPr>
          <p:cNvPr id="44" name="Rectangle 43">
            <a:hlinkClick r:id="rId37" action="ppaction://hlinksldjump"/>
          </p:cNvPr>
          <p:cNvSpPr/>
          <p:nvPr/>
        </p:nvSpPr>
        <p:spPr>
          <a:xfrm>
            <a:off x="7236296" y="3813428"/>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CHRIS</a:t>
            </a:r>
            <a:endParaRPr lang="fr-FR" sz="1600" b="1" dirty="0">
              <a:effectLst>
                <a:outerShdw blurRad="38100" dist="38100" dir="2700000" algn="tl">
                  <a:srgbClr val="000000">
                    <a:alpha val="43137"/>
                  </a:srgbClr>
                </a:outerShdw>
              </a:effectLst>
              <a:latin typeface="Freestyle Script" pitchFamily="66" charset="0"/>
            </a:endParaRPr>
          </a:p>
        </p:txBody>
      </p:sp>
      <p:sp>
        <p:nvSpPr>
          <p:cNvPr id="46" name="Rectangle 45">
            <a:hlinkClick r:id="rId38" action="ppaction://hlinksldjump"/>
          </p:cNvPr>
          <p:cNvSpPr/>
          <p:nvPr/>
        </p:nvSpPr>
        <p:spPr>
          <a:xfrm>
            <a:off x="4932040" y="3813428"/>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CHRIS</a:t>
            </a:r>
            <a:endParaRPr lang="fr-FR" sz="1600" b="1" dirty="0">
              <a:effectLst>
                <a:outerShdw blurRad="38100" dist="38100" dir="2700000" algn="tl">
                  <a:srgbClr val="000000">
                    <a:alpha val="43137"/>
                  </a:srgbClr>
                </a:outerShdw>
              </a:effectLst>
              <a:latin typeface="Freestyle Script" pitchFamily="66" charset="0"/>
            </a:endParaRPr>
          </a:p>
        </p:txBody>
      </p:sp>
      <p:sp>
        <p:nvSpPr>
          <p:cNvPr id="49" name="Rectangle 48">
            <a:hlinkClick r:id="rId39" action="ppaction://hlinksldjump"/>
          </p:cNvPr>
          <p:cNvSpPr/>
          <p:nvPr/>
        </p:nvSpPr>
        <p:spPr>
          <a:xfrm>
            <a:off x="2555776" y="3792815"/>
            <a:ext cx="1656184"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CHRIS</a:t>
            </a:r>
            <a:endParaRPr lang="fr-FR" sz="1600" b="1" dirty="0">
              <a:effectLst>
                <a:outerShdw blurRad="38100" dist="38100" dir="2700000" algn="tl">
                  <a:srgbClr val="000000">
                    <a:alpha val="43137"/>
                  </a:srgbClr>
                </a:outerShdw>
              </a:effectLst>
              <a:latin typeface="Freestyle Script" pitchFamily="66" charset="0"/>
            </a:endParaRPr>
          </a:p>
        </p:txBody>
      </p:sp>
      <p:sp>
        <p:nvSpPr>
          <p:cNvPr id="51" name="ZoneTexte 50"/>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SOMMAIRE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53" name="Ellipse 52">
            <a:hlinkClick r:id="rId40" action="ppaction://hlinksldjump"/>
          </p:cNvPr>
          <p:cNvSpPr/>
          <p:nvPr/>
        </p:nvSpPr>
        <p:spPr>
          <a:xfrm>
            <a:off x="0" y="-27384"/>
            <a:ext cx="539552" cy="404664"/>
          </a:xfrm>
          <a:prstGeom prst="ellipse">
            <a:avLst/>
          </a:prstGeom>
          <a:blipFill dpi="0" rotWithShape="1">
            <a:blip r:embed="rId41"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cadr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404664"/>
          <a:ext cx="8928992" cy="6336704"/>
        </p:xfrm>
        <a:graphic>
          <a:graphicData uri="http://schemas.openxmlformats.org/drawingml/2006/table">
            <a:tbl>
              <a:tblPr/>
              <a:tblGrid>
                <a:gridCol w="1259524"/>
                <a:gridCol w="1404772"/>
                <a:gridCol w="6264696"/>
              </a:tblGrid>
              <a:tr h="377189">
                <a:tc>
                  <a:txBody>
                    <a:bodyPr/>
                    <a:lstStyle/>
                    <a:p>
                      <a:pPr algn="ctr">
                        <a:lnSpc>
                          <a:spcPct val="115000"/>
                        </a:lnSpc>
                        <a:spcAft>
                          <a:spcPts val="0"/>
                        </a:spcAft>
                      </a:pPr>
                      <a:r>
                        <a:rPr lang="fr-FR" sz="1800" b="1" dirty="0">
                          <a:solidFill>
                            <a:schemeClr val="bg1"/>
                          </a:solidFill>
                          <a:effectLst>
                            <a:outerShdw blurRad="38100" dist="38100" dir="2700000" algn="tl">
                              <a:srgbClr val="000000">
                                <a:alpha val="43137"/>
                              </a:srgbClr>
                            </a:outerShdw>
                          </a:effectLst>
                          <a:latin typeface="Freestyle Script"/>
                          <a:ea typeface="Calibri"/>
                          <a:cs typeface="Times New Roman"/>
                        </a:rPr>
                        <a:t>HEURE</a:t>
                      </a:r>
                      <a:endParaRPr lang="fr-FR" sz="1800" b="1" dirty="0">
                        <a:solidFill>
                          <a:schemeClr val="bg1"/>
                        </a:solidFill>
                        <a:effectLst>
                          <a:outerShdw blurRad="38100" dist="38100" dir="2700000" algn="tl">
                            <a:srgbClr val="000000">
                              <a:alpha val="43137"/>
                            </a:srgbClr>
                          </a:outerShdw>
                        </a:effectLst>
                        <a:latin typeface="Calibri"/>
                        <a:ea typeface="Calibri"/>
                        <a:cs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a:txBody>
                    <a:bodyPr/>
                    <a:lstStyle/>
                    <a:p>
                      <a:pPr algn="ctr">
                        <a:lnSpc>
                          <a:spcPct val="115000"/>
                        </a:lnSpc>
                        <a:spcAft>
                          <a:spcPts val="0"/>
                        </a:spcAft>
                      </a:pPr>
                      <a:r>
                        <a:rPr lang="fr-FR" sz="1800" b="1" dirty="0">
                          <a:solidFill>
                            <a:schemeClr val="bg1"/>
                          </a:solidFill>
                          <a:effectLst>
                            <a:outerShdw blurRad="38100" dist="38100" dir="2700000" algn="tl">
                              <a:srgbClr val="000000">
                                <a:alpha val="43137"/>
                              </a:srgbClr>
                            </a:outerShdw>
                          </a:effectLst>
                          <a:latin typeface="Freestyle Script"/>
                          <a:ea typeface="Calibri"/>
                          <a:cs typeface="Times New Roman"/>
                        </a:rPr>
                        <a:t>LIEUX</a:t>
                      </a:r>
                      <a:endParaRPr lang="fr-FR" sz="1800" b="1" dirty="0">
                        <a:solidFill>
                          <a:schemeClr val="bg1"/>
                        </a:solidFill>
                        <a:effectLst>
                          <a:outerShdw blurRad="38100" dist="38100" dir="2700000" algn="tl">
                            <a:srgbClr val="000000">
                              <a:alpha val="43137"/>
                            </a:srgbClr>
                          </a:outerShdw>
                        </a:effectLst>
                        <a:latin typeface="Calibri"/>
                        <a:ea typeface="Calibri"/>
                        <a:cs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a:txBody>
                    <a:bodyPr/>
                    <a:lstStyle/>
                    <a:p>
                      <a:pPr algn="ctr">
                        <a:lnSpc>
                          <a:spcPct val="115000"/>
                        </a:lnSpc>
                        <a:spcAft>
                          <a:spcPts val="0"/>
                        </a:spcAft>
                        <a:tabLst>
                          <a:tab pos="4443095" algn="l"/>
                        </a:tabLst>
                      </a:pPr>
                      <a:r>
                        <a:rPr lang="fr-FR" sz="1800" b="1" dirty="0">
                          <a:solidFill>
                            <a:schemeClr val="bg1"/>
                          </a:solidFill>
                          <a:effectLst>
                            <a:outerShdw blurRad="38100" dist="38100" dir="2700000" algn="tl">
                              <a:srgbClr val="000000">
                                <a:alpha val="43137"/>
                              </a:srgbClr>
                            </a:outerShdw>
                          </a:effectLst>
                          <a:latin typeface="Freestyle Script"/>
                          <a:ea typeface="Calibri"/>
                          <a:cs typeface="Times New Roman"/>
                        </a:rPr>
                        <a:t>OBSERVATION</a:t>
                      </a:r>
                      <a:endParaRPr lang="fr-FR" sz="1800" b="1" dirty="0">
                        <a:solidFill>
                          <a:schemeClr val="bg1"/>
                        </a:solidFill>
                        <a:effectLst>
                          <a:outerShdw blurRad="38100" dist="38100" dir="2700000" algn="tl">
                            <a:srgbClr val="000000">
                              <a:alpha val="43137"/>
                            </a:srgbClr>
                          </a:outerShdw>
                        </a:effectLst>
                        <a:latin typeface="Calibri"/>
                        <a:ea typeface="Calibri"/>
                        <a:cs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r>
              <a:tr h="803171">
                <a:tc>
                  <a:txBody>
                    <a:bodyPr/>
                    <a:lstStyle/>
                    <a:p>
                      <a:pPr indent="450215" algn="l">
                        <a:lnSpc>
                          <a:spcPct val="100000"/>
                        </a:lnSpc>
                        <a:spcAft>
                          <a:spcPts val="0"/>
                        </a:spcAft>
                        <a:tabLst>
                          <a:tab pos="450215" algn="l"/>
                        </a:tabLst>
                      </a:pPr>
                      <a:r>
                        <a:rPr lang="fr-FR" sz="2000" b="0" dirty="0">
                          <a:solidFill>
                            <a:schemeClr val="bg2">
                              <a:lumMod val="10000"/>
                            </a:schemeClr>
                          </a:solidFill>
                          <a:latin typeface="Freestyle Script" pitchFamily="66" charset="0"/>
                          <a:ea typeface="Calibri"/>
                          <a:cs typeface="Times New Roman"/>
                        </a:rPr>
                        <a:t>20h30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Embarcadère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Plage sud</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Salon</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pPr>
                      <a:r>
                        <a:rPr lang="en-US" sz="2000" b="0" dirty="0">
                          <a:solidFill>
                            <a:schemeClr val="bg2">
                              <a:lumMod val="10000"/>
                            </a:schemeClr>
                          </a:solidFill>
                          <a:latin typeface="Freestyle Script" pitchFamily="66" charset="0"/>
                          <a:ea typeface="Times New Roman"/>
                        </a:rPr>
                        <a:t>- Vous repartez demain ? demande Roy. - Non, dit Bob. Pas sans Marie.</a:t>
                      </a:r>
                      <a:endParaRPr lang="fr-FR" sz="2000" b="0" dirty="0">
                        <a:solidFill>
                          <a:schemeClr val="bg2">
                            <a:lumMod val="10000"/>
                          </a:schemeClr>
                        </a:solidFill>
                        <a:latin typeface="Freestyle Script" pitchFamily="66" charset="0"/>
                        <a:ea typeface="Times New Roman"/>
                      </a:endParaRP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Bruce fait les cent pas…</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C’est l’heure du repas… Tout le monde est à table…</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275373">
                <a:tc>
                  <a:txBody>
                    <a:bodyPr/>
                    <a:lstStyle/>
                    <a:p>
                      <a:pPr indent="450215" algn="l">
                        <a:lnSpc>
                          <a:spcPct val="100000"/>
                        </a:lnSpc>
                        <a:spcAft>
                          <a:spcPts val="0"/>
                        </a:spcAft>
                        <a:tabLst>
                          <a:tab pos="450215" algn="l"/>
                        </a:tabLst>
                      </a:pPr>
                      <a:r>
                        <a:rPr lang="fr-FR" sz="2000" b="0" dirty="0">
                          <a:solidFill>
                            <a:schemeClr val="bg2">
                              <a:lumMod val="10000"/>
                            </a:schemeClr>
                          </a:solidFill>
                          <a:latin typeface="Freestyle Script" pitchFamily="66" charset="0"/>
                          <a:ea typeface="Calibri"/>
                          <a:cs typeface="Times New Roman"/>
                        </a:rPr>
                        <a:t>21h00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Cale du Brisban</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Roy scie, rabote et tape en fredonnant une chanson paillarde.</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803171">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21h30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Embarcadère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Salle des Machines Salon</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Les marins sont de quart, de corvée ou en quartier libre.</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Les mains pleines de cambouis et le corps en transpiration, Anton révise le moteur.</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 Les hommes sont là pour payer, dit Maguy. Alors faites-les payer !</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275373">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22h00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Bar</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Roy est ivre. Il déblatère des insanités comme un vieux pochard lubrique.</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275373">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22h30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Bar</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Roy est ivre. Il déblatère des insanités comme un vieux pochard lubrique.</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275373">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23h00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tabLst>
                          <a:tab pos="619125" algn="l"/>
                          <a:tab pos="4443095" algn="l"/>
                        </a:tabLst>
                      </a:pPr>
                      <a:r>
                        <a:rPr lang="fr-FR" sz="2000" b="0" dirty="0" smtClean="0">
                          <a:solidFill>
                            <a:schemeClr val="bg2">
                              <a:lumMod val="10000"/>
                            </a:schemeClr>
                          </a:solidFill>
                          <a:latin typeface="Freestyle Script" pitchFamily="66" charset="0"/>
                          <a:ea typeface="Calibri"/>
                          <a:cs typeface="Times New Roman"/>
                        </a:rPr>
                        <a:t>Partout</a:t>
                      </a:r>
                      <a:endParaRPr lang="fr-FR" sz="2000" b="0" dirty="0">
                        <a:solidFill>
                          <a:schemeClr val="bg2">
                            <a:lumMod val="10000"/>
                          </a:schemeClr>
                        </a:solidFill>
                        <a:latin typeface="Freestyle Script" pitchFamily="66" charset="0"/>
                        <a:ea typeface="Calibri"/>
                        <a:cs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ea typeface="Calibri"/>
                          <a:cs typeface="Times New Roman"/>
                        </a:rPr>
                        <a:t>RIEN A OBSERVER</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624408">
                <a:tc>
                  <a:txBody>
                    <a:bodyPr/>
                    <a:lstStyle/>
                    <a:p>
                      <a:pPr indent="450215" algn="l">
                        <a:lnSpc>
                          <a:spcPct val="100000"/>
                        </a:lnSpc>
                        <a:spcAft>
                          <a:spcPts val="0"/>
                        </a:spcAft>
                      </a:pPr>
                      <a:r>
                        <a:rPr lang="fr-FR" sz="2000" b="0" dirty="0">
                          <a:solidFill>
                            <a:srgbClr val="FF0000"/>
                          </a:solidFill>
                          <a:latin typeface="Freestyle Script" pitchFamily="66" charset="0"/>
                          <a:ea typeface="Calibri"/>
                          <a:cs typeface="Times New Roman"/>
                        </a:rPr>
                        <a:t>23h30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Cabine de Bruce</a:t>
                      </a:r>
                    </a:p>
                    <a:p>
                      <a:pPr algn="ctr">
                        <a:lnSpc>
                          <a:spcPct val="100000"/>
                        </a:lnSpc>
                        <a:spcAft>
                          <a:spcPts val="0"/>
                        </a:spcAft>
                      </a:pPr>
                      <a:r>
                        <a:rPr lang="fr-FR" sz="2000" b="0" dirty="0">
                          <a:solidFill>
                            <a:srgbClr val="FF0000"/>
                          </a:solidFill>
                          <a:latin typeface="Freestyle Script" pitchFamily="66" charset="0"/>
                          <a:ea typeface="Calibri"/>
                          <a:cs typeface="Times New Roman"/>
                        </a:rPr>
                        <a:t>Devant chez Maguy</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pPr>
                      <a:r>
                        <a:rPr lang="en-US" sz="2000" b="0" dirty="0">
                          <a:solidFill>
                            <a:schemeClr val="bg2">
                              <a:lumMod val="10000"/>
                            </a:schemeClr>
                          </a:solidFill>
                          <a:latin typeface="Freestyle Script" pitchFamily="66" charset="0"/>
                          <a:ea typeface="Times New Roman"/>
                        </a:rPr>
                        <a:t>Bruce est étendu sur sa couchette, inerte, une bouteille vide à côté de lui...</a:t>
                      </a:r>
                      <a:endParaRPr lang="fr-FR" sz="2000" b="0" dirty="0">
                        <a:solidFill>
                          <a:schemeClr val="bg2">
                            <a:lumMod val="10000"/>
                          </a:schemeClr>
                        </a:solidFill>
                        <a:latin typeface="Freestyle Script" pitchFamily="66" charset="0"/>
                        <a:ea typeface="Times New Roman"/>
                      </a:endParaRPr>
                    </a:p>
                    <a:p>
                      <a:pPr>
                        <a:lnSpc>
                          <a:spcPct val="100000"/>
                        </a:lnSpc>
                        <a:spcAft>
                          <a:spcPts val="0"/>
                        </a:spcAft>
                      </a:pPr>
                      <a:r>
                        <a:rPr lang="en-US" sz="2000" b="0" dirty="0">
                          <a:solidFill>
                            <a:srgbClr val="FF0000"/>
                          </a:solidFill>
                          <a:latin typeface="Freestyle Script" pitchFamily="66" charset="0"/>
                          <a:ea typeface="Times New Roman"/>
                        </a:rPr>
                        <a:t>Roy prend le chemin de l’embarcadère en titubant…</a:t>
                      </a:r>
                      <a:endParaRPr lang="fr-FR" sz="2000" b="0" dirty="0">
                        <a:solidFill>
                          <a:srgbClr val="FF0000"/>
                        </a:solidFill>
                        <a:latin typeface="Freestyle Script" pitchFamily="66" charset="0"/>
                        <a:ea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288032">
                <a:tc>
                  <a:txBody>
                    <a:bodyPr/>
                    <a:lstStyle/>
                    <a:p>
                      <a:pPr algn="ctr">
                        <a:lnSpc>
                          <a:spcPct val="100000"/>
                        </a:lnSpc>
                        <a:spcAft>
                          <a:spcPts val="0"/>
                        </a:spcAft>
                      </a:pPr>
                      <a:r>
                        <a:rPr lang="fr-FR" sz="2000" b="0" dirty="0" smtClean="0">
                          <a:solidFill>
                            <a:schemeClr val="bg2">
                              <a:lumMod val="10000"/>
                            </a:schemeClr>
                          </a:solidFill>
                          <a:latin typeface="Freestyle Script" pitchFamily="66" charset="0"/>
                          <a:ea typeface="Calibri"/>
                          <a:cs typeface="Times New Roman"/>
                        </a:rPr>
                        <a:t>00h00</a:t>
                      </a:r>
                      <a:endParaRPr lang="fr-FR" sz="2000" b="0" dirty="0">
                        <a:solidFill>
                          <a:schemeClr val="bg2">
                            <a:lumMod val="10000"/>
                          </a:schemeClr>
                        </a:solidFill>
                        <a:latin typeface="Freestyle Script" pitchFamily="66" charset="0"/>
                        <a:ea typeface="Calibri"/>
                        <a:cs typeface="Times New Roman"/>
                      </a:endParaRP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Bassin</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Anita est aux abois… La nuit qui l’environne est menaçante…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r>
              <a:tr h="803171">
                <a:tc>
                  <a:txBody>
                    <a:bodyPr/>
                    <a:lstStyle/>
                    <a:p>
                      <a:pPr indent="450215">
                        <a:lnSpc>
                          <a:spcPct val="100000"/>
                        </a:lnSpc>
                        <a:spcAft>
                          <a:spcPts val="0"/>
                        </a:spcAft>
                      </a:pPr>
                      <a:r>
                        <a:rPr lang="fr-FR" sz="2000" b="0" dirty="0">
                          <a:solidFill>
                            <a:schemeClr val="bg2">
                              <a:lumMod val="10000"/>
                            </a:schemeClr>
                          </a:solidFill>
                          <a:latin typeface="Freestyle Script" pitchFamily="66" charset="0"/>
                          <a:ea typeface="Calibri"/>
                          <a:cs typeface="Times New Roman"/>
                        </a:rPr>
                        <a:t>00h30</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Bassin</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Chambre d’Anita</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Plage sud</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Puits</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Le niveau de l’eau baisse lentement…</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Vous surprenez Bob en flagrant délit de “fouille”.</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Bruce fait les cent pas…</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Anita semble attendre avec anxiété quelqu’un ou… quelque chose…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270872">
                <a:tc>
                  <a:txBody>
                    <a:bodyPr/>
                    <a:lstStyle/>
                    <a:p>
                      <a:pPr indent="450215">
                        <a:lnSpc>
                          <a:spcPct val="100000"/>
                        </a:lnSpc>
                        <a:spcAft>
                          <a:spcPts val="0"/>
                        </a:spcAft>
                      </a:pPr>
                      <a:r>
                        <a:rPr lang="fr-FR" sz="2000" b="0" dirty="0">
                          <a:solidFill>
                            <a:schemeClr val="bg2">
                              <a:lumMod val="10000"/>
                            </a:schemeClr>
                          </a:solidFill>
                          <a:latin typeface="Freestyle Script" pitchFamily="66" charset="0"/>
                          <a:ea typeface="Calibri"/>
                          <a:cs typeface="Times New Roman"/>
                        </a:rPr>
                        <a:t>01h00</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Puits</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Anita semble attendre avec anxiété quelqu’un ou… quelque chose…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458307">
                <a:tc>
                  <a:txBody>
                    <a:bodyPr/>
                    <a:lstStyle/>
                    <a:p>
                      <a:pPr indent="450215">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01h30</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15000"/>
                        </a:lnSpc>
                        <a:spcAft>
                          <a:spcPts val="0"/>
                        </a:spcAft>
                      </a:pPr>
                      <a:r>
                        <a:rPr lang="fr-FR" sz="2000" b="0" dirty="0">
                          <a:ln>
                            <a:noFill/>
                          </a:ln>
                          <a:solidFill>
                            <a:schemeClr val="bg2">
                              <a:lumMod val="10000"/>
                            </a:schemeClr>
                          </a:solidFill>
                          <a:latin typeface="Freestyle Script" pitchFamily="66" charset="0"/>
                          <a:ea typeface="Calibri"/>
                          <a:cs typeface="Times New Roman"/>
                        </a:rPr>
                        <a:t>Devant chez Juste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15000"/>
                        </a:lnSpc>
                        <a:spcAft>
                          <a:spcPts val="0"/>
                        </a:spcAft>
                        <a:tabLst>
                          <a:tab pos="4443095" algn="l"/>
                        </a:tabLst>
                      </a:pPr>
                      <a:r>
                        <a:rPr lang="fr-FR" sz="2000" b="0" dirty="0">
                          <a:ln>
                            <a:noFill/>
                          </a:ln>
                          <a:solidFill>
                            <a:schemeClr val="bg2">
                              <a:lumMod val="10000"/>
                            </a:schemeClr>
                          </a:solidFill>
                          <a:latin typeface="Freestyle Script" pitchFamily="66" charset="0"/>
                          <a:ea typeface="Calibri"/>
                          <a:cs typeface="Times New Roman"/>
                        </a:rPr>
                        <a:t>Anita est aux abois… La nuit qui l’environne est menaçante…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7812360" y="0"/>
            <a:ext cx="133164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31/01</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OBSERVATIONS</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cadr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44792"/>
        </p:xfrm>
        <a:graphic>
          <a:graphicData uri="http://schemas.openxmlformats.org/drawingml/2006/table">
            <a:tbl>
              <a:tblPr/>
              <a:tblGrid>
                <a:gridCol w="1259523"/>
                <a:gridCol w="1332765"/>
                <a:gridCol w="6336704"/>
              </a:tblGrid>
              <a:tr h="364649">
                <a:tc>
                  <a:txBody>
                    <a:bodyPr/>
                    <a:lstStyle/>
                    <a:p>
                      <a:pPr algn="ctr">
                        <a:lnSpc>
                          <a:spcPct val="115000"/>
                        </a:lnSpc>
                        <a:spcAft>
                          <a:spcPts val="0"/>
                        </a:spcAft>
                      </a:pPr>
                      <a:r>
                        <a:rPr lang="fr-FR" sz="2000" b="1" dirty="0">
                          <a:ln>
                            <a:noFill/>
                          </a:ln>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HEURE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a:txBody>
                    <a:bodyPr/>
                    <a:lstStyle/>
                    <a:p>
                      <a:pPr algn="ctr">
                        <a:lnSpc>
                          <a:spcPct val="115000"/>
                        </a:lnSpc>
                        <a:spcAft>
                          <a:spcPts val="0"/>
                        </a:spcAft>
                      </a:pPr>
                      <a:r>
                        <a:rPr lang="fr-FR" sz="2000" b="1" dirty="0">
                          <a:ln>
                            <a:noFill/>
                          </a:ln>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LIEUX</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a:txBody>
                    <a:bodyPr/>
                    <a:lstStyle/>
                    <a:p>
                      <a:pPr algn="ctr">
                        <a:lnSpc>
                          <a:spcPct val="115000"/>
                        </a:lnSpc>
                        <a:spcAft>
                          <a:spcPts val="0"/>
                        </a:spcAft>
                        <a:tabLst>
                          <a:tab pos="4443095" algn="l"/>
                        </a:tabLst>
                      </a:pPr>
                      <a:r>
                        <a:rPr lang="fr-FR" sz="2000" b="1" dirty="0">
                          <a:ln>
                            <a:noFill/>
                          </a:ln>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OBSERVATION</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r>
              <a:tr h="355431">
                <a:tc>
                  <a:txBody>
                    <a:bodyPr/>
                    <a:lstStyle/>
                    <a:p>
                      <a:pPr indent="450215">
                        <a:lnSpc>
                          <a:spcPct val="100000"/>
                        </a:lnSpc>
                        <a:spcAft>
                          <a:spcPts val="0"/>
                        </a:spcAft>
                      </a:pPr>
                      <a:r>
                        <a:rPr lang="fr-FR" sz="2000" b="0" dirty="0">
                          <a:solidFill>
                            <a:schemeClr val="bg2">
                              <a:lumMod val="10000"/>
                            </a:schemeClr>
                          </a:solidFill>
                          <a:latin typeface="Freestyle Script" pitchFamily="66" charset="0"/>
                          <a:ea typeface="Calibri"/>
                          <a:cs typeface="Times New Roman"/>
                        </a:rPr>
                        <a:t>02h00</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Bassin</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Anita est aux abois… La nuit qui l’environne est menaçante…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576064">
                <a:tc>
                  <a:txBody>
                    <a:bodyPr/>
                    <a:lstStyle/>
                    <a:p>
                      <a:pPr indent="450215">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02h30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Chambre de Sue</a:t>
                      </a:r>
                    </a:p>
                    <a:p>
                      <a:pPr algn="ctr">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Salon</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ln>
                            <a:noFill/>
                          </a:ln>
                          <a:solidFill>
                            <a:schemeClr val="bg2">
                              <a:lumMod val="10000"/>
                            </a:schemeClr>
                          </a:solidFill>
                          <a:latin typeface="Freestyle Script" pitchFamily="66" charset="0"/>
                          <a:ea typeface="Calibri"/>
                          <a:cs typeface="Times New Roman"/>
                        </a:rPr>
                        <a:t>Des rires etouffés, des couinements, des soupirs, des cris…</a:t>
                      </a:r>
                    </a:p>
                    <a:p>
                      <a:pPr>
                        <a:lnSpc>
                          <a:spcPct val="100000"/>
                        </a:lnSpc>
                        <a:spcAft>
                          <a:spcPts val="0"/>
                        </a:spcAft>
                        <a:tabLst>
                          <a:tab pos="4443095" algn="l"/>
                        </a:tabLst>
                      </a:pPr>
                      <a:r>
                        <a:rPr lang="fr-FR" sz="2000" b="0" dirty="0">
                          <a:ln>
                            <a:noFill/>
                          </a:ln>
                          <a:solidFill>
                            <a:schemeClr val="bg2">
                              <a:lumMod val="10000"/>
                            </a:schemeClr>
                          </a:solidFill>
                          <a:latin typeface="Freestyle Script" pitchFamily="66" charset="0"/>
                          <a:ea typeface="Calibri"/>
                          <a:cs typeface="Times New Roman"/>
                        </a:rPr>
                        <a:t>Chris vous fait un large sourire ironique…</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614536">
                <a:tc>
                  <a:txBody>
                    <a:bodyPr/>
                    <a:lstStyle/>
                    <a:p>
                      <a:pPr indent="450215">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03h00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Bar</a:t>
                      </a:r>
                    </a:p>
                    <a:p>
                      <a:pPr algn="ctr">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Chambre de Sue</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ln>
                            <a:noFill/>
                          </a:ln>
                          <a:solidFill>
                            <a:schemeClr val="bg2">
                              <a:lumMod val="10000"/>
                            </a:schemeClr>
                          </a:solidFill>
                          <a:latin typeface="Freestyle Script" pitchFamily="66" charset="0"/>
                          <a:ea typeface="Calibri"/>
                          <a:cs typeface="Times New Roman"/>
                        </a:rPr>
                        <a:t>Chris vous fait un large sourire ironique…</a:t>
                      </a:r>
                    </a:p>
                    <a:p>
                      <a:pPr>
                        <a:lnSpc>
                          <a:spcPct val="100000"/>
                        </a:lnSpc>
                        <a:spcAft>
                          <a:spcPts val="0"/>
                        </a:spcAft>
                        <a:tabLst>
                          <a:tab pos="4443095" algn="l"/>
                        </a:tabLst>
                      </a:pPr>
                      <a:r>
                        <a:rPr lang="fr-FR" sz="2000" b="0" dirty="0">
                          <a:ln>
                            <a:noFill/>
                          </a:ln>
                          <a:solidFill>
                            <a:schemeClr val="bg2">
                              <a:lumMod val="10000"/>
                            </a:schemeClr>
                          </a:solidFill>
                          <a:latin typeface="Freestyle Script" pitchFamily="66" charset="0"/>
                          <a:ea typeface="Calibri"/>
                          <a:cs typeface="Times New Roman"/>
                        </a:rPr>
                        <a:t>Des rires etouffés, des couinements, des soupirs, des cris…</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933608">
                <a:tc>
                  <a:txBody>
                    <a:bodyPr/>
                    <a:lstStyle/>
                    <a:p>
                      <a:pPr indent="450215">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03h30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Bassin</a:t>
                      </a:r>
                    </a:p>
                    <a:p>
                      <a:pPr algn="ctr">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Chambre de Sue</a:t>
                      </a:r>
                    </a:p>
                    <a:p>
                      <a:pPr algn="ctr">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Salon</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ln>
                            <a:noFill/>
                          </a:ln>
                          <a:solidFill>
                            <a:schemeClr val="bg2">
                              <a:lumMod val="10000"/>
                            </a:schemeClr>
                          </a:solidFill>
                          <a:latin typeface="Freestyle Script" pitchFamily="66" charset="0"/>
                          <a:ea typeface="Calibri"/>
                          <a:cs typeface="Times New Roman"/>
                        </a:rPr>
                        <a:t>Le niveau de l’eau baisse lentement…</a:t>
                      </a:r>
                    </a:p>
                    <a:p>
                      <a:pPr>
                        <a:lnSpc>
                          <a:spcPct val="100000"/>
                        </a:lnSpc>
                        <a:spcAft>
                          <a:spcPts val="0"/>
                        </a:spcAft>
                        <a:tabLst>
                          <a:tab pos="4443095" algn="l"/>
                        </a:tabLst>
                      </a:pPr>
                      <a:r>
                        <a:rPr lang="fr-FR" sz="2000" b="0" dirty="0">
                          <a:ln>
                            <a:noFill/>
                          </a:ln>
                          <a:solidFill>
                            <a:schemeClr val="bg2">
                              <a:lumMod val="10000"/>
                            </a:schemeClr>
                          </a:solidFill>
                          <a:latin typeface="Freestyle Script" pitchFamily="66" charset="0"/>
                          <a:ea typeface="Calibri"/>
                          <a:cs typeface="Times New Roman"/>
                        </a:rPr>
                        <a:t>Deux corps s’étreignent dans la chaleur des tropiques.</a:t>
                      </a:r>
                    </a:p>
                    <a:p>
                      <a:pPr>
                        <a:lnSpc>
                          <a:spcPct val="100000"/>
                        </a:lnSpc>
                        <a:spcAft>
                          <a:spcPts val="0"/>
                        </a:spcAft>
                        <a:tabLst>
                          <a:tab pos="4443095" algn="l"/>
                        </a:tabLst>
                      </a:pPr>
                      <a:r>
                        <a:rPr lang="fr-FR" sz="2000" b="0" dirty="0">
                          <a:ln>
                            <a:noFill/>
                          </a:ln>
                          <a:solidFill>
                            <a:schemeClr val="bg2">
                              <a:lumMod val="10000"/>
                            </a:schemeClr>
                          </a:solidFill>
                          <a:latin typeface="Freestyle Script" pitchFamily="66" charset="0"/>
                          <a:ea typeface="Calibri"/>
                          <a:cs typeface="Times New Roman"/>
                        </a:rPr>
                        <a:t>Chris vous fait un large sourire ironique…</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290528">
                <a:tc>
                  <a:txBody>
                    <a:bodyPr/>
                    <a:lstStyle/>
                    <a:p>
                      <a:pPr indent="450215">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04h00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tabLst>
                          <a:tab pos="4443095" algn="l"/>
                        </a:tabLst>
                      </a:pPr>
                      <a:r>
                        <a:rPr lang="fr-FR" sz="2000" b="0" dirty="0" smtClean="0">
                          <a:ln>
                            <a:noFill/>
                          </a:ln>
                          <a:solidFill>
                            <a:schemeClr val="bg2">
                              <a:lumMod val="10000"/>
                            </a:schemeClr>
                          </a:solidFill>
                          <a:latin typeface="Freestyle Script" pitchFamily="66" charset="0"/>
                          <a:ea typeface="Calibri"/>
                          <a:cs typeface="Times New Roman"/>
                        </a:rPr>
                        <a:t>Partout</a:t>
                      </a:r>
                      <a:endParaRPr lang="fr-FR" sz="2000" b="0" dirty="0">
                        <a:ln>
                          <a:noFill/>
                        </a:ln>
                        <a:solidFill>
                          <a:schemeClr val="bg2">
                            <a:lumMod val="10000"/>
                          </a:schemeClr>
                        </a:solidFill>
                        <a:latin typeface="Freestyle Script" pitchFamily="66" charset="0"/>
                        <a:ea typeface="Calibri"/>
                        <a:cs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tab pos="4443095" algn="l"/>
                        </a:tabLst>
                        <a:defRPr/>
                      </a:pPr>
                      <a:r>
                        <a:rPr lang="fr-FR" sz="2000" b="0" dirty="0" smtClean="0">
                          <a:ln>
                            <a:noFill/>
                          </a:ln>
                          <a:solidFill>
                            <a:schemeClr val="bg2">
                              <a:lumMod val="10000"/>
                            </a:schemeClr>
                          </a:solidFill>
                          <a:latin typeface="Freestyle Script" pitchFamily="66" charset="0"/>
                          <a:ea typeface="Calibri"/>
                          <a:cs typeface="Times New Roman"/>
                        </a:rPr>
                        <a:t>RIEN A OBSERVER</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561792">
                <a:tc>
                  <a:txBody>
                    <a:bodyPr/>
                    <a:lstStyle/>
                    <a:p>
                      <a:pPr indent="450215">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04h30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Bassin</a:t>
                      </a:r>
                    </a:p>
                    <a:p>
                      <a:pPr algn="ctr">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Plage sud</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ln>
                            <a:noFill/>
                          </a:ln>
                          <a:solidFill>
                            <a:schemeClr val="bg2">
                              <a:lumMod val="10000"/>
                            </a:schemeClr>
                          </a:solidFill>
                          <a:latin typeface="Freestyle Script" pitchFamily="66" charset="0"/>
                          <a:ea typeface="Calibri"/>
                          <a:cs typeface="Times New Roman"/>
                        </a:rPr>
                        <a:t>Le niveau de l’eau monte lentement…</a:t>
                      </a:r>
                    </a:p>
                    <a:p>
                      <a:pPr>
                        <a:lnSpc>
                          <a:spcPct val="100000"/>
                        </a:lnSpc>
                        <a:spcAft>
                          <a:spcPts val="0"/>
                        </a:spcAft>
                        <a:tabLst>
                          <a:tab pos="4443095" algn="l"/>
                        </a:tabLst>
                      </a:pPr>
                      <a:r>
                        <a:rPr lang="fr-FR" sz="2000" b="0" dirty="0">
                          <a:ln>
                            <a:noFill/>
                          </a:ln>
                          <a:solidFill>
                            <a:schemeClr val="bg2">
                              <a:lumMod val="10000"/>
                            </a:schemeClr>
                          </a:solidFill>
                          <a:latin typeface="Freestyle Script" pitchFamily="66" charset="0"/>
                          <a:ea typeface="Calibri"/>
                          <a:cs typeface="Times New Roman"/>
                        </a:rPr>
                        <a:t>Bruce fait les cent pas…</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358239">
                <a:tc>
                  <a:txBody>
                    <a:bodyPr/>
                    <a:lstStyle/>
                    <a:p>
                      <a:pPr indent="450215">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05h00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Bassin</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ln>
                            <a:noFill/>
                          </a:ln>
                          <a:solidFill>
                            <a:schemeClr val="bg2">
                              <a:lumMod val="10000"/>
                            </a:schemeClr>
                          </a:solidFill>
                          <a:latin typeface="Freestyle Script" pitchFamily="66" charset="0"/>
                          <a:ea typeface="Calibri"/>
                          <a:cs typeface="Times New Roman"/>
                        </a:rPr>
                        <a:t>Anton regarde le caisson étanche qui flotte au milieu du bassin… Il est ébahi…</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358239">
                <a:tc>
                  <a:txBody>
                    <a:bodyPr/>
                    <a:lstStyle/>
                    <a:p>
                      <a:pPr indent="450215">
                        <a:lnSpc>
                          <a:spcPct val="100000"/>
                        </a:lnSpc>
                        <a:spcAft>
                          <a:spcPts val="0"/>
                        </a:spcAft>
                      </a:pPr>
                      <a:r>
                        <a:rPr lang="fr-FR" sz="2000" b="0" dirty="0">
                          <a:ln>
                            <a:noFill/>
                          </a:ln>
                          <a:solidFill>
                            <a:srgbClr val="FF0000"/>
                          </a:solidFill>
                          <a:latin typeface="Freestyle Script" pitchFamily="66" charset="0"/>
                          <a:ea typeface="Calibri"/>
                          <a:cs typeface="Times New Roman"/>
                        </a:rPr>
                        <a:t>05h30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ln>
                            <a:noFill/>
                          </a:ln>
                          <a:solidFill>
                            <a:srgbClr val="FF0000"/>
                          </a:solidFill>
                          <a:latin typeface="Freestyle Script" pitchFamily="66" charset="0"/>
                          <a:ea typeface="Calibri"/>
                          <a:cs typeface="Times New Roman"/>
                        </a:rPr>
                        <a:t>Embarcadère</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pPr>
                      <a:r>
                        <a:rPr lang="en-US" sz="2000" b="0" dirty="0">
                          <a:ln>
                            <a:noFill/>
                          </a:ln>
                          <a:solidFill>
                            <a:srgbClr val="FF0000"/>
                          </a:solidFill>
                          <a:latin typeface="Freestyle Script" pitchFamily="66" charset="0"/>
                          <a:ea typeface="Times New Roman"/>
                        </a:rPr>
                        <a:t>- Un caisson ? dit Bruce. Tu as rêvé !      - Il est soûl, dit Roy.</a:t>
                      </a:r>
                      <a:endParaRPr lang="fr-FR" sz="2000" b="0" dirty="0">
                        <a:ln>
                          <a:noFill/>
                        </a:ln>
                        <a:solidFill>
                          <a:srgbClr val="FF0000"/>
                        </a:solidFill>
                        <a:latin typeface="Freestyle Script" pitchFamily="66" charset="0"/>
                        <a:ea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578418">
                <a:tc>
                  <a:txBody>
                    <a:bodyPr/>
                    <a:lstStyle/>
                    <a:p>
                      <a:pPr indent="450215">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06h00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Bassin</a:t>
                      </a:r>
                    </a:p>
                    <a:p>
                      <a:pPr algn="ctr">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Plage Sud</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ln>
                            <a:noFill/>
                          </a:ln>
                          <a:solidFill>
                            <a:schemeClr val="bg2">
                              <a:lumMod val="10000"/>
                            </a:schemeClr>
                          </a:solidFill>
                          <a:latin typeface="Freestyle Script" pitchFamily="66" charset="0"/>
                          <a:ea typeface="Calibri"/>
                          <a:cs typeface="Times New Roman"/>
                        </a:rPr>
                        <a:t>Bob regarde le caisson étanche. Il est resté indécis… Perplexe même…</a:t>
                      </a:r>
                    </a:p>
                    <a:p>
                      <a:pPr>
                        <a:lnSpc>
                          <a:spcPct val="100000"/>
                        </a:lnSpc>
                        <a:spcAft>
                          <a:spcPts val="0"/>
                        </a:spcAft>
                        <a:tabLst>
                          <a:tab pos="4443095" algn="l"/>
                        </a:tabLst>
                      </a:pPr>
                      <a:r>
                        <a:rPr lang="fr-FR" sz="2000" b="0" dirty="0">
                          <a:ln>
                            <a:noFill/>
                          </a:ln>
                          <a:solidFill>
                            <a:schemeClr val="bg2">
                              <a:lumMod val="10000"/>
                            </a:schemeClr>
                          </a:solidFill>
                          <a:latin typeface="Freestyle Script" pitchFamily="66" charset="0"/>
                          <a:ea typeface="Calibri"/>
                          <a:cs typeface="Times New Roman"/>
                        </a:rPr>
                        <a:t>Bruce fait les cent pas…</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289138">
                <a:tc>
                  <a:txBody>
                    <a:bodyPr/>
                    <a:lstStyle/>
                    <a:p>
                      <a:pPr indent="450215">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06h30</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tab pos="4443095" algn="l"/>
                        </a:tabLst>
                        <a:defRPr/>
                      </a:pPr>
                      <a:r>
                        <a:rPr lang="fr-FR" sz="2000" b="0" dirty="0" smtClean="0">
                          <a:ln>
                            <a:noFill/>
                          </a:ln>
                          <a:solidFill>
                            <a:schemeClr val="bg2">
                              <a:lumMod val="10000"/>
                            </a:schemeClr>
                          </a:solidFill>
                          <a:latin typeface="Freestyle Script" pitchFamily="66" charset="0"/>
                          <a:ea typeface="Calibri"/>
                          <a:cs typeface="Times New Roman"/>
                        </a:rPr>
                        <a:t>Partout</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tab pos="4443095" algn="l"/>
                        </a:tabLst>
                        <a:defRPr/>
                      </a:pPr>
                      <a:r>
                        <a:rPr lang="fr-FR" sz="2000" b="0" dirty="0" smtClean="0">
                          <a:solidFill>
                            <a:schemeClr val="bg2">
                              <a:lumMod val="10000"/>
                            </a:schemeClr>
                          </a:solidFill>
                          <a:latin typeface="Freestyle Script" pitchFamily="66" charset="0"/>
                          <a:ea typeface="Calibri"/>
                          <a:cs typeface="Times New Roman"/>
                        </a:rPr>
                        <a:t>RIEN A OBSERVER</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312090">
                <a:tc>
                  <a:txBody>
                    <a:bodyPr/>
                    <a:lstStyle/>
                    <a:p>
                      <a:pPr indent="450215">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07h00</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Embarcadère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Chris et Anton viennent de sortir le corps de Juste de l’eau.</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532689">
                <a:tc>
                  <a:txBody>
                    <a:bodyPr/>
                    <a:lstStyle/>
                    <a:p>
                      <a:pPr indent="450215">
                        <a:lnSpc>
                          <a:spcPct val="100000"/>
                        </a:lnSpc>
                        <a:spcAft>
                          <a:spcPts val="0"/>
                        </a:spcAft>
                      </a:pPr>
                      <a:r>
                        <a:rPr lang="fr-FR" sz="2000" b="0" dirty="0">
                          <a:ln>
                            <a:noFill/>
                          </a:ln>
                          <a:solidFill>
                            <a:schemeClr val="bg2">
                              <a:lumMod val="10000"/>
                            </a:schemeClr>
                          </a:solidFill>
                          <a:latin typeface="Freestyle Script" pitchFamily="66" charset="0"/>
                          <a:ea typeface="Calibri"/>
                          <a:cs typeface="Times New Roman"/>
                        </a:rPr>
                        <a:t>07h30</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Bar</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Embarcadère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 Non, crie Anita. Pas lui ! Ce n’est pas vrai. Ce n’est pas possible.</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Bob, Chris et Roy entourent le cadavre de Juste. Bruce est sur le pont du Bamboo…</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7812360" y="0"/>
            <a:ext cx="133164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01/02</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OBSERVATIONS</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cadre.jpg"/>
          <p:cNvPicPr>
            <a:picLocks noChangeAspect="1"/>
          </p:cNvPicPr>
          <p:nvPr/>
        </p:nvPicPr>
        <p:blipFill>
          <a:blip r:embed="rId2" cstate="print"/>
          <a:stretch>
            <a:fillRect/>
          </a:stretch>
        </p:blipFill>
        <p:spPr>
          <a:xfrm>
            <a:off x="-1018" y="0"/>
            <a:ext cx="9144000" cy="6858000"/>
          </a:xfrm>
          <a:prstGeom prst="rect">
            <a:avLst/>
          </a:prstGeom>
          <a:blipFill>
            <a:blip r:embed="rId3" cstate="print"/>
            <a:stretch>
              <a:fillRect/>
            </a:stretch>
          </a:blipFill>
        </p:spPr>
      </p:pic>
      <p:graphicFrame>
        <p:nvGraphicFramePr>
          <p:cNvPr id="5" name="Tableau 4"/>
          <p:cNvGraphicFramePr>
            <a:graphicFrameLocks noGrp="1"/>
          </p:cNvGraphicFramePr>
          <p:nvPr/>
        </p:nvGraphicFramePr>
        <p:xfrm>
          <a:off x="107504" y="404664"/>
          <a:ext cx="8928992" cy="6348134"/>
        </p:xfrm>
        <a:graphic>
          <a:graphicData uri="http://schemas.openxmlformats.org/drawingml/2006/table">
            <a:tbl>
              <a:tblPr/>
              <a:tblGrid>
                <a:gridCol w="1259524"/>
                <a:gridCol w="1404772"/>
                <a:gridCol w="6264696"/>
              </a:tblGrid>
              <a:tr h="308152">
                <a:tc>
                  <a:txBody>
                    <a:bodyPr/>
                    <a:lstStyle/>
                    <a:p>
                      <a:pPr algn="ctr">
                        <a:lnSpc>
                          <a:spcPct val="115000"/>
                        </a:lnSpc>
                        <a:spcAft>
                          <a:spcPts val="0"/>
                        </a:spcAft>
                      </a:pPr>
                      <a:r>
                        <a:rPr lang="fr-FR" sz="2000" b="1" dirty="0">
                          <a:ln>
                            <a:noFill/>
                          </a:ln>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HEURE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a:txBody>
                    <a:bodyPr/>
                    <a:lstStyle/>
                    <a:p>
                      <a:pPr algn="ctr">
                        <a:lnSpc>
                          <a:spcPct val="115000"/>
                        </a:lnSpc>
                        <a:spcAft>
                          <a:spcPts val="0"/>
                        </a:spcAft>
                      </a:pPr>
                      <a:r>
                        <a:rPr lang="fr-FR" sz="2000" b="1" dirty="0">
                          <a:ln>
                            <a:noFill/>
                          </a:ln>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LIEUX</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a:txBody>
                    <a:bodyPr/>
                    <a:lstStyle/>
                    <a:p>
                      <a:pPr algn="ctr">
                        <a:lnSpc>
                          <a:spcPct val="115000"/>
                        </a:lnSpc>
                        <a:spcAft>
                          <a:spcPts val="0"/>
                        </a:spcAft>
                        <a:tabLst>
                          <a:tab pos="4443095" algn="l"/>
                        </a:tabLst>
                      </a:pPr>
                      <a:r>
                        <a:rPr lang="fr-FR" sz="2000" b="1" dirty="0">
                          <a:ln>
                            <a:noFill/>
                          </a:ln>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OBSERVATION</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r>
              <a:tr h="382418">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08h00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Bassin</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Anita est seule… Elle pleure la triste fin du “dernier des Maupitis”.</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382418">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08h30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Puits</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Anita est seule… Elle pleure la triste fin du “dernier des Maupitis”.</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771666">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09h00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Cale du Brisban</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Salon</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Chris vous fait un large sourire ironique.</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Maguy dit à Anita de venir au salon à 10h30.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688353">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09h30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Cale du Brisban</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Chambre d’Anita</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Chris vous fait un large sourire ironique.</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Le torchon brûle entre Bob et Anita.</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414782">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10h00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Plage Sud</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pPr>
                      <a:r>
                        <a:rPr lang="en-US" sz="2000" b="0" dirty="0">
                          <a:solidFill>
                            <a:schemeClr val="bg2">
                              <a:lumMod val="10000"/>
                            </a:schemeClr>
                          </a:solidFill>
                          <a:latin typeface="Freestyle Script" pitchFamily="66" charset="0"/>
                          <a:ea typeface="Times New Roman"/>
                        </a:rPr>
                        <a:t>- Tu n’es pas marin toi, hein ? demande Roy. Chris regarde les arbres et ne répond pas…</a:t>
                      </a:r>
                      <a:endParaRPr lang="fr-FR" sz="2000" b="0" dirty="0">
                        <a:solidFill>
                          <a:schemeClr val="bg2">
                            <a:lumMod val="10000"/>
                          </a:schemeClr>
                        </a:solidFill>
                        <a:latin typeface="Freestyle Script" pitchFamily="66" charset="0"/>
                        <a:ea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764837">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10h30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Plage Sud</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Salon</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Chris a jeté Roy à terre… Aussitôt, les coups de feu ont claqué…</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Un silence oppressant a succédé aux coups de feu… Un silence que personne n’osait briser.</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647490">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11h00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Devant chez </a:t>
                      </a:r>
                      <a:r>
                        <a:rPr lang="fr-FR" sz="2000" b="0" dirty="0" smtClean="0">
                          <a:solidFill>
                            <a:schemeClr val="bg2">
                              <a:lumMod val="10000"/>
                            </a:schemeClr>
                          </a:solidFill>
                          <a:latin typeface="Freestyle Script" pitchFamily="66" charset="0"/>
                          <a:ea typeface="Calibri"/>
                          <a:cs typeface="Times New Roman"/>
                        </a:rPr>
                        <a:t>Maguy</a:t>
                      </a:r>
                    </a:p>
                    <a:p>
                      <a:pPr algn="ctr">
                        <a:lnSpc>
                          <a:spcPct val="100000"/>
                        </a:lnSpc>
                        <a:spcAft>
                          <a:spcPts val="0"/>
                        </a:spcAft>
                      </a:pPr>
                      <a:r>
                        <a:rPr lang="fr-FR" sz="2000" b="0" dirty="0" smtClean="0">
                          <a:solidFill>
                            <a:schemeClr val="bg2">
                              <a:lumMod val="10000"/>
                            </a:schemeClr>
                          </a:solidFill>
                          <a:latin typeface="Freestyle Script" pitchFamily="66" charset="0"/>
                          <a:ea typeface="Calibri"/>
                          <a:cs typeface="Times New Roman"/>
                        </a:rPr>
                        <a:t>Plage Sud</a:t>
                      </a:r>
                      <a:endParaRPr lang="fr-FR" sz="2000" b="0" dirty="0">
                        <a:solidFill>
                          <a:schemeClr val="bg2">
                            <a:lumMod val="10000"/>
                          </a:schemeClr>
                        </a:solidFill>
                        <a:latin typeface="Freestyle Script" pitchFamily="66" charset="0"/>
                        <a:ea typeface="Calibri"/>
                        <a:cs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smtClean="0">
                          <a:solidFill>
                            <a:schemeClr val="bg2">
                              <a:lumMod val="10000"/>
                            </a:schemeClr>
                          </a:solidFill>
                          <a:latin typeface="Freestyle Script" pitchFamily="66" charset="0"/>
                          <a:ea typeface="Calibri"/>
                          <a:cs typeface="Times New Roman"/>
                        </a:rPr>
                        <a:t>Roy </a:t>
                      </a:r>
                      <a:r>
                        <a:rPr lang="fr-FR" sz="2000" b="0" dirty="0">
                          <a:solidFill>
                            <a:schemeClr val="bg2">
                              <a:lumMod val="10000"/>
                            </a:schemeClr>
                          </a:solidFill>
                          <a:latin typeface="Freestyle Script" pitchFamily="66" charset="0"/>
                          <a:ea typeface="Calibri"/>
                          <a:cs typeface="Times New Roman"/>
                        </a:rPr>
                        <a:t>accourt de la plage sud… Tout le monde est là, sauf Chris</a:t>
                      </a:r>
                      <a:r>
                        <a:rPr lang="fr-FR" sz="2000" b="0" dirty="0" smtClean="0">
                          <a:solidFill>
                            <a:schemeClr val="bg2">
                              <a:lumMod val="10000"/>
                            </a:schemeClr>
                          </a:solidFill>
                          <a:latin typeface="Freestyle Script" pitchFamily="66" charset="0"/>
                          <a:ea typeface="Calibri"/>
                          <a:cs typeface="Times New Roman"/>
                        </a:rPr>
                        <a:t>…</a:t>
                      </a:r>
                    </a:p>
                    <a:p>
                      <a:pPr>
                        <a:lnSpc>
                          <a:spcPct val="100000"/>
                        </a:lnSpc>
                        <a:spcAft>
                          <a:spcPts val="0"/>
                        </a:spcAft>
                        <a:tabLst>
                          <a:tab pos="4443095" algn="l"/>
                        </a:tabLst>
                      </a:pPr>
                      <a:r>
                        <a:rPr lang="fr-FR" sz="2000" kern="1200" dirty="0" smtClean="0">
                          <a:solidFill>
                            <a:schemeClr val="bg2">
                              <a:lumMod val="10000"/>
                            </a:schemeClr>
                          </a:solidFill>
                          <a:latin typeface="Freestyle Script" pitchFamily="66" charset="0"/>
                          <a:ea typeface="+mn-ea"/>
                          <a:cs typeface="+mn-cs"/>
                        </a:rPr>
                        <a:t>Chris est près des arbres. Il a une arme à la main…</a:t>
                      </a:r>
                      <a:endParaRPr lang="fr-FR" sz="2000" b="0" dirty="0">
                        <a:solidFill>
                          <a:schemeClr val="bg2">
                            <a:lumMod val="10000"/>
                          </a:schemeClr>
                        </a:solidFill>
                        <a:latin typeface="Freestyle Script" pitchFamily="66" charset="0"/>
                        <a:ea typeface="Calibri"/>
                        <a:cs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647490">
                <a:tc>
                  <a:txBody>
                    <a:bodyPr/>
                    <a:lstStyle/>
                    <a:p>
                      <a:pPr indent="450215">
                        <a:lnSpc>
                          <a:spcPct val="100000"/>
                        </a:lnSpc>
                        <a:spcAft>
                          <a:spcPts val="0"/>
                        </a:spcAft>
                      </a:pPr>
                      <a:r>
                        <a:rPr lang="fr-FR" sz="2000" b="0" dirty="0">
                          <a:solidFill>
                            <a:schemeClr val="bg2">
                              <a:lumMod val="10000"/>
                            </a:schemeClr>
                          </a:solidFill>
                          <a:latin typeface="Freestyle Script" pitchFamily="66" charset="0"/>
                          <a:ea typeface="Calibri"/>
                          <a:cs typeface="Times New Roman"/>
                        </a:rPr>
                        <a:t>11h30</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Embarcadère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Jardin</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Les marins sont de quart, de corvée ou en quartier libre.</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Chris discute avec Maguy et Anita… Le bruit de la mer couvre leurs voix.</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647490">
                <a:tc>
                  <a:txBody>
                    <a:bodyPr/>
                    <a:lstStyle/>
                    <a:p>
                      <a:pPr indent="450215">
                        <a:lnSpc>
                          <a:spcPct val="100000"/>
                        </a:lnSpc>
                        <a:spcAft>
                          <a:spcPts val="0"/>
                        </a:spcAft>
                      </a:pPr>
                      <a:r>
                        <a:rPr lang="fr-FR" sz="2000" b="0" dirty="0">
                          <a:solidFill>
                            <a:schemeClr val="bg2">
                              <a:lumMod val="10000"/>
                            </a:schemeClr>
                          </a:solidFill>
                          <a:latin typeface="Freestyle Script" pitchFamily="66" charset="0"/>
                          <a:ea typeface="Calibri"/>
                          <a:cs typeface="Times New Roman"/>
                        </a:rPr>
                        <a:t>12h00</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Bassin</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Jardin</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pPr>
                      <a:r>
                        <a:rPr lang="en-US" sz="2000" b="0" dirty="0">
                          <a:solidFill>
                            <a:schemeClr val="bg2">
                              <a:lumMod val="10000"/>
                            </a:schemeClr>
                          </a:solidFill>
                          <a:latin typeface="Freestyle Script" pitchFamily="66" charset="0"/>
                          <a:ea typeface="Times New Roman"/>
                        </a:rPr>
                        <a:t>- Le caisson était dans le bassin, dit Bob.  Aussitôt, le visage de Chris s’illumine.</a:t>
                      </a:r>
                      <a:endParaRPr lang="fr-FR" sz="2000" b="0" dirty="0">
                        <a:solidFill>
                          <a:schemeClr val="bg2">
                            <a:lumMod val="10000"/>
                          </a:schemeClr>
                        </a:solidFill>
                        <a:latin typeface="Freestyle Script" pitchFamily="66" charset="0"/>
                        <a:ea typeface="Times New Roman"/>
                      </a:endParaRPr>
                    </a:p>
                    <a:p>
                      <a:pPr>
                        <a:lnSpc>
                          <a:spcPct val="100000"/>
                        </a:lnSpc>
                        <a:spcAft>
                          <a:spcPts val="0"/>
                        </a:spcAft>
                      </a:pPr>
                      <a:r>
                        <a:rPr lang="en-US" sz="2000" b="0" dirty="0">
                          <a:solidFill>
                            <a:schemeClr val="bg2">
                              <a:lumMod val="10000"/>
                            </a:schemeClr>
                          </a:solidFill>
                          <a:latin typeface="Freestyle Script" pitchFamily="66" charset="0"/>
                          <a:ea typeface="Times New Roman"/>
                        </a:rPr>
                        <a:t>- J’ai eu tort, dit Maguy. Chris n’est pas mêlé à l’enlèvement.</a:t>
                      </a:r>
                      <a:endParaRPr lang="fr-FR" sz="2000" b="0" dirty="0">
                        <a:solidFill>
                          <a:schemeClr val="bg2">
                            <a:lumMod val="10000"/>
                          </a:schemeClr>
                        </a:solidFill>
                        <a:latin typeface="Freestyle Script" pitchFamily="66" charset="0"/>
                        <a:ea typeface="Times New Roman"/>
                      </a:endParaRP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650670">
                <a:tc>
                  <a:txBody>
                    <a:bodyPr/>
                    <a:lstStyle/>
                    <a:p>
                      <a:pPr indent="450215">
                        <a:lnSpc>
                          <a:spcPct val="100000"/>
                        </a:lnSpc>
                        <a:spcAft>
                          <a:spcPts val="0"/>
                        </a:spcAft>
                      </a:pPr>
                      <a:r>
                        <a:rPr lang="fr-FR" sz="2000" b="0" dirty="0">
                          <a:solidFill>
                            <a:schemeClr val="bg2">
                              <a:lumMod val="10000"/>
                            </a:schemeClr>
                          </a:solidFill>
                          <a:latin typeface="Freestyle Script" pitchFamily="66" charset="0"/>
                          <a:ea typeface="Calibri"/>
                          <a:cs typeface="Times New Roman"/>
                        </a:rPr>
                        <a:t>12h30</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Bassin</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Devant chez Juste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pPr>
                      <a:r>
                        <a:rPr lang="en-US" sz="2000" b="0" dirty="0">
                          <a:solidFill>
                            <a:schemeClr val="bg2">
                              <a:lumMod val="10000"/>
                            </a:schemeClr>
                          </a:solidFill>
                          <a:latin typeface="Freestyle Script" pitchFamily="66" charset="0"/>
                          <a:ea typeface="Times New Roman"/>
                        </a:rPr>
                        <a:t>- Je n’y ai pas touché, dit Anton.      - Le caisson a dû couler, répond Bob.</a:t>
                      </a:r>
                      <a:endParaRPr lang="fr-FR" sz="2000" b="0" dirty="0">
                        <a:solidFill>
                          <a:schemeClr val="bg2">
                            <a:lumMod val="10000"/>
                          </a:schemeClr>
                        </a:solidFill>
                        <a:latin typeface="Freestyle Script" pitchFamily="66" charset="0"/>
                        <a:ea typeface="Times New Roman"/>
                      </a:endParaRPr>
                    </a:p>
                    <a:p>
                      <a:pPr>
                        <a:lnSpc>
                          <a:spcPct val="100000"/>
                        </a:lnSpc>
                        <a:spcAft>
                          <a:spcPts val="0"/>
                        </a:spcAft>
                      </a:pPr>
                      <a:r>
                        <a:rPr lang="en-US" sz="2000" b="0" dirty="0">
                          <a:solidFill>
                            <a:schemeClr val="bg2">
                              <a:lumMod val="10000"/>
                            </a:schemeClr>
                          </a:solidFill>
                          <a:latin typeface="Freestyle Script" pitchFamily="66" charset="0"/>
                          <a:ea typeface="Times New Roman"/>
                        </a:rPr>
                        <a:t>Chris visite l’endroit. Apparemment il n’a pas besoin de guide.</a:t>
                      </a:r>
                      <a:endParaRPr lang="fr-FR" sz="2000" b="0" dirty="0">
                        <a:solidFill>
                          <a:schemeClr val="bg2">
                            <a:lumMod val="10000"/>
                          </a:schemeClr>
                        </a:solidFill>
                        <a:latin typeface="Freestyle Script" pitchFamily="66" charset="0"/>
                        <a:ea typeface="Times New Roman"/>
                      </a:endParaRP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bl>
          </a:graphicData>
        </a:graphic>
      </p:graphicFrame>
      <p:sp>
        <p:nvSpPr>
          <p:cNvPr id="6" name="Ellipse 5">
            <a:hlinkClick r:id="rId4" action="ppaction://hlinksldjump"/>
          </p:cNvPr>
          <p:cNvSpPr/>
          <p:nvPr/>
        </p:nvSpPr>
        <p:spPr>
          <a:xfrm>
            <a:off x="0" y="-27384"/>
            <a:ext cx="539552" cy="404664"/>
          </a:xfrm>
          <a:prstGeom prst="ellipse">
            <a:avLst/>
          </a:prstGeom>
          <a:blipFill dpi="0" rotWithShape="1">
            <a:blip r:embed="rId5"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7812360" y="0"/>
            <a:ext cx="133164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01/02</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OBSERVATIONS</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cadr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404664"/>
          <a:ext cx="8928992" cy="6348134"/>
        </p:xfrm>
        <a:graphic>
          <a:graphicData uri="http://schemas.openxmlformats.org/drawingml/2006/table">
            <a:tbl>
              <a:tblPr/>
              <a:tblGrid>
                <a:gridCol w="1259523"/>
                <a:gridCol w="1404773"/>
                <a:gridCol w="6264696"/>
              </a:tblGrid>
              <a:tr h="267082">
                <a:tc>
                  <a:txBody>
                    <a:bodyPr/>
                    <a:lstStyle/>
                    <a:p>
                      <a:pPr algn="ctr">
                        <a:lnSpc>
                          <a:spcPct val="115000"/>
                        </a:lnSpc>
                        <a:spcAft>
                          <a:spcPts val="0"/>
                        </a:spcAft>
                      </a:pPr>
                      <a:r>
                        <a:rPr lang="fr-FR" sz="2000" b="1" dirty="0">
                          <a:ln>
                            <a:noFill/>
                          </a:ln>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HEURE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a:txBody>
                    <a:bodyPr/>
                    <a:lstStyle/>
                    <a:p>
                      <a:pPr algn="ctr">
                        <a:lnSpc>
                          <a:spcPct val="115000"/>
                        </a:lnSpc>
                        <a:spcAft>
                          <a:spcPts val="0"/>
                        </a:spcAft>
                      </a:pPr>
                      <a:r>
                        <a:rPr lang="fr-FR" sz="2000" b="1" dirty="0">
                          <a:ln>
                            <a:noFill/>
                          </a:ln>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LIEUX</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a:txBody>
                    <a:bodyPr/>
                    <a:lstStyle/>
                    <a:p>
                      <a:pPr algn="ctr">
                        <a:lnSpc>
                          <a:spcPct val="115000"/>
                        </a:lnSpc>
                        <a:spcAft>
                          <a:spcPts val="0"/>
                        </a:spcAft>
                        <a:tabLst>
                          <a:tab pos="4443095" algn="l"/>
                        </a:tabLst>
                      </a:pPr>
                      <a:r>
                        <a:rPr lang="fr-FR" sz="2000" b="1" dirty="0">
                          <a:ln>
                            <a:noFill/>
                          </a:ln>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OBSERVATION</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r>
              <a:tr h="684247">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13h00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Devant chez Juste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Salon</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Chris et se croisent devant la maison. paraît troublé…</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Sue a préparé un repas composé de romasavo réchauffé et de fruits exotiques.</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456165">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13h30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Salon</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Sue a préparé un repas composé de romasavo réchauffé et de fruits exotiques.</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684248">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14h00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Bassin</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Jardin</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Bob inspecte le sol. Il est à la recherche d’indices…</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Anton est plongé dans ses pensées, l’air triste et soucieux…</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1064385">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14h30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Devant chez Juste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Jardin</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Plage Sud</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Une sombre inquiétude se lit sur le visage de Bob…</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Anton est plongé dans ses pensées, l’air triste et soucieux…</a:t>
                      </a:r>
                    </a:p>
                    <a:p>
                      <a:pPr>
                        <a:lnSpc>
                          <a:spcPct val="100000"/>
                        </a:lnSpc>
                        <a:spcAft>
                          <a:spcPts val="0"/>
                        </a:spcAft>
                      </a:pPr>
                      <a:r>
                        <a:rPr lang="en-US" sz="2000" b="0" dirty="0">
                          <a:solidFill>
                            <a:schemeClr val="bg2">
                              <a:lumMod val="10000"/>
                            </a:schemeClr>
                          </a:solidFill>
                          <a:latin typeface="Freestyle Script" pitchFamily="66" charset="0"/>
                          <a:ea typeface="Times New Roman"/>
                        </a:rPr>
                        <a:t>- Je ne veux plus rester ici, dit Sue.   - On en parlera à Maguy, répond Anita.</a:t>
                      </a:r>
                      <a:endParaRPr lang="fr-FR" sz="2000" b="0" dirty="0">
                        <a:solidFill>
                          <a:schemeClr val="bg2">
                            <a:lumMod val="10000"/>
                          </a:schemeClr>
                        </a:solidFill>
                        <a:latin typeface="Freestyle Script" pitchFamily="66" charset="0"/>
                        <a:ea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1064385">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15h00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Bassin</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Embarcadère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Plage Sud</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Une sombre inquiétude se lit sur le visage de Bob…</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Les marins sont de quart, de corvée ou en quartier libre.</a:t>
                      </a:r>
                    </a:p>
                    <a:p>
                      <a:pPr>
                        <a:lnSpc>
                          <a:spcPct val="100000"/>
                        </a:lnSpc>
                        <a:spcAft>
                          <a:spcPts val="0"/>
                        </a:spcAft>
                      </a:pPr>
                      <a:r>
                        <a:rPr lang="en-US" sz="2000" b="0" dirty="0">
                          <a:solidFill>
                            <a:schemeClr val="bg2">
                              <a:lumMod val="10000"/>
                            </a:schemeClr>
                          </a:solidFill>
                          <a:latin typeface="Freestyle Script" pitchFamily="66" charset="0"/>
                          <a:ea typeface="Times New Roman"/>
                        </a:rPr>
                        <a:t>- Je pars sur le premier bateau, dit Sue.     - Je pars avec toi, dit Anita.</a:t>
                      </a:r>
                      <a:endParaRPr lang="fr-FR" sz="2000" b="0" dirty="0">
                        <a:solidFill>
                          <a:schemeClr val="bg2">
                            <a:lumMod val="10000"/>
                          </a:schemeClr>
                        </a:solidFill>
                        <a:latin typeface="Freestyle Script" pitchFamily="66" charset="0"/>
                        <a:ea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1064385">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15h30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Bassin</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Embarcadère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Plage Sud</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Le niveau de l’eau baisse lentement…</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Les marins sont de quart, de corvée ou en quartier libre.</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Bruce est assis au pied de l’arbre penché… Il transpire à grosses gouttes.</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979799">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16h00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Jardin</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Plage Sud</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Puits</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pPr>
                      <a:r>
                        <a:rPr lang="en-US" sz="2000" b="0" dirty="0">
                          <a:solidFill>
                            <a:schemeClr val="bg2">
                              <a:lumMod val="10000"/>
                            </a:schemeClr>
                          </a:solidFill>
                          <a:latin typeface="Freestyle Script" pitchFamily="66" charset="0"/>
                          <a:ea typeface="Times New Roman"/>
                        </a:rPr>
                        <a:t>- Vous avez des soupçons ? dit Chris.    - Oui, mais pas de preuves, dit Bob.</a:t>
                      </a:r>
                      <a:endParaRPr lang="fr-FR" sz="2000" b="0" dirty="0">
                        <a:solidFill>
                          <a:schemeClr val="bg2">
                            <a:lumMod val="10000"/>
                          </a:schemeClr>
                        </a:solidFill>
                        <a:latin typeface="Freestyle Script" pitchFamily="66" charset="0"/>
                        <a:ea typeface="Times New Roman"/>
                      </a:endParaRPr>
                    </a:p>
                    <a:p>
                      <a:pPr>
                        <a:lnSpc>
                          <a:spcPct val="100000"/>
                        </a:lnSpc>
                        <a:spcAft>
                          <a:spcPts val="0"/>
                        </a:spcAft>
                      </a:pPr>
                      <a:r>
                        <a:rPr lang="en-US" sz="2000" b="0" dirty="0">
                          <a:solidFill>
                            <a:schemeClr val="bg2">
                              <a:lumMod val="10000"/>
                            </a:schemeClr>
                          </a:solidFill>
                          <a:latin typeface="Freestyle Script" pitchFamily="66" charset="0"/>
                          <a:ea typeface="Times New Roman"/>
                        </a:rPr>
                        <a:t>- Je ne vous retiens pas, dit Maguy.       - Faut pas nous en vouloir, répond Sue.</a:t>
                      </a:r>
                      <a:endParaRPr lang="fr-FR" sz="2000" b="0" dirty="0">
                        <a:solidFill>
                          <a:schemeClr val="bg2">
                            <a:lumMod val="10000"/>
                          </a:schemeClr>
                        </a:solidFill>
                        <a:latin typeface="Freestyle Script" pitchFamily="66" charset="0"/>
                        <a:ea typeface="Times New Roman"/>
                      </a:endParaRPr>
                    </a:p>
                    <a:p>
                      <a:pPr>
                        <a:lnSpc>
                          <a:spcPct val="100000"/>
                        </a:lnSpc>
                        <a:spcAft>
                          <a:spcPts val="0"/>
                        </a:spcAft>
                      </a:pPr>
                      <a:r>
                        <a:rPr lang="en-US" sz="2000" b="0" dirty="0">
                          <a:solidFill>
                            <a:schemeClr val="bg2">
                              <a:lumMod val="10000"/>
                            </a:schemeClr>
                          </a:solidFill>
                          <a:latin typeface="Freestyle Script" pitchFamily="66" charset="0"/>
                          <a:ea typeface="Times New Roman"/>
                        </a:rPr>
                        <a:t>Bruce parle tout seul… Il est crispé et anxieux.</a:t>
                      </a:r>
                      <a:endParaRPr lang="fr-FR" sz="2000" b="0" dirty="0">
                        <a:solidFill>
                          <a:schemeClr val="bg2">
                            <a:lumMod val="10000"/>
                          </a:schemeClr>
                        </a:solidFill>
                        <a:latin typeface="Freestyle Script" pitchFamily="66" charset="0"/>
                        <a:ea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7812360" y="0"/>
            <a:ext cx="133164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01/02</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OBSERVATIONS</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cadr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395099"/>
          <a:ext cx="8928992" cy="6346269"/>
        </p:xfrm>
        <a:graphic>
          <a:graphicData uri="http://schemas.openxmlformats.org/drawingml/2006/table">
            <a:tbl>
              <a:tblPr/>
              <a:tblGrid>
                <a:gridCol w="1259523"/>
                <a:gridCol w="1476781"/>
                <a:gridCol w="6192688"/>
              </a:tblGrid>
              <a:tr h="411098">
                <a:tc>
                  <a:txBody>
                    <a:bodyPr/>
                    <a:lstStyle/>
                    <a:p>
                      <a:pPr algn="ctr">
                        <a:lnSpc>
                          <a:spcPct val="115000"/>
                        </a:lnSpc>
                        <a:spcAft>
                          <a:spcPts val="0"/>
                        </a:spcAft>
                      </a:pPr>
                      <a:r>
                        <a:rPr lang="fr-FR" sz="2000" b="1" dirty="0">
                          <a:ln>
                            <a:noFill/>
                          </a:ln>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HEURE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a:txBody>
                    <a:bodyPr/>
                    <a:lstStyle/>
                    <a:p>
                      <a:pPr algn="ctr">
                        <a:lnSpc>
                          <a:spcPct val="115000"/>
                        </a:lnSpc>
                        <a:spcAft>
                          <a:spcPts val="0"/>
                        </a:spcAft>
                      </a:pPr>
                      <a:r>
                        <a:rPr lang="fr-FR" sz="2000" b="1" dirty="0">
                          <a:ln>
                            <a:noFill/>
                          </a:ln>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LIEUX</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a:txBody>
                    <a:bodyPr/>
                    <a:lstStyle/>
                    <a:p>
                      <a:pPr algn="ctr">
                        <a:lnSpc>
                          <a:spcPct val="115000"/>
                        </a:lnSpc>
                        <a:spcAft>
                          <a:spcPts val="0"/>
                        </a:spcAft>
                        <a:tabLst>
                          <a:tab pos="4443095" algn="l"/>
                        </a:tabLst>
                      </a:pPr>
                      <a:r>
                        <a:rPr lang="fr-FR" sz="2000" b="1" dirty="0">
                          <a:ln>
                            <a:noFill/>
                          </a:ln>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OBSERVATION</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r>
              <a:tr h="907139">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16h30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Bassin</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Devant chez Juste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Jardin</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Le niveau de l’eau monte lentement…</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Bruce parle tout seul… Il est crispé et anxieux.</a:t>
                      </a:r>
                    </a:p>
                    <a:p>
                      <a:pPr>
                        <a:lnSpc>
                          <a:spcPct val="100000"/>
                        </a:lnSpc>
                        <a:spcAft>
                          <a:spcPts val="0"/>
                        </a:spcAft>
                      </a:pPr>
                      <a:r>
                        <a:rPr lang="en-US" sz="2000" b="0" dirty="0">
                          <a:solidFill>
                            <a:schemeClr val="bg2">
                              <a:lumMod val="10000"/>
                            </a:schemeClr>
                          </a:solidFill>
                          <a:latin typeface="Freestyle Script" pitchFamily="66" charset="0"/>
                          <a:ea typeface="Times New Roman"/>
                        </a:rPr>
                        <a:t>- Tu es de la police ? demande Roy.       - Et toi ? interroge Chris.</a:t>
                      </a:r>
                      <a:endParaRPr lang="fr-FR" sz="2000" b="0" dirty="0">
                        <a:solidFill>
                          <a:schemeClr val="bg2">
                            <a:lumMod val="10000"/>
                          </a:schemeClr>
                        </a:solidFill>
                        <a:latin typeface="Freestyle Script" pitchFamily="66" charset="0"/>
                        <a:ea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682523">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17h00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Bassin</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Embarcadère</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Bruce parle tout seul… Il est crispé et anxieux.</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Les marins sont de quart, de corvée ou en quartier libre.</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650736">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17h30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Chambre d’Anita</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Embarcadère</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 Dis à Sue d’être prête à 23 heures, dit Anton.</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Les marins sont de quart, de corvée ou en quartier libre.</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903423">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18h00</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Bar</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Chambre d’Anita</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Embarcadère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Maguy vous mitonne un bon petit plat…</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Deux corps s’étreignent dans la chaleur des tropiques.</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Les marins sont de quart, de corvée ou en quartier libre.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1553912">
                <a:tc>
                  <a:txBody>
                    <a:bodyPr/>
                    <a:lstStyle/>
                    <a:p>
                      <a:pPr indent="450215" algn="l">
                        <a:lnSpc>
                          <a:spcPct val="100000"/>
                        </a:lnSpc>
                        <a:spcAft>
                          <a:spcPts val="0"/>
                        </a:spcAft>
                      </a:pPr>
                      <a:r>
                        <a:rPr lang="fr-FR" sz="2000" b="0" dirty="0">
                          <a:solidFill>
                            <a:schemeClr val="bg2">
                              <a:lumMod val="10000"/>
                            </a:schemeClr>
                          </a:solidFill>
                          <a:latin typeface="Freestyle Script" pitchFamily="66" charset="0"/>
                          <a:ea typeface="Calibri"/>
                          <a:cs typeface="Times New Roman"/>
                        </a:rPr>
                        <a:t>18h30</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Bar</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Bassin</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Chambre d’Anita</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Embarcadère</a:t>
                      </a:r>
                    </a:p>
                    <a:p>
                      <a:pPr algn="ctr">
                        <a:lnSpc>
                          <a:spcPct val="100000"/>
                        </a:lnSpc>
                        <a:spcAft>
                          <a:spcPts val="0"/>
                        </a:spcAft>
                      </a:pPr>
                      <a:r>
                        <a:rPr lang="fr-FR" sz="2000" b="0" dirty="0">
                          <a:solidFill>
                            <a:schemeClr val="bg2">
                              <a:lumMod val="10000"/>
                            </a:schemeClr>
                          </a:solidFill>
                          <a:latin typeface="Freestyle Script" pitchFamily="66" charset="0"/>
                          <a:ea typeface="Calibri"/>
                          <a:cs typeface="Times New Roman"/>
                        </a:rPr>
                        <a:t>Plage Sud</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Maguy vous mitonne un bon petit plat…</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Une sombre inquiétude se lit sur le visage de Bob…</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Deux corps s’étreignent dans la chaleur des tropiques.</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Les marins sont de quart, de corvée ou en quartier libre.</a:t>
                      </a:r>
                    </a:p>
                    <a:p>
                      <a:pPr>
                        <a:lnSpc>
                          <a:spcPct val="100000"/>
                        </a:lnSpc>
                        <a:spcAft>
                          <a:spcPts val="0"/>
                        </a:spcAft>
                        <a:tabLst>
                          <a:tab pos="4443095" algn="l"/>
                        </a:tabLst>
                      </a:pPr>
                      <a:r>
                        <a:rPr lang="fr-FR" sz="2000" b="0" dirty="0">
                          <a:solidFill>
                            <a:schemeClr val="bg2">
                              <a:lumMod val="10000"/>
                            </a:schemeClr>
                          </a:solidFill>
                          <a:latin typeface="Freestyle Script" pitchFamily="66" charset="0"/>
                          <a:ea typeface="Calibri"/>
                          <a:cs typeface="Times New Roman"/>
                        </a:rPr>
                        <a:t>Bruce s’est approché du cadavre… Puis il a vomi de dégoût…</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1209635">
                <a:tc>
                  <a:txBody>
                    <a:bodyPr/>
                    <a:lstStyle/>
                    <a:p>
                      <a:pPr indent="450215">
                        <a:lnSpc>
                          <a:spcPct val="100000"/>
                        </a:lnSpc>
                        <a:spcAft>
                          <a:spcPts val="0"/>
                        </a:spcAft>
                      </a:pPr>
                      <a:r>
                        <a:rPr lang="fr-FR" sz="2000" b="0" dirty="0" smtClean="0">
                          <a:solidFill>
                            <a:schemeClr val="bg2">
                              <a:lumMod val="10000"/>
                            </a:schemeClr>
                          </a:solidFill>
                          <a:latin typeface="Freestyle Script" pitchFamily="66" charset="0"/>
                          <a:ea typeface="Calibri"/>
                          <a:cs typeface="Times New Roman"/>
                        </a:rPr>
                        <a:t>19h00</a:t>
                      </a:r>
                      <a:endParaRPr lang="fr-FR" sz="2000" b="0" dirty="0">
                        <a:solidFill>
                          <a:schemeClr val="bg2">
                            <a:lumMod val="10000"/>
                          </a:schemeClr>
                        </a:solidFill>
                        <a:latin typeface="Freestyle Script" pitchFamily="66" charset="0"/>
                        <a:ea typeface="Calibri"/>
                        <a:cs typeface="Times New Roman"/>
                      </a:endParaRP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smtClean="0">
                          <a:solidFill>
                            <a:schemeClr val="bg2">
                              <a:lumMod val="10000"/>
                            </a:schemeClr>
                          </a:solidFill>
                          <a:latin typeface="Freestyle Script" pitchFamily="66" charset="0"/>
                          <a:ea typeface="Calibri"/>
                          <a:cs typeface="Times New Roman"/>
                        </a:rPr>
                        <a:t>Bar</a:t>
                      </a:r>
                    </a:p>
                    <a:p>
                      <a:pPr algn="ctr">
                        <a:lnSpc>
                          <a:spcPct val="100000"/>
                        </a:lnSpc>
                        <a:spcAft>
                          <a:spcPts val="0"/>
                        </a:spcAft>
                      </a:pPr>
                      <a:r>
                        <a:rPr lang="fr-FR" sz="2000" kern="1200" dirty="0" smtClean="0">
                          <a:solidFill>
                            <a:schemeClr val="bg2">
                              <a:lumMod val="10000"/>
                            </a:schemeClr>
                          </a:solidFill>
                          <a:latin typeface="Freestyle Script" pitchFamily="66" charset="0"/>
                          <a:ea typeface="+mn-ea"/>
                          <a:cs typeface="+mn-cs"/>
                        </a:rPr>
                        <a:t>Devant chez</a:t>
                      </a:r>
                      <a:r>
                        <a:rPr lang="fr-FR" sz="2000" kern="1200" baseline="0" dirty="0" smtClean="0">
                          <a:solidFill>
                            <a:schemeClr val="bg2">
                              <a:lumMod val="10000"/>
                            </a:schemeClr>
                          </a:solidFill>
                          <a:latin typeface="Freestyle Script" pitchFamily="66" charset="0"/>
                          <a:ea typeface="+mn-ea"/>
                          <a:cs typeface="+mn-cs"/>
                        </a:rPr>
                        <a:t> </a:t>
                      </a:r>
                      <a:r>
                        <a:rPr lang="fr-FR" sz="2000" kern="1200" dirty="0" smtClean="0">
                          <a:solidFill>
                            <a:schemeClr val="bg2">
                              <a:lumMod val="10000"/>
                            </a:schemeClr>
                          </a:solidFill>
                          <a:latin typeface="Freestyle Script" pitchFamily="66" charset="0"/>
                          <a:ea typeface="+mn-ea"/>
                          <a:cs typeface="+mn-cs"/>
                        </a:rPr>
                        <a:t>Maguy</a:t>
                      </a:r>
                    </a:p>
                    <a:p>
                      <a:pPr algn="ctr">
                        <a:lnSpc>
                          <a:spcPct val="100000"/>
                        </a:lnSpc>
                        <a:spcAft>
                          <a:spcPts val="0"/>
                        </a:spcAft>
                      </a:pPr>
                      <a:r>
                        <a:rPr lang="fr-FR" sz="2000" b="0" kern="1200" dirty="0" smtClean="0">
                          <a:solidFill>
                            <a:schemeClr val="bg2">
                              <a:lumMod val="10000"/>
                            </a:schemeClr>
                          </a:solidFill>
                          <a:latin typeface="Freestyle Script" pitchFamily="66" charset="0"/>
                          <a:ea typeface="+mn-ea"/>
                          <a:cs typeface="+mn-cs"/>
                        </a:rPr>
                        <a:t>Embarcadère</a:t>
                      </a:r>
                    </a:p>
                    <a:p>
                      <a:pPr algn="ctr">
                        <a:lnSpc>
                          <a:spcPct val="100000"/>
                        </a:lnSpc>
                        <a:spcAft>
                          <a:spcPts val="0"/>
                        </a:spcAft>
                      </a:pPr>
                      <a:r>
                        <a:rPr lang="fr-FR" sz="2000" b="0" kern="1200" dirty="0" smtClean="0">
                          <a:solidFill>
                            <a:schemeClr val="bg2">
                              <a:lumMod val="10000"/>
                            </a:schemeClr>
                          </a:solidFill>
                          <a:latin typeface="Freestyle Script" pitchFamily="66" charset="0"/>
                          <a:ea typeface="+mn-ea"/>
                          <a:cs typeface="+mn-cs"/>
                        </a:rPr>
                        <a:t>Salon</a:t>
                      </a:r>
                      <a:endParaRPr lang="fr-FR" sz="2000" b="0" dirty="0">
                        <a:solidFill>
                          <a:schemeClr val="bg2">
                            <a:lumMod val="10000"/>
                          </a:schemeClr>
                        </a:solidFill>
                        <a:latin typeface="Freestyle Script" pitchFamily="66" charset="0"/>
                        <a:ea typeface="Calibri"/>
                        <a:cs typeface="Times New Roman"/>
                      </a:endParaRP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tab pos="4443095" algn="l"/>
                        </a:tabLst>
                        <a:defRPr/>
                      </a:pPr>
                      <a:r>
                        <a:rPr lang="fr-FR" sz="2000" kern="1200" dirty="0" smtClean="0">
                          <a:solidFill>
                            <a:schemeClr val="bg2">
                              <a:lumMod val="10000"/>
                            </a:schemeClr>
                          </a:solidFill>
                          <a:latin typeface="Freestyle Script" pitchFamily="66" charset="0"/>
                          <a:ea typeface="+mn-ea"/>
                          <a:cs typeface="+mn-cs"/>
                        </a:rPr>
                        <a:t>- Je suis triste pour Maguy, dit Sue. Elle va se sentir bien seule après notre départ.</a:t>
                      </a:r>
                    </a:p>
                    <a:p>
                      <a:pPr marL="0" marR="0" indent="0" algn="l" defTabSz="914400" rtl="0" eaLnBrk="1" fontAlgn="auto" latinLnBrk="0" hangingPunct="1">
                        <a:lnSpc>
                          <a:spcPct val="100000"/>
                        </a:lnSpc>
                        <a:spcBef>
                          <a:spcPts val="0"/>
                        </a:spcBef>
                        <a:spcAft>
                          <a:spcPts val="0"/>
                        </a:spcAft>
                        <a:buClrTx/>
                        <a:buSzTx/>
                        <a:buFontTx/>
                        <a:buNone/>
                        <a:tabLst>
                          <a:tab pos="4443095" algn="l"/>
                        </a:tabLst>
                        <a:defRPr/>
                      </a:pPr>
                      <a:r>
                        <a:rPr lang="fr-FR" sz="2000" kern="1200" dirty="0" smtClean="0">
                          <a:solidFill>
                            <a:schemeClr val="bg2">
                              <a:lumMod val="10000"/>
                            </a:schemeClr>
                          </a:solidFill>
                          <a:latin typeface="Freestyle Script" pitchFamily="66" charset="0"/>
                          <a:ea typeface="+mn-ea"/>
                          <a:cs typeface="+mn-cs"/>
                        </a:rPr>
                        <a:t>Bruce est livide. Vous relevez des traces de vomi aux commissures de ses lèvres.</a:t>
                      </a:r>
                    </a:p>
                    <a:p>
                      <a:pPr marL="0" marR="0" indent="0" algn="l" defTabSz="914400" rtl="0" eaLnBrk="1" fontAlgn="auto" latinLnBrk="0" hangingPunct="1">
                        <a:lnSpc>
                          <a:spcPct val="100000"/>
                        </a:lnSpc>
                        <a:spcBef>
                          <a:spcPts val="0"/>
                        </a:spcBef>
                        <a:spcAft>
                          <a:spcPts val="0"/>
                        </a:spcAft>
                        <a:buClrTx/>
                        <a:buSzTx/>
                        <a:buFontTx/>
                        <a:buNone/>
                        <a:tabLst>
                          <a:tab pos="4443095" algn="l"/>
                        </a:tabLst>
                        <a:defRPr/>
                      </a:pPr>
                      <a:r>
                        <a:rPr lang="fr-FR" sz="2000" kern="1200" dirty="0" smtClean="0">
                          <a:solidFill>
                            <a:schemeClr val="bg2">
                              <a:lumMod val="10000"/>
                            </a:schemeClr>
                          </a:solidFill>
                          <a:latin typeface="Freestyle Script" pitchFamily="66" charset="0"/>
                          <a:ea typeface="+mn-ea"/>
                          <a:cs typeface="+mn-cs"/>
                        </a:rPr>
                        <a:t>Les marins sont de quart, de corvée ou en quartier libre.</a:t>
                      </a:r>
                    </a:p>
                    <a:p>
                      <a:pPr marL="0" marR="0" indent="0" algn="l" defTabSz="914400" rtl="0" eaLnBrk="1" fontAlgn="auto" latinLnBrk="0" hangingPunct="1">
                        <a:lnSpc>
                          <a:spcPct val="100000"/>
                        </a:lnSpc>
                        <a:spcBef>
                          <a:spcPts val="0"/>
                        </a:spcBef>
                        <a:spcAft>
                          <a:spcPts val="0"/>
                        </a:spcAft>
                        <a:buClrTx/>
                        <a:buSzTx/>
                        <a:buFontTx/>
                        <a:buNone/>
                        <a:tabLst>
                          <a:tab pos="4443095" algn="l"/>
                        </a:tabLst>
                        <a:defRPr/>
                      </a:pPr>
                      <a:r>
                        <a:rPr lang="fr-FR" sz="2000" kern="1200" dirty="0" smtClean="0">
                          <a:solidFill>
                            <a:schemeClr val="bg2">
                              <a:lumMod val="10000"/>
                            </a:schemeClr>
                          </a:solidFill>
                          <a:latin typeface="Freestyle Script" pitchFamily="66" charset="0"/>
                          <a:ea typeface="+mn-ea"/>
                          <a:cs typeface="+mn-cs"/>
                        </a:rPr>
                        <a:t>Maguy met le couvert. Vous entendez Sue et Anita qui discutent au bar.</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7812360" y="0"/>
            <a:ext cx="133164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01/02</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OBSERVATIONS</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 8" descr="cadr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404664"/>
          <a:ext cx="8928296" cy="6336704"/>
        </p:xfrm>
        <a:graphic>
          <a:graphicData uri="http://schemas.openxmlformats.org/drawingml/2006/table">
            <a:tbl>
              <a:tblPr/>
              <a:tblGrid>
                <a:gridCol w="1259523"/>
                <a:gridCol w="1404773"/>
                <a:gridCol w="6264000"/>
              </a:tblGrid>
              <a:tr h="467472">
                <a:tc>
                  <a:txBody>
                    <a:bodyPr/>
                    <a:lstStyle/>
                    <a:p>
                      <a:pPr algn="ctr">
                        <a:lnSpc>
                          <a:spcPct val="115000"/>
                        </a:lnSpc>
                        <a:spcAft>
                          <a:spcPts val="0"/>
                        </a:spcAft>
                      </a:pPr>
                      <a:r>
                        <a:rPr lang="fr-FR" sz="2000" b="1" dirty="0">
                          <a:ln>
                            <a:noFill/>
                          </a:ln>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HEURE</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a:txBody>
                    <a:bodyPr/>
                    <a:lstStyle/>
                    <a:p>
                      <a:pPr algn="ctr">
                        <a:lnSpc>
                          <a:spcPct val="115000"/>
                        </a:lnSpc>
                        <a:spcAft>
                          <a:spcPts val="0"/>
                        </a:spcAft>
                      </a:pPr>
                      <a:r>
                        <a:rPr lang="fr-FR" sz="2000" b="1" dirty="0">
                          <a:ln>
                            <a:noFill/>
                          </a:ln>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LIEUX</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a:txBody>
                    <a:bodyPr/>
                    <a:lstStyle/>
                    <a:p>
                      <a:pPr algn="ctr">
                        <a:lnSpc>
                          <a:spcPct val="115000"/>
                        </a:lnSpc>
                        <a:spcAft>
                          <a:spcPts val="0"/>
                        </a:spcAft>
                        <a:tabLst>
                          <a:tab pos="4443095" algn="l"/>
                        </a:tabLst>
                      </a:pPr>
                      <a:r>
                        <a:rPr lang="fr-FR" sz="2000" b="1" dirty="0">
                          <a:ln>
                            <a:noFill/>
                          </a:ln>
                          <a:solidFill>
                            <a:schemeClr val="bg1"/>
                          </a:solidFill>
                          <a:effectLst>
                            <a:outerShdw blurRad="38100" dist="38100" dir="2700000" algn="tl">
                              <a:srgbClr val="000000">
                                <a:alpha val="43137"/>
                              </a:srgbClr>
                            </a:outerShdw>
                          </a:effectLst>
                          <a:latin typeface="Freestyle Script" pitchFamily="66" charset="0"/>
                          <a:ea typeface="Calibri"/>
                          <a:cs typeface="Times New Roman"/>
                        </a:rPr>
                        <a:t>OBSERVATION</a:t>
                      </a:r>
                    </a:p>
                  </a:txBody>
                  <a:tcPr marL="68580" marR="68580"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r>
              <a:tr h="814409">
                <a:tc>
                  <a:txBody>
                    <a:bodyPr/>
                    <a:lstStyle/>
                    <a:p>
                      <a:pPr indent="450215">
                        <a:lnSpc>
                          <a:spcPct val="100000"/>
                        </a:lnSpc>
                        <a:spcAft>
                          <a:spcPts val="0"/>
                        </a:spcAft>
                      </a:pPr>
                      <a:r>
                        <a:rPr lang="fr-FR" sz="2000" b="0" dirty="0">
                          <a:solidFill>
                            <a:schemeClr val="tx1"/>
                          </a:solidFill>
                          <a:latin typeface="Freestyle Script" pitchFamily="66" charset="0"/>
                          <a:ea typeface="Calibri"/>
                          <a:cs typeface="Times New Roman"/>
                        </a:rPr>
                        <a:t>19h30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tx1"/>
                          </a:solidFill>
                          <a:latin typeface="Freestyle Script" pitchFamily="66" charset="0"/>
                          <a:ea typeface="Calibri"/>
                          <a:cs typeface="Times New Roman"/>
                        </a:rPr>
                        <a:t>Bar</a:t>
                      </a:r>
                    </a:p>
                    <a:p>
                      <a:pPr algn="ctr">
                        <a:lnSpc>
                          <a:spcPct val="100000"/>
                        </a:lnSpc>
                        <a:spcAft>
                          <a:spcPts val="0"/>
                        </a:spcAft>
                      </a:pPr>
                      <a:r>
                        <a:rPr lang="fr-FR" sz="2000" b="0" dirty="0">
                          <a:solidFill>
                            <a:schemeClr val="tx1"/>
                          </a:solidFill>
                          <a:latin typeface="Freestyle Script" pitchFamily="66" charset="0"/>
                          <a:ea typeface="Calibri"/>
                          <a:cs typeface="Times New Roman"/>
                        </a:rPr>
                        <a:t>Embarcadère</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tx1"/>
                          </a:solidFill>
                          <a:latin typeface="Freestyle Script" pitchFamily="66" charset="0"/>
                          <a:ea typeface="Calibri"/>
                          <a:cs typeface="Times New Roman"/>
                        </a:rPr>
                        <a:t>Bruce est entré calmement et il a dit: “J’ai trouvé Marie. Elle est morte.”</a:t>
                      </a:r>
                    </a:p>
                    <a:p>
                      <a:pPr>
                        <a:lnSpc>
                          <a:spcPct val="100000"/>
                        </a:lnSpc>
                        <a:spcAft>
                          <a:spcPts val="0"/>
                        </a:spcAft>
                        <a:tabLst>
                          <a:tab pos="4443095" algn="l"/>
                        </a:tabLst>
                      </a:pPr>
                      <a:r>
                        <a:rPr lang="fr-FR" sz="2000" b="0" dirty="0">
                          <a:solidFill>
                            <a:schemeClr val="tx1"/>
                          </a:solidFill>
                          <a:latin typeface="Freestyle Script" pitchFamily="66" charset="0"/>
                          <a:ea typeface="Calibri"/>
                          <a:cs typeface="Times New Roman"/>
                        </a:rPr>
                        <a:t>Les marins sont de quart, de corvée ou en quartier libre.</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1258633">
                <a:tc>
                  <a:txBody>
                    <a:bodyPr/>
                    <a:lstStyle/>
                    <a:p>
                      <a:pPr indent="450215">
                        <a:lnSpc>
                          <a:spcPct val="100000"/>
                        </a:lnSpc>
                        <a:spcAft>
                          <a:spcPts val="0"/>
                        </a:spcAft>
                      </a:pPr>
                      <a:r>
                        <a:rPr lang="fr-FR" sz="2000" b="0" dirty="0">
                          <a:solidFill>
                            <a:schemeClr val="tx1"/>
                          </a:solidFill>
                          <a:latin typeface="Freestyle Script" pitchFamily="66" charset="0"/>
                          <a:ea typeface="Calibri"/>
                          <a:cs typeface="Times New Roman"/>
                        </a:rPr>
                        <a:t>20h00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solidFill>
                            <a:schemeClr val="tx1"/>
                          </a:solidFill>
                          <a:latin typeface="Freestyle Script" pitchFamily="66" charset="0"/>
                          <a:ea typeface="Calibri"/>
                          <a:cs typeface="Times New Roman"/>
                        </a:rPr>
                        <a:t>Bar</a:t>
                      </a:r>
                    </a:p>
                    <a:p>
                      <a:pPr algn="ctr">
                        <a:lnSpc>
                          <a:spcPct val="100000"/>
                        </a:lnSpc>
                        <a:spcAft>
                          <a:spcPts val="0"/>
                        </a:spcAft>
                      </a:pPr>
                      <a:r>
                        <a:rPr lang="fr-FR" sz="2000" b="0" dirty="0">
                          <a:solidFill>
                            <a:schemeClr val="tx1"/>
                          </a:solidFill>
                          <a:latin typeface="Freestyle Script" pitchFamily="66" charset="0"/>
                          <a:ea typeface="Calibri"/>
                          <a:cs typeface="Times New Roman"/>
                        </a:rPr>
                        <a:t>Jardin</a:t>
                      </a:r>
                    </a:p>
                    <a:p>
                      <a:pPr algn="ctr">
                        <a:lnSpc>
                          <a:spcPct val="100000"/>
                        </a:lnSpc>
                        <a:spcAft>
                          <a:spcPts val="0"/>
                        </a:spcAft>
                      </a:pPr>
                      <a:r>
                        <a:rPr lang="fr-FR" sz="2000" b="0" dirty="0">
                          <a:solidFill>
                            <a:schemeClr val="tx1"/>
                          </a:solidFill>
                          <a:latin typeface="Freestyle Script" pitchFamily="66" charset="0"/>
                          <a:ea typeface="Calibri"/>
                          <a:cs typeface="Times New Roman"/>
                        </a:rPr>
                        <a:t>Plage Sud</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solidFill>
                            <a:schemeClr val="tx1"/>
                          </a:solidFill>
                          <a:latin typeface="Freestyle Script" pitchFamily="66" charset="0"/>
                          <a:ea typeface="Calibri"/>
                          <a:cs typeface="Times New Roman"/>
                        </a:rPr>
                        <a:t>Anita boit verre sur verre…</a:t>
                      </a:r>
                    </a:p>
                    <a:p>
                      <a:pPr>
                        <a:lnSpc>
                          <a:spcPct val="100000"/>
                        </a:lnSpc>
                        <a:spcAft>
                          <a:spcPts val="0"/>
                        </a:spcAft>
                        <a:tabLst>
                          <a:tab pos="4443095" algn="l"/>
                        </a:tabLst>
                      </a:pPr>
                      <a:r>
                        <a:rPr lang="fr-FR" sz="2000" b="0" dirty="0">
                          <a:solidFill>
                            <a:schemeClr val="tx1"/>
                          </a:solidFill>
                          <a:latin typeface="Freestyle Script" pitchFamily="66" charset="0"/>
                          <a:ea typeface="Calibri"/>
                          <a:cs typeface="Times New Roman"/>
                        </a:rPr>
                        <a:t>Maguy, soutenue par Sue, regarde au large, les yeux noyés de larmes.</a:t>
                      </a:r>
                    </a:p>
                    <a:p>
                      <a:pPr>
                        <a:lnSpc>
                          <a:spcPct val="100000"/>
                        </a:lnSpc>
                        <a:spcAft>
                          <a:spcPts val="0"/>
                        </a:spcAft>
                        <a:tabLst>
                          <a:tab pos="4443095" algn="l"/>
                        </a:tabLst>
                      </a:pPr>
                      <a:r>
                        <a:rPr lang="fr-FR" sz="2000" b="0" dirty="0">
                          <a:solidFill>
                            <a:schemeClr val="tx1"/>
                          </a:solidFill>
                          <a:latin typeface="Freestyle Script" pitchFamily="66" charset="0"/>
                          <a:ea typeface="Calibri"/>
                          <a:cs typeface="Times New Roman"/>
                        </a:rPr>
                        <a:t>Bob est assis sur le sable, une pelle à côté de lui… Il est abattu…</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1184595">
                <a:tc>
                  <a:txBody>
                    <a:bodyPr/>
                    <a:lstStyle/>
                    <a:p>
                      <a:pPr indent="450215">
                        <a:lnSpc>
                          <a:spcPct val="100000"/>
                        </a:lnSpc>
                        <a:spcAft>
                          <a:spcPts val="0"/>
                        </a:spcAft>
                      </a:pPr>
                      <a:r>
                        <a:rPr lang="fr-FR" sz="2000" b="0" dirty="0">
                          <a:solidFill>
                            <a:schemeClr val="tx1"/>
                          </a:solidFill>
                          <a:latin typeface="Freestyle Script" pitchFamily="66" charset="0"/>
                          <a:ea typeface="Calibri"/>
                          <a:cs typeface="Times New Roman"/>
                        </a:rPr>
                        <a:t>20h30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tx1"/>
                          </a:solidFill>
                          <a:latin typeface="Freestyle Script" pitchFamily="66" charset="0"/>
                          <a:ea typeface="Calibri"/>
                          <a:cs typeface="Times New Roman"/>
                        </a:rPr>
                        <a:t>Bar</a:t>
                      </a:r>
                    </a:p>
                    <a:p>
                      <a:pPr algn="ctr">
                        <a:lnSpc>
                          <a:spcPct val="100000"/>
                        </a:lnSpc>
                        <a:spcAft>
                          <a:spcPts val="0"/>
                        </a:spcAft>
                      </a:pPr>
                      <a:r>
                        <a:rPr lang="fr-FR" sz="2000" b="0" dirty="0">
                          <a:solidFill>
                            <a:schemeClr val="tx1"/>
                          </a:solidFill>
                          <a:latin typeface="Freestyle Script" pitchFamily="66" charset="0"/>
                          <a:ea typeface="Calibri"/>
                          <a:cs typeface="Times New Roman"/>
                        </a:rPr>
                        <a:t>Jardin</a:t>
                      </a:r>
                    </a:p>
                    <a:p>
                      <a:pPr algn="ctr">
                        <a:lnSpc>
                          <a:spcPct val="100000"/>
                        </a:lnSpc>
                        <a:spcAft>
                          <a:spcPts val="0"/>
                        </a:spcAft>
                      </a:pPr>
                      <a:r>
                        <a:rPr lang="fr-FR" sz="2000" b="0" dirty="0">
                          <a:solidFill>
                            <a:schemeClr val="tx1"/>
                          </a:solidFill>
                          <a:latin typeface="Freestyle Script" pitchFamily="66" charset="0"/>
                          <a:ea typeface="Calibri"/>
                          <a:cs typeface="Times New Roman"/>
                        </a:rPr>
                        <a:t>Plage Sud</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tx1"/>
                          </a:solidFill>
                          <a:latin typeface="Freestyle Script" pitchFamily="66" charset="0"/>
                          <a:ea typeface="Calibri"/>
                          <a:cs typeface="Times New Roman"/>
                        </a:rPr>
                        <a:t>Anita boit verre sur verre…</a:t>
                      </a:r>
                    </a:p>
                    <a:p>
                      <a:pPr>
                        <a:lnSpc>
                          <a:spcPct val="100000"/>
                        </a:lnSpc>
                        <a:spcAft>
                          <a:spcPts val="0"/>
                        </a:spcAft>
                        <a:tabLst>
                          <a:tab pos="4443095" algn="l"/>
                        </a:tabLst>
                      </a:pPr>
                      <a:r>
                        <a:rPr lang="fr-FR" sz="2000" b="0" dirty="0">
                          <a:solidFill>
                            <a:schemeClr val="tx1"/>
                          </a:solidFill>
                          <a:latin typeface="Freestyle Script" pitchFamily="66" charset="0"/>
                          <a:ea typeface="Calibri"/>
                          <a:cs typeface="Times New Roman"/>
                        </a:rPr>
                        <a:t>Maguy, soutenue par Sue, regarde au large, les yeux noyés de larmes.</a:t>
                      </a:r>
                    </a:p>
                    <a:p>
                      <a:pPr>
                        <a:lnSpc>
                          <a:spcPct val="100000"/>
                        </a:lnSpc>
                        <a:spcAft>
                          <a:spcPts val="0"/>
                        </a:spcAft>
                        <a:tabLst>
                          <a:tab pos="4443095" algn="l"/>
                        </a:tabLst>
                      </a:pPr>
                      <a:r>
                        <a:rPr lang="fr-FR" sz="2000" b="0" dirty="0">
                          <a:solidFill>
                            <a:schemeClr val="tx1"/>
                          </a:solidFill>
                          <a:latin typeface="Freestyle Script" pitchFamily="66" charset="0"/>
                          <a:ea typeface="Calibri"/>
                          <a:cs typeface="Times New Roman"/>
                        </a:rPr>
                        <a:t>Bob est assis sur le sable, une pelle à côté de lui… Il est abattu…</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484753">
                <a:tc>
                  <a:txBody>
                    <a:bodyPr/>
                    <a:lstStyle/>
                    <a:p>
                      <a:pPr indent="450215">
                        <a:lnSpc>
                          <a:spcPct val="100000"/>
                        </a:lnSpc>
                        <a:spcAft>
                          <a:spcPts val="0"/>
                        </a:spcAft>
                      </a:pPr>
                      <a:r>
                        <a:rPr lang="fr-FR" sz="2000" b="0" dirty="0">
                          <a:solidFill>
                            <a:schemeClr val="tx1"/>
                          </a:solidFill>
                          <a:latin typeface="Freestyle Script" pitchFamily="66" charset="0"/>
                          <a:ea typeface="Calibri"/>
                          <a:cs typeface="Times New Roman"/>
                        </a:rPr>
                        <a:t>21H00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tabLst>
                          <a:tab pos="4443095" algn="l"/>
                        </a:tabLst>
                      </a:pPr>
                      <a:r>
                        <a:rPr lang="fr-FR" sz="2000" b="0" dirty="0" smtClean="0">
                          <a:solidFill>
                            <a:schemeClr val="tx1"/>
                          </a:solidFill>
                          <a:latin typeface="Freestyle Script" pitchFamily="66" charset="0"/>
                          <a:ea typeface="Calibri"/>
                          <a:cs typeface="Times New Roman"/>
                        </a:rPr>
                        <a:t>Partout</a:t>
                      </a:r>
                      <a:endParaRPr lang="fr-FR" sz="2000" b="0" dirty="0">
                        <a:solidFill>
                          <a:schemeClr val="tx1"/>
                        </a:solidFill>
                        <a:latin typeface="Freestyle Script" pitchFamily="66" charset="0"/>
                        <a:ea typeface="Calibri"/>
                        <a:cs typeface="Times New Roman"/>
                      </a:endParaRP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tab pos="4443095" algn="l"/>
                        </a:tabLst>
                        <a:defRPr/>
                      </a:pPr>
                      <a:r>
                        <a:rPr lang="fr-FR" sz="2000" b="0" dirty="0" smtClean="0">
                          <a:solidFill>
                            <a:schemeClr val="tx1"/>
                          </a:solidFill>
                          <a:latin typeface="Freestyle Script" pitchFamily="66" charset="0"/>
                          <a:ea typeface="Calibri"/>
                          <a:cs typeface="Times New Roman"/>
                        </a:rPr>
                        <a:t>RIEN A OBSERVER</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847917">
                <a:tc>
                  <a:txBody>
                    <a:bodyPr/>
                    <a:lstStyle/>
                    <a:p>
                      <a:pPr indent="450215">
                        <a:lnSpc>
                          <a:spcPct val="100000"/>
                        </a:lnSpc>
                        <a:spcAft>
                          <a:spcPts val="0"/>
                        </a:spcAft>
                      </a:pPr>
                      <a:r>
                        <a:rPr lang="fr-FR" sz="2000" b="0" dirty="0">
                          <a:solidFill>
                            <a:schemeClr val="tx1"/>
                          </a:solidFill>
                          <a:latin typeface="Freestyle Script" pitchFamily="66" charset="0"/>
                          <a:ea typeface="Calibri"/>
                          <a:cs typeface="Times New Roman"/>
                        </a:rPr>
                        <a:t>21h30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tabLst>
                          <a:tab pos="4443095" algn="l"/>
                        </a:tabLst>
                      </a:pPr>
                      <a:r>
                        <a:rPr lang="fr-FR" sz="2000" b="0" dirty="0">
                          <a:solidFill>
                            <a:schemeClr val="tx1"/>
                          </a:solidFill>
                          <a:latin typeface="Freestyle Script" pitchFamily="66" charset="0"/>
                          <a:ea typeface="Calibri"/>
                          <a:cs typeface="Times New Roman"/>
                        </a:rPr>
                        <a:t>Salle des Machines Salon</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tx1"/>
                          </a:solidFill>
                          <a:latin typeface="Freestyle Script" pitchFamily="66" charset="0"/>
                          <a:ea typeface="Calibri"/>
                          <a:cs typeface="Times New Roman"/>
                        </a:rPr>
                        <a:t>Les mains pleines de cambouis et le corps en transpiration, Anton révise le moteur.</a:t>
                      </a:r>
                    </a:p>
                    <a:p>
                      <a:pPr>
                        <a:lnSpc>
                          <a:spcPct val="100000"/>
                        </a:lnSpc>
                        <a:spcAft>
                          <a:spcPts val="0"/>
                        </a:spcAft>
                        <a:tabLst>
                          <a:tab pos="4443095" algn="l"/>
                        </a:tabLst>
                      </a:pPr>
                      <a:r>
                        <a:rPr lang="fr-FR" sz="2000" b="0" dirty="0">
                          <a:solidFill>
                            <a:schemeClr val="tx1"/>
                          </a:solidFill>
                          <a:latin typeface="Freestyle Script" pitchFamily="66" charset="0"/>
                          <a:ea typeface="Calibri"/>
                          <a:cs typeface="Times New Roman"/>
                        </a:rPr>
                        <a:t>Vous entendez Sue et Anita qui discutent au bar.</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r h="867827">
                <a:tc>
                  <a:txBody>
                    <a:bodyPr/>
                    <a:lstStyle/>
                    <a:p>
                      <a:pPr indent="450215">
                        <a:lnSpc>
                          <a:spcPct val="100000"/>
                        </a:lnSpc>
                        <a:spcAft>
                          <a:spcPts val="0"/>
                        </a:spcAft>
                      </a:pPr>
                      <a:r>
                        <a:rPr lang="fr-FR" sz="2000" b="0" dirty="0">
                          <a:solidFill>
                            <a:schemeClr val="tx1"/>
                          </a:solidFill>
                          <a:latin typeface="Freestyle Script" pitchFamily="66" charset="0"/>
                          <a:ea typeface="Calibri"/>
                          <a:cs typeface="Times New Roman"/>
                        </a:rPr>
                        <a:t>22h00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lnSpc>
                          <a:spcPct val="100000"/>
                        </a:lnSpc>
                        <a:spcAft>
                          <a:spcPts val="0"/>
                        </a:spcAft>
                      </a:pPr>
                      <a:r>
                        <a:rPr lang="fr-FR" sz="2000" b="0" dirty="0">
                          <a:solidFill>
                            <a:schemeClr val="tx1"/>
                          </a:solidFill>
                          <a:latin typeface="Freestyle Script" pitchFamily="66" charset="0"/>
                          <a:ea typeface="Calibri"/>
                          <a:cs typeface="Times New Roman"/>
                        </a:rPr>
                        <a:t>Embarcadère</a:t>
                      </a:r>
                    </a:p>
                    <a:p>
                      <a:pPr algn="ctr">
                        <a:lnSpc>
                          <a:spcPct val="100000"/>
                        </a:lnSpc>
                        <a:spcAft>
                          <a:spcPts val="0"/>
                        </a:spcAft>
                      </a:pPr>
                      <a:r>
                        <a:rPr lang="fr-FR" sz="2000" b="0" dirty="0">
                          <a:solidFill>
                            <a:schemeClr val="tx1"/>
                          </a:solidFill>
                          <a:latin typeface="Freestyle Script" pitchFamily="66" charset="0"/>
                          <a:ea typeface="Calibri"/>
                          <a:cs typeface="Times New Roman"/>
                        </a:rPr>
                        <a:t>Salle des Machines</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0000"/>
                        </a:lnSpc>
                        <a:spcAft>
                          <a:spcPts val="0"/>
                        </a:spcAft>
                        <a:tabLst>
                          <a:tab pos="4443095" algn="l"/>
                        </a:tabLst>
                      </a:pPr>
                      <a:r>
                        <a:rPr lang="fr-FR" sz="2000" b="0" dirty="0">
                          <a:solidFill>
                            <a:schemeClr val="tx1"/>
                          </a:solidFill>
                          <a:latin typeface="Freestyle Script" pitchFamily="66" charset="0"/>
                          <a:ea typeface="Calibri"/>
                          <a:cs typeface="Times New Roman"/>
                        </a:rPr>
                        <a:t>Le Brisban est prêt à appareiller.</a:t>
                      </a:r>
                    </a:p>
                    <a:p>
                      <a:pPr>
                        <a:lnSpc>
                          <a:spcPct val="100000"/>
                        </a:lnSpc>
                        <a:spcAft>
                          <a:spcPts val="0"/>
                        </a:spcAft>
                        <a:tabLst>
                          <a:tab pos="4443095" algn="l"/>
                        </a:tabLst>
                      </a:pPr>
                      <a:r>
                        <a:rPr lang="fr-FR" sz="2000" b="0" dirty="0">
                          <a:solidFill>
                            <a:schemeClr val="tx1"/>
                          </a:solidFill>
                          <a:latin typeface="Freestyle Script" pitchFamily="66" charset="0"/>
                          <a:ea typeface="Calibri"/>
                          <a:cs typeface="Times New Roman"/>
                        </a:rPr>
                        <a:t>Les mains pleines de cambouis et le corps en transpiration, Anton révise le moteur.</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411098">
                <a:tc>
                  <a:txBody>
                    <a:bodyPr/>
                    <a:lstStyle/>
                    <a:p>
                      <a:pPr indent="450215">
                        <a:lnSpc>
                          <a:spcPct val="100000"/>
                        </a:lnSpc>
                        <a:spcAft>
                          <a:spcPts val="0"/>
                        </a:spcAft>
                      </a:pPr>
                      <a:r>
                        <a:rPr lang="fr-FR" sz="2000" b="0" dirty="0">
                          <a:solidFill>
                            <a:schemeClr val="tx1"/>
                          </a:solidFill>
                          <a:latin typeface="Freestyle Script" pitchFamily="66" charset="0"/>
                          <a:ea typeface="Calibri"/>
                          <a:cs typeface="Times New Roman"/>
                        </a:rPr>
                        <a:t>22h30</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lnSpc>
                          <a:spcPct val="100000"/>
                        </a:lnSpc>
                        <a:spcAft>
                          <a:spcPts val="0"/>
                        </a:spcAft>
                      </a:pPr>
                      <a:r>
                        <a:rPr lang="fr-FR" sz="2000" b="0" dirty="0">
                          <a:solidFill>
                            <a:schemeClr val="tx1"/>
                          </a:solidFill>
                          <a:latin typeface="Freestyle Script" pitchFamily="66" charset="0"/>
                          <a:ea typeface="Calibri"/>
                          <a:cs typeface="Times New Roman"/>
                        </a:rPr>
                        <a:t>Embarcadère</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nSpc>
                          <a:spcPct val="100000"/>
                        </a:lnSpc>
                        <a:spcAft>
                          <a:spcPts val="0"/>
                        </a:spcAft>
                        <a:tabLst>
                          <a:tab pos="4443095" algn="l"/>
                        </a:tabLst>
                      </a:pPr>
                      <a:r>
                        <a:rPr lang="fr-FR" sz="2000" b="0" dirty="0">
                          <a:solidFill>
                            <a:schemeClr val="tx1"/>
                          </a:solidFill>
                          <a:latin typeface="Freestyle Script" pitchFamily="66" charset="0"/>
                          <a:ea typeface="Calibri"/>
                          <a:cs typeface="Times New Roman"/>
                        </a:rPr>
                        <a:t>Le Brisban est prêt à appareiller.</a:t>
                      </a:r>
                    </a:p>
                  </a:txBody>
                  <a:tcPr marL="47026" marR="47026" marT="0" marB="0" anchor="ctr">
                    <a:lnL w="12700" cap="flat" cmpd="sng" algn="ctr">
                      <a:solidFill>
                        <a:schemeClr val="accent4">
                          <a:lumMod val="75000"/>
                        </a:schemeClr>
                      </a:solidFill>
                      <a:prstDash val="solid"/>
                      <a:round/>
                      <a:headEnd type="none" w="med" len="med"/>
                      <a:tailEnd type="none" w="med" len="med"/>
                    </a:lnL>
                    <a:lnR w="12700" cap="flat" cmpd="sng" algn="ctr">
                      <a:solidFill>
                        <a:schemeClr val="accent4">
                          <a:lumMod val="75000"/>
                        </a:schemeClr>
                      </a:solidFill>
                      <a:prstDash val="solid"/>
                      <a:round/>
                      <a:headEnd type="none" w="med" len="med"/>
                      <a:tailEnd type="none" w="med" len="med"/>
                    </a:lnR>
                    <a:lnT w="12700" cap="flat" cmpd="sng" algn="ctr">
                      <a:solidFill>
                        <a:schemeClr val="accent4">
                          <a:lumMod val="75000"/>
                        </a:schemeClr>
                      </a:solidFill>
                      <a:prstDash val="solid"/>
                      <a:round/>
                      <a:headEnd type="none" w="med" len="med"/>
                      <a:tailEnd type="none" w="med" len="med"/>
                    </a:lnT>
                    <a:lnB w="12700" cap="flat" cmpd="sng" algn="ctr">
                      <a:solidFill>
                        <a:schemeClr val="accent4">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r>
            </a:tbl>
          </a:graphicData>
        </a:graphic>
      </p:graphicFrame>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7812360" y="0"/>
            <a:ext cx="133164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01/02</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OBSERVATIONS</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graphicFrame>
        <p:nvGraphicFramePr>
          <p:cNvPr id="3" name="Tableau 2"/>
          <p:cNvGraphicFramePr>
            <a:graphicFrameLocks noGrp="1"/>
          </p:cNvGraphicFramePr>
          <p:nvPr/>
        </p:nvGraphicFramePr>
        <p:xfrm>
          <a:off x="107504" y="404664"/>
          <a:ext cx="8928992" cy="6346320"/>
        </p:xfrm>
        <a:graphic>
          <a:graphicData uri="http://schemas.openxmlformats.org/drawingml/2006/table">
            <a:tbl>
              <a:tblPr firstRow="1" bandRow="1">
                <a:tableStyleId>{5C22544A-7EE6-4342-B048-85BDC9FD1C3A}</a:tableStyleId>
              </a:tblPr>
              <a:tblGrid>
                <a:gridCol w="2088232"/>
                <a:gridCol w="2376264"/>
                <a:gridCol w="2304256"/>
                <a:gridCol w="2160240"/>
              </a:tblGrid>
              <a:tr h="3024000">
                <a:tc>
                  <a:txBody>
                    <a:bodyPr/>
                    <a:lstStyle/>
                    <a:p>
                      <a:pPr algn="ctr">
                        <a:spcAft>
                          <a:spcPts val="0"/>
                        </a:spcAft>
                      </a:pPr>
                      <a:endParaRPr lang="fr-FR" sz="2400" b="1" dirty="0">
                        <a:solidFill>
                          <a:schemeClr val="bg2">
                            <a:lumMod val="10000"/>
                          </a:schemeClr>
                        </a:solidFill>
                        <a:effectLst>
                          <a:outerShdw blurRad="38100" dist="38100" dir="2700000" algn="tl">
                            <a:srgbClr val="000000">
                              <a:alpha val="43137"/>
                            </a:srgbClr>
                          </a:outerShdw>
                        </a:effectLst>
                        <a:latin typeface="Courier New"/>
                        <a:ea typeface="Times New Roman"/>
                        <a:cs typeface="Times New Roman"/>
                      </a:endParaRPr>
                    </a:p>
                  </a:txBody>
                  <a:tcPr marL="61130" marR="61130" marT="0" marB="0"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c>
                  <a:txBody>
                    <a:bodyPr/>
                    <a:lstStyle/>
                    <a:p>
                      <a:pPr algn="ctr">
                        <a:spcAft>
                          <a:spcPts val="0"/>
                        </a:spcAft>
                      </a:pPr>
                      <a:endParaRPr lang="fr-FR" sz="2400" dirty="0">
                        <a:solidFill>
                          <a:schemeClr val="bg2">
                            <a:lumMod val="10000"/>
                          </a:schemeClr>
                        </a:solidFill>
                        <a:latin typeface="Freestyle Script" pitchFamily="66" charset="0"/>
                        <a:ea typeface="Times New Roman"/>
                        <a:cs typeface="Times New Roman"/>
                      </a:endParaRPr>
                    </a:p>
                  </a:txBody>
                  <a:tcPr marL="61130" marR="61130" marT="0" marB="0"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4"/>
                      <a:stretch>
                        <a:fillRect/>
                      </a:stretch>
                    </a:blipFill>
                  </a:tcPr>
                </a:tc>
                <a:tc>
                  <a:txBody>
                    <a:bodyPr/>
                    <a:lstStyle/>
                    <a:p>
                      <a:pPr algn="ctr">
                        <a:spcAft>
                          <a:spcPts val="0"/>
                        </a:spcAft>
                      </a:pPr>
                      <a:endParaRPr lang="fr-FR" sz="2400" dirty="0">
                        <a:solidFill>
                          <a:schemeClr val="bg2">
                            <a:lumMod val="10000"/>
                          </a:schemeClr>
                        </a:solidFill>
                        <a:latin typeface="Freestyle Script" pitchFamily="66" charset="0"/>
                        <a:ea typeface="Times New Roman"/>
                        <a:cs typeface="Times New Roman"/>
                      </a:endParaRPr>
                    </a:p>
                  </a:txBody>
                  <a:tcPr marL="61130" marR="61130" marT="0" marB="0"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c>
                  <a:txBody>
                    <a:bodyPr/>
                    <a:lstStyle/>
                    <a:p>
                      <a:pPr algn="ctr">
                        <a:spcAft>
                          <a:spcPts val="0"/>
                        </a:spcAft>
                      </a:pPr>
                      <a:endParaRPr lang="fr-FR" sz="2400" dirty="0">
                        <a:solidFill>
                          <a:schemeClr val="bg2">
                            <a:lumMod val="10000"/>
                          </a:schemeClr>
                        </a:solidFill>
                        <a:latin typeface="Freestyle Script" pitchFamily="66" charset="0"/>
                        <a:ea typeface="Times New Roman"/>
                        <a:cs typeface="Times New Roman"/>
                      </a:endParaRPr>
                    </a:p>
                  </a:txBody>
                  <a:tcPr marL="61130" marR="61130" marT="0" marB="0"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6"/>
                      <a:stretch>
                        <a:fillRect/>
                      </a:stretch>
                    </a:blipFill>
                  </a:tcPr>
                </a:tc>
              </a:tr>
              <a:tr h="3243106">
                <a:tc>
                  <a:txBody>
                    <a:bodyPr/>
                    <a:lstStyle/>
                    <a:p>
                      <a:pPr algn="ctr">
                        <a:spcAft>
                          <a:spcPts val="0"/>
                        </a:spcAft>
                      </a:pPr>
                      <a:r>
                        <a:rPr lang="fr-FR" sz="1800" b="0" dirty="0" smtClean="0">
                          <a:solidFill>
                            <a:schemeClr val="bg2">
                              <a:lumMod val="10000"/>
                            </a:schemeClr>
                          </a:solidFill>
                          <a:effectLst/>
                          <a:latin typeface="Freestyle Script" pitchFamily="66" charset="0"/>
                          <a:ea typeface="Times New Roman"/>
                          <a:cs typeface="Times New Roman"/>
                        </a:rPr>
                        <a:t>Le septentrion =</a:t>
                      </a:r>
                      <a:r>
                        <a:rPr lang="fr-FR" sz="1800" b="0" baseline="0" dirty="0" smtClean="0">
                          <a:solidFill>
                            <a:schemeClr val="bg2">
                              <a:lumMod val="10000"/>
                            </a:schemeClr>
                          </a:solidFill>
                          <a:effectLst/>
                          <a:latin typeface="Freestyle Script" pitchFamily="66" charset="0"/>
                          <a:ea typeface="Times New Roman"/>
                          <a:cs typeface="Times New Roman"/>
                        </a:rPr>
                        <a:t> Plage Nord.</a:t>
                      </a:r>
                    </a:p>
                    <a:p>
                      <a:pPr algn="ctr">
                        <a:spcAft>
                          <a:spcPts val="0"/>
                        </a:spcAft>
                      </a:pPr>
                      <a:r>
                        <a:rPr lang="fr-FR" sz="1800" b="0" baseline="0" dirty="0" smtClean="0">
                          <a:solidFill>
                            <a:schemeClr val="bg2">
                              <a:lumMod val="10000"/>
                            </a:schemeClr>
                          </a:solidFill>
                          <a:effectLst/>
                          <a:latin typeface="Freestyle Script" pitchFamily="66" charset="0"/>
                          <a:ea typeface="Times New Roman"/>
                          <a:cs typeface="Times New Roman"/>
                        </a:rPr>
                        <a:t>Le méridien = Plage Sud.</a:t>
                      </a:r>
                    </a:p>
                    <a:p>
                      <a:pPr algn="ctr">
                        <a:spcAft>
                          <a:spcPts val="0"/>
                        </a:spcAft>
                      </a:pPr>
                      <a:r>
                        <a:rPr lang="fr-FR" sz="1800" b="0" baseline="0" dirty="0" smtClean="0">
                          <a:solidFill>
                            <a:schemeClr val="bg2">
                              <a:lumMod val="10000"/>
                            </a:schemeClr>
                          </a:solidFill>
                          <a:effectLst/>
                          <a:latin typeface="Freestyle Script" pitchFamily="66" charset="0"/>
                          <a:ea typeface="Times New Roman"/>
                          <a:cs typeface="Times New Roman"/>
                        </a:rPr>
                        <a:t>Le mouillage = Embarcadère.</a:t>
                      </a:r>
                    </a:p>
                    <a:p>
                      <a:pPr algn="ctr">
                        <a:spcAft>
                          <a:spcPts val="0"/>
                        </a:spcAft>
                      </a:pPr>
                      <a:r>
                        <a:rPr lang="fr-FR" sz="1800" b="0" baseline="0" dirty="0" smtClean="0">
                          <a:solidFill>
                            <a:schemeClr val="bg2">
                              <a:lumMod val="10000"/>
                            </a:schemeClr>
                          </a:solidFill>
                          <a:effectLst/>
                          <a:latin typeface="Freestyle Script" pitchFamily="66" charset="0"/>
                          <a:ea typeface="Times New Roman"/>
                          <a:cs typeface="Times New Roman"/>
                        </a:rPr>
                        <a:t>Le singe= Bassin (Statue).</a:t>
                      </a:r>
                    </a:p>
                    <a:p>
                      <a:pPr algn="ctr">
                        <a:spcAft>
                          <a:spcPts val="0"/>
                        </a:spcAft>
                      </a:pPr>
                      <a:r>
                        <a:rPr lang="fr-FR" sz="1800" b="0" baseline="0" dirty="0" smtClean="0">
                          <a:solidFill>
                            <a:schemeClr val="bg2">
                              <a:lumMod val="10000"/>
                            </a:schemeClr>
                          </a:solidFill>
                          <a:effectLst/>
                          <a:latin typeface="Freestyle Script" pitchFamily="66" charset="0"/>
                          <a:ea typeface="Times New Roman"/>
                          <a:cs typeface="Times New Roman"/>
                        </a:rPr>
                        <a:t>Les frères = Les Grottes.</a:t>
                      </a:r>
                    </a:p>
                    <a:p>
                      <a:pPr algn="ctr">
                        <a:spcAft>
                          <a:spcPts val="0"/>
                        </a:spcAft>
                      </a:pPr>
                      <a:r>
                        <a:rPr lang="fr-FR" sz="1800" b="0" baseline="0" dirty="0" smtClean="0">
                          <a:solidFill>
                            <a:schemeClr val="bg2">
                              <a:lumMod val="10000"/>
                            </a:schemeClr>
                          </a:solidFill>
                          <a:effectLst/>
                          <a:latin typeface="Freestyle Script" pitchFamily="66" charset="0"/>
                          <a:ea typeface="Times New Roman"/>
                          <a:cs typeface="Times New Roman"/>
                        </a:rPr>
                        <a:t>Tête de mort = Dans le Puits.</a:t>
                      </a:r>
                      <a:endParaRPr lang="fr-FR" sz="1800" b="0" dirty="0">
                        <a:solidFill>
                          <a:schemeClr val="bg2">
                            <a:lumMod val="10000"/>
                          </a:schemeClr>
                        </a:solidFill>
                        <a:effectLst/>
                        <a:latin typeface="Freestyle Script" pitchFamily="66" charset="0"/>
                        <a:ea typeface="Times New Roman"/>
                        <a:cs typeface="Times New Roman"/>
                      </a:endParaRPr>
                    </a:p>
                  </a:txBody>
                  <a:tcPr marL="61130" marR="61130" marT="0" marB="0"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CCCFEC"/>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800" b="0" dirty="0" smtClean="0">
                          <a:solidFill>
                            <a:schemeClr val="bg2">
                              <a:lumMod val="10000"/>
                            </a:schemeClr>
                          </a:solidFill>
                          <a:effectLst/>
                          <a:latin typeface="Freestyle Script" pitchFamily="66" charset="0"/>
                          <a:ea typeface="Times New Roman"/>
                          <a:cs typeface="Times New Roman"/>
                        </a:rPr>
                        <a:t>.Inscription “jemelos y indivisibles”</a:t>
                      </a:r>
                    </a:p>
                    <a:p>
                      <a:pPr marL="0" marR="0" indent="0" algn="l" defTabSz="914400" rtl="0" eaLnBrk="1" fontAlgn="auto" latinLnBrk="0" hangingPunct="1">
                        <a:lnSpc>
                          <a:spcPct val="100000"/>
                        </a:lnSpc>
                        <a:spcBef>
                          <a:spcPts val="0"/>
                        </a:spcBef>
                        <a:spcAft>
                          <a:spcPts val="0"/>
                        </a:spcAft>
                        <a:buClrTx/>
                        <a:buSzTx/>
                        <a:buFontTx/>
                        <a:buNone/>
                        <a:tabLst/>
                        <a:defRPr/>
                      </a:pPr>
                      <a:r>
                        <a:rPr lang="fr-FR" sz="1800" b="0" dirty="0" smtClean="0">
                          <a:solidFill>
                            <a:schemeClr val="bg2">
                              <a:lumMod val="10000"/>
                            </a:schemeClr>
                          </a:solidFill>
                          <a:effectLst/>
                          <a:latin typeface="Freestyle Script" pitchFamily="66" charset="0"/>
                          <a:ea typeface="Times New Roman"/>
                          <a:cs typeface="Times New Roman"/>
                        </a:rPr>
                        <a:t>qui signifie « jumeaux et indivisibles ».</a:t>
                      </a:r>
                    </a:p>
                    <a:p>
                      <a:pPr algn="l">
                        <a:spcAft>
                          <a:spcPts val="0"/>
                        </a:spcAft>
                      </a:pPr>
                      <a:endParaRPr lang="fr-FR" sz="1800" b="0" dirty="0" smtClean="0">
                        <a:solidFill>
                          <a:schemeClr val="bg2">
                            <a:lumMod val="10000"/>
                          </a:schemeClr>
                        </a:solidFill>
                        <a:effectLst/>
                        <a:latin typeface="Freestyle Script" pitchFamily="66" charset="0"/>
                        <a:ea typeface="Times New Roman"/>
                        <a:cs typeface="Times New Roman"/>
                      </a:endParaRPr>
                    </a:p>
                    <a:p>
                      <a:pPr algn="l">
                        <a:spcAft>
                          <a:spcPts val="0"/>
                        </a:spcAft>
                      </a:pPr>
                      <a:r>
                        <a:rPr lang="fr-FR" sz="1800" b="0" dirty="0" smtClean="0">
                          <a:solidFill>
                            <a:schemeClr val="bg2">
                              <a:lumMod val="10000"/>
                            </a:schemeClr>
                          </a:solidFill>
                          <a:effectLst/>
                          <a:latin typeface="Freestyle Script" pitchFamily="66" charset="0"/>
                          <a:ea typeface="Times New Roman"/>
                          <a:cs typeface="Times New Roman"/>
                        </a:rPr>
                        <a:t>.Représentation des signes sur le mur</a:t>
                      </a:r>
                    </a:p>
                    <a:p>
                      <a:pPr algn="l">
                        <a:spcAft>
                          <a:spcPts val="0"/>
                        </a:spcAft>
                      </a:pPr>
                      <a:r>
                        <a:rPr lang="fr-FR" sz="1800" b="0" dirty="0" smtClean="0">
                          <a:solidFill>
                            <a:schemeClr val="bg2">
                              <a:lumMod val="10000"/>
                            </a:schemeClr>
                          </a:solidFill>
                          <a:effectLst/>
                          <a:latin typeface="Freestyle Script" pitchFamily="66" charset="0"/>
                          <a:ea typeface="Times New Roman"/>
                          <a:cs typeface="Times New Roman"/>
                        </a:rPr>
                        <a:t>      2             </a:t>
                      </a:r>
                      <a:r>
                        <a:rPr lang="fr-FR" sz="1800" b="1" dirty="0" smtClean="0">
                          <a:solidFill>
                            <a:schemeClr val="bg2">
                              <a:lumMod val="10000"/>
                            </a:schemeClr>
                          </a:solidFill>
                          <a:effectLst/>
                          <a:latin typeface="Andalus" pitchFamily="2" charset="-78"/>
                          <a:ea typeface="Times New Roman"/>
                          <a:cs typeface="Andalus" pitchFamily="2" charset="-78"/>
                        </a:rPr>
                        <a:t>|</a:t>
                      </a:r>
                      <a:r>
                        <a:rPr lang="fr-FR" sz="1800" b="0" dirty="0" smtClean="0">
                          <a:solidFill>
                            <a:schemeClr val="bg2">
                              <a:lumMod val="10000"/>
                            </a:schemeClr>
                          </a:solidFill>
                          <a:effectLst/>
                          <a:latin typeface="Freestyle Script" pitchFamily="66" charset="0"/>
                          <a:ea typeface="Times New Roman"/>
                          <a:cs typeface="Times New Roman"/>
                        </a:rPr>
                        <a:t>              2</a:t>
                      </a:r>
                    </a:p>
                    <a:p>
                      <a:pPr algn="l">
                        <a:spcAft>
                          <a:spcPts val="0"/>
                        </a:spcAft>
                      </a:pPr>
                      <a:r>
                        <a:rPr lang="fr-FR" sz="1800" b="0" dirty="0" smtClean="0">
                          <a:solidFill>
                            <a:schemeClr val="bg2">
                              <a:lumMod val="10000"/>
                            </a:schemeClr>
                          </a:solidFill>
                          <a:effectLst/>
                          <a:latin typeface="Freestyle Script" pitchFamily="66" charset="0"/>
                          <a:ea typeface="Times New Roman"/>
                          <a:cs typeface="Times New Roman"/>
                        </a:rPr>
                        <a:t>       5            </a:t>
                      </a:r>
                      <a:r>
                        <a:rPr lang="fr-FR" sz="1800" b="1" dirty="0" smtClean="0">
                          <a:solidFill>
                            <a:schemeClr val="bg2">
                              <a:lumMod val="10000"/>
                            </a:schemeClr>
                          </a:solidFill>
                          <a:effectLst/>
                          <a:latin typeface="Andalus" pitchFamily="2" charset="-78"/>
                          <a:ea typeface="Times New Roman"/>
                          <a:cs typeface="Andalus" pitchFamily="2" charset="-78"/>
                        </a:rPr>
                        <a:t>| </a:t>
                      </a:r>
                      <a:r>
                        <a:rPr lang="fr-FR" sz="1800" b="0" dirty="0" smtClean="0">
                          <a:solidFill>
                            <a:schemeClr val="bg2">
                              <a:lumMod val="10000"/>
                            </a:schemeClr>
                          </a:solidFill>
                          <a:effectLst/>
                          <a:latin typeface="Freestyle Script" pitchFamily="66" charset="0"/>
                          <a:ea typeface="Times New Roman"/>
                          <a:cs typeface="Times New Roman"/>
                        </a:rPr>
                        <a:t>           5</a:t>
                      </a:r>
                    </a:p>
                    <a:p>
                      <a:pPr algn="l">
                        <a:spcAft>
                          <a:spcPts val="0"/>
                        </a:spcAft>
                      </a:pPr>
                      <a:r>
                        <a:rPr lang="fr-FR" sz="1800" b="0" dirty="0" smtClean="0">
                          <a:solidFill>
                            <a:schemeClr val="bg2">
                              <a:lumMod val="10000"/>
                            </a:schemeClr>
                          </a:solidFill>
                          <a:effectLst/>
                          <a:latin typeface="Freestyle Script" pitchFamily="66" charset="0"/>
                          <a:ea typeface="Times New Roman"/>
                          <a:cs typeface="Times New Roman"/>
                        </a:rPr>
                        <a:t>               1    </a:t>
                      </a:r>
                      <a:r>
                        <a:rPr lang="fr-FR" sz="1800" b="1" dirty="0" smtClean="0">
                          <a:solidFill>
                            <a:schemeClr val="bg2">
                              <a:lumMod val="10000"/>
                            </a:schemeClr>
                          </a:solidFill>
                          <a:effectLst/>
                          <a:latin typeface="Andalus" pitchFamily="2" charset="-78"/>
                          <a:ea typeface="Times New Roman"/>
                          <a:cs typeface="Andalus" pitchFamily="2" charset="-78"/>
                        </a:rPr>
                        <a:t>|</a:t>
                      </a:r>
                      <a:r>
                        <a:rPr lang="fr-FR" sz="1800" b="0" dirty="0" smtClean="0">
                          <a:solidFill>
                            <a:schemeClr val="bg2">
                              <a:lumMod val="10000"/>
                            </a:schemeClr>
                          </a:solidFill>
                          <a:effectLst/>
                          <a:latin typeface="Andalus" pitchFamily="2" charset="-78"/>
                          <a:ea typeface="Times New Roman"/>
                          <a:cs typeface="Andalus" pitchFamily="2" charset="-78"/>
                        </a:rPr>
                        <a:t> </a:t>
                      </a:r>
                      <a:r>
                        <a:rPr lang="fr-FR" sz="1800" b="0" dirty="0" smtClean="0">
                          <a:solidFill>
                            <a:schemeClr val="bg2">
                              <a:lumMod val="10000"/>
                            </a:schemeClr>
                          </a:solidFill>
                          <a:effectLst/>
                          <a:latin typeface="Freestyle Script" pitchFamily="66" charset="0"/>
                          <a:ea typeface="Times New Roman"/>
                          <a:cs typeface="Times New Roman"/>
                        </a:rPr>
                        <a:t>   1</a:t>
                      </a:r>
                      <a:endParaRPr lang="fr-FR" sz="800" b="0" dirty="0" smtClean="0">
                        <a:solidFill>
                          <a:schemeClr val="bg2">
                            <a:lumMod val="10000"/>
                          </a:schemeClr>
                        </a:solidFill>
                        <a:effectLst/>
                        <a:latin typeface="Freestyle Script" pitchFamily="66" charset="0"/>
                        <a:ea typeface="Times New Roman"/>
                        <a:cs typeface="Times New Roman"/>
                      </a:endParaRPr>
                    </a:p>
                    <a:p>
                      <a:pPr algn="l">
                        <a:spcAft>
                          <a:spcPts val="0"/>
                        </a:spcAft>
                      </a:pPr>
                      <a:r>
                        <a:rPr lang="fr-FR" sz="1800" b="0" dirty="0" smtClean="0">
                          <a:solidFill>
                            <a:schemeClr val="bg2">
                              <a:lumMod val="10000"/>
                            </a:schemeClr>
                          </a:solidFill>
                          <a:effectLst/>
                          <a:latin typeface="Freestyle Script" pitchFamily="66" charset="0"/>
                          <a:ea typeface="Times New Roman"/>
                          <a:cs typeface="Times New Roman"/>
                        </a:rPr>
                        <a:t>    3               </a:t>
                      </a:r>
                      <a:r>
                        <a:rPr lang="fr-FR" sz="1800" b="1" dirty="0" smtClean="0">
                          <a:solidFill>
                            <a:schemeClr val="bg2">
                              <a:lumMod val="10000"/>
                            </a:schemeClr>
                          </a:solidFill>
                          <a:effectLst/>
                          <a:latin typeface="Andalus" pitchFamily="2" charset="-78"/>
                          <a:ea typeface="Times New Roman"/>
                          <a:cs typeface="Andalus" pitchFamily="2" charset="-78"/>
                        </a:rPr>
                        <a:t>|</a:t>
                      </a:r>
                      <a:r>
                        <a:rPr lang="fr-FR" sz="1800" b="0" dirty="0" smtClean="0">
                          <a:solidFill>
                            <a:schemeClr val="bg2">
                              <a:lumMod val="10000"/>
                            </a:schemeClr>
                          </a:solidFill>
                          <a:effectLst/>
                          <a:latin typeface="Freestyle Script" pitchFamily="66" charset="0"/>
                          <a:ea typeface="Times New Roman"/>
                          <a:cs typeface="Times New Roman"/>
                        </a:rPr>
                        <a:t>              3</a:t>
                      </a:r>
                    </a:p>
                    <a:p>
                      <a:pPr algn="l">
                        <a:spcAft>
                          <a:spcPts val="0"/>
                        </a:spcAft>
                      </a:pPr>
                      <a:r>
                        <a:rPr lang="fr-FR" sz="1800" b="0" dirty="0" smtClean="0">
                          <a:solidFill>
                            <a:schemeClr val="bg2">
                              <a:lumMod val="10000"/>
                            </a:schemeClr>
                          </a:solidFill>
                          <a:effectLst/>
                          <a:latin typeface="Freestyle Script" pitchFamily="66" charset="0"/>
                          <a:ea typeface="Times New Roman"/>
                          <a:cs typeface="Andalus" pitchFamily="2" charset="-78"/>
                        </a:rPr>
                        <a:t> </a:t>
                      </a:r>
                      <a:r>
                        <a:rPr lang="fr-FR" sz="1800" b="0" baseline="0" dirty="0" smtClean="0">
                          <a:solidFill>
                            <a:schemeClr val="bg2">
                              <a:lumMod val="10000"/>
                            </a:schemeClr>
                          </a:solidFill>
                          <a:effectLst/>
                          <a:latin typeface="Freestyle Script" pitchFamily="66" charset="0"/>
                          <a:ea typeface="Times New Roman"/>
                          <a:cs typeface="Andalus" pitchFamily="2" charset="-78"/>
                        </a:rPr>
                        <a:t>     </a:t>
                      </a:r>
                      <a:r>
                        <a:rPr lang="fr-FR" sz="1800" b="0" dirty="0" smtClean="0">
                          <a:solidFill>
                            <a:schemeClr val="bg2">
                              <a:lumMod val="10000"/>
                            </a:schemeClr>
                          </a:solidFill>
                          <a:effectLst/>
                          <a:latin typeface="Freestyle Script" pitchFamily="66" charset="0"/>
                          <a:ea typeface="Times New Roman"/>
                          <a:cs typeface="Andalus" pitchFamily="2" charset="-78"/>
                        </a:rPr>
                        <a:t>7             </a:t>
                      </a:r>
                      <a:r>
                        <a:rPr lang="fr-FR" sz="1800" b="1" dirty="0" smtClean="0">
                          <a:solidFill>
                            <a:schemeClr val="bg2">
                              <a:lumMod val="10000"/>
                            </a:schemeClr>
                          </a:solidFill>
                          <a:effectLst/>
                          <a:latin typeface="Freestyle Script" pitchFamily="66" charset="0"/>
                          <a:ea typeface="Times New Roman"/>
                          <a:cs typeface="Andalus" pitchFamily="2" charset="-78"/>
                        </a:rPr>
                        <a:t>|</a:t>
                      </a:r>
                      <a:r>
                        <a:rPr lang="fr-FR" sz="1800" b="0" dirty="0" smtClean="0">
                          <a:solidFill>
                            <a:schemeClr val="bg2">
                              <a:lumMod val="10000"/>
                            </a:schemeClr>
                          </a:solidFill>
                          <a:effectLst/>
                          <a:latin typeface="Andalus" pitchFamily="2" charset="-78"/>
                          <a:ea typeface="Times New Roman"/>
                          <a:cs typeface="Andalus" pitchFamily="2" charset="-78"/>
                        </a:rPr>
                        <a:t> </a:t>
                      </a:r>
                      <a:r>
                        <a:rPr lang="fr-FR" sz="1800" b="0" dirty="0" smtClean="0">
                          <a:solidFill>
                            <a:schemeClr val="bg2">
                              <a:lumMod val="10000"/>
                            </a:schemeClr>
                          </a:solidFill>
                          <a:effectLst/>
                          <a:latin typeface="Freestyle Script" pitchFamily="66" charset="0"/>
                          <a:ea typeface="Times New Roman"/>
                          <a:cs typeface="Andalus" pitchFamily="2" charset="-78"/>
                        </a:rPr>
                        <a:t>           7</a:t>
                      </a:r>
                    </a:p>
                    <a:p>
                      <a:pPr algn="l">
                        <a:spcAft>
                          <a:spcPts val="0"/>
                        </a:spcAft>
                      </a:pPr>
                      <a:r>
                        <a:rPr lang="fr-FR" sz="1800" b="0" dirty="0" smtClean="0">
                          <a:solidFill>
                            <a:schemeClr val="bg2">
                              <a:lumMod val="10000"/>
                            </a:schemeClr>
                          </a:solidFill>
                          <a:effectLst/>
                          <a:latin typeface="Freestyle Script" pitchFamily="66" charset="0"/>
                          <a:ea typeface="Times New Roman"/>
                          <a:cs typeface="Times New Roman"/>
                        </a:rPr>
                        <a:t>        4           </a:t>
                      </a:r>
                      <a:r>
                        <a:rPr lang="fr-FR" sz="1800" b="1" dirty="0" smtClean="0">
                          <a:solidFill>
                            <a:schemeClr val="bg2">
                              <a:lumMod val="10000"/>
                            </a:schemeClr>
                          </a:solidFill>
                          <a:effectLst/>
                          <a:latin typeface="Andalus" pitchFamily="2" charset="-78"/>
                          <a:ea typeface="Times New Roman"/>
                          <a:cs typeface="Andalus" pitchFamily="2" charset="-78"/>
                        </a:rPr>
                        <a:t>|</a:t>
                      </a:r>
                      <a:r>
                        <a:rPr lang="fr-FR" sz="1800" b="0" dirty="0" smtClean="0">
                          <a:solidFill>
                            <a:schemeClr val="bg2">
                              <a:lumMod val="10000"/>
                            </a:schemeClr>
                          </a:solidFill>
                          <a:effectLst/>
                          <a:latin typeface="Andalus" pitchFamily="2" charset="-78"/>
                          <a:ea typeface="Times New Roman"/>
                          <a:cs typeface="Andalus" pitchFamily="2" charset="-78"/>
                        </a:rPr>
                        <a:t> </a:t>
                      </a:r>
                      <a:r>
                        <a:rPr lang="fr-FR" sz="1800" b="0" dirty="0" smtClean="0">
                          <a:solidFill>
                            <a:schemeClr val="bg2">
                              <a:lumMod val="10000"/>
                            </a:schemeClr>
                          </a:solidFill>
                          <a:effectLst/>
                          <a:latin typeface="Freestyle Script" pitchFamily="66" charset="0"/>
                          <a:ea typeface="Times New Roman"/>
                          <a:cs typeface="Times New Roman"/>
                        </a:rPr>
                        <a:t>        4</a:t>
                      </a:r>
                    </a:p>
                    <a:p>
                      <a:pPr algn="l">
                        <a:spcAft>
                          <a:spcPts val="0"/>
                        </a:spcAft>
                      </a:pPr>
                      <a:r>
                        <a:rPr lang="fr-FR" sz="1800" b="0" dirty="0" smtClean="0">
                          <a:solidFill>
                            <a:schemeClr val="bg2">
                              <a:lumMod val="10000"/>
                            </a:schemeClr>
                          </a:solidFill>
                          <a:effectLst/>
                          <a:latin typeface="Freestyle Script" pitchFamily="66" charset="0"/>
                          <a:ea typeface="Times New Roman"/>
                          <a:cs typeface="Times New Roman"/>
                        </a:rPr>
                        <a:t>                    </a:t>
                      </a:r>
                      <a:r>
                        <a:rPr lang="fr-FR" sz="1800" b="1" dirty="0" smtClean="0">
                          <a:solidFill>
                            <a:schemeClr val="bg2">
                              <a:lumMod val="10000"/>
                            </a:schemeClr>
                          </a:solidFill>
                          <a:effectLst/>
                          <a:latin typeface="Freestyle Script" pitchFamily="66" charset="0"/>
                          <a:ea typeface="Times New Roman"/>
                          <a:cs typeface="Times New Roman"/>
                        </a:rPr>
                        <a:t>|</a:t>
                      </a:r>
                    </a:p>
                    <a:p>
                      <a:pPr algn="l">
                        <a:spcAft>
                          <a:spcPts val="0"/>
                        </a:spcAft>
                      </a:pPr>
                      <a:r>
                        <a:rPr lang="fr-FR" sz="1800" b="0" dirty="0" smtClean="0">
                          <a:solidFill>
                            <a:schemeClr val="bg2">
                              <a:lumMod val="10000"/>
                            </a:schemeClr>
                          </a:solidFill>
                          <a:effectLst/>
                          <a:latin typeface="Freestyle Script" pitchFamily="66" charset="0"/>
                          <a:ea typeface="Times New Roman"/>
                          <a:cs typeface="Times New Roman"/>
                        </a:rPr>
                        <a:t>               effet miroir</a:t>
                      </a:r>
                    </a:p>
                  </a:txBody>
                  <a:tcPr marL="61130" marR="61130" marT="0" marB="0">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CCCFEC"/>
                    </a:solidFill>
                  </a:tcPr>
                </a:tc>
                <a:tc>
                  <a:txBody>
                    <a:bodyPr/>
                    <a:lstStyle/>
                    <a:p>
                      <a:pPr algn="l"/>
                      <a:r>
                        <a:rPr lang="fr-FR" sz="1800" b="0" dirty="0" smtClean="0">
                          <a:solidFill>
                            <a:schemeClr val="bg2">
                              <a:lumMod val="10000"/>
                            </a:schemeClr>
                          </a:solidFill>
                          <a:effectLst/>
                          <a:latin typeface="Freestyle Script" pitchFamily="66" charset="0"/>
                          <a:ea typeface="Times New Roman"/>
                          <a:cs typeface="Times New Roman"/>
                        </a:rPr>
                        <a:t>.Il faut mettre ces chiffres face à un miroir pour avoir leurs</a:t>
                      </a:r>
                      <a:r>
                        <a:rPr lang="fr-FR" sz="1800" b="0" baseline="0" dirty="0" smtClean="0">
                          <a:solidFill>
                            <a:schemeClr val="bg2">
                              <a:lumMod val="10000"/>
                            </a:schemeClr>
                          </a:solidFill>
                          <a:effectLst/>
                          <a:latin typeface="Freestyle Script" pitchFamily="66" charset="0"/>
                          <a:ea typeface="Times New Roman"/>
                          <a:cs typeface="Times New Roman"/>
                        </a:rPr>
                        <a:t> véritables positions.Ceux-ci correspondent aux lieux mentionnés dans le livre.</a:t>
                      </a:r>
                    </a:p>
                    <a:p>
                      <a:pPr algn="l"/>
                      <a:endParaRPr lang="fr-FR" sz="1800" b="0" dirty="0" smtClean="0">
                        <a:solidFill>
                          <a:schemeClr val="bg2">
                            <a:lumMod val="10000"/>
                          </a:schemeClr>
                        </a:solidFill>
                        <a:effectLst/>
                        <a:latin typeface="Freestyle Script" pitchFamily="66" charset="0"/>
                        <a:ea typeface="Times New Roman"/>
                        <a:cs typeface="Times New Roman"/>
                      </a:endParaRPr>
                    </a:p>
                    <a:p>
                      <a:pPr algn="ctr"/>
                      <a:r>
                        <a:rPr lang="fr-FR" sz="1800" b="0" dirty="0" smtClean="0">
                          <a:solidFill>
                            <a:schemeClr val="bg2">
                              <a:lumMod val="10000"/>
                            </a:schemeClr>
                          </a:solidFill>
                          <a:effectLst/>
                          <a:latin typeface="Freestyle Script" pitchFamily="66" charset="0"/>
                          <a:ea typeface="Times New Roman"/>
                          <a:cs typeface="Times New Roman"/>
                        </a:rPr>
                        <a:t>La séquence est </a:t>
                      </a:r>
                      <a:r>
                        <a:rPr lang="fr-FR" sz="1800" b="1" dirty="0" smtClean="0">
                          <a:solidFill>
                            <a:schemeClr val="bg2">
                              <a:lumMod val="10000"/>
                            </a:schemeClr>
                          </a:solidFill>
                          <a:effectLst/>
                          <a:latin typeface="Freestyle Script" pitchFamily="66" charset="0"/>
                          <a:ea typeface="Times New Roman"/>
                          <a:cs typeface="Times New Roman"/>
                        </a:rPr>
                        <a:t>4 1 3 5 7 2.</a:t>
                      </a:r>
                      <a:endParaRPr lang="fr-FR" sz="1800" b="1" dirty="0" smtClean="0">
                        <a:solidFill>
                          <a:schemeClr val="bg2">
                            <a:lumMod val="10000"/>
                          </a:schemeClr>
                        </a:solidFill>
                        <a:effectLst/>
                        <a:latin typeface="Freestyle Script" pitchFamily="66" charset="0"/>
                      </a:endParaRPr>
                    </a:p>
                    <a:p>
                      <a:pPr algn="ctr"/>
                      <a:r>
                        <a:rPr lang="fr-FR" sz="2000" dirty="0" smtClean="0">
                          <a:solidFill>
                            <a:schemeClr val="bg2">
                              <a:lumMod val="10000"/>
                            </a:schemeClr>
                          </a:solidFill>
                          <a:effectLst/>
                          <a:latin typeface="Freestyle Script" pitchFamily="66" charset="0"/>
                        </a:rPr>
                        <a:t>4</a:t>
                      </a:r>
                      <a:r>
                        <a:rPr lang="fr-FR" sz="1800" dirty="0" smtClean="0">
                          <a:solidFill>
                            <a:schemeClr val="bg2">
                              <a:lumMod val="10000"/>
                            </a:schemeClr>
                          </a:solidFill>
                          <a:effectLst/>
                          <a:latin typeface="Freestyle Script" pitchFamily="66" charset="0"/>
                        </a:rPr>
                        <a:t>= Plage Nord</a:t>
                      </a:r>
                    </a:p>
                    <a:p>
                      <a:pPr algn="ctr"/>
                      <a:r>
                        <a:rPr lang="fr-FR" sz="1800" dirty="0" smtClean="0">
                          <a:solidFill>
                            <a:schemeClr val="bg2">
                              <a:lumMod val="10000"/>
                            </a:schemeClr>
                          </a:solidFill>
                          <a:effectLst/>
                          <a:latin typeface="Freestyle Script" pitchFamily="66" charset="0"/>
                        </a:rPr>
                        <a:t>7= Puits</a:t>
                      </a:r>
                    </a:p>
                    <a:p>
                      <a:pPr algn="ctr"/>
                      <a:r>
                        <a:rPr lang="fr-FR" sz="1800" dirty="0" smtClean="0">
                          <a:solidFill>
                            <a:schemeClr val="bg2">
                              <a:lumMod val="10000"/>
                            </a:schemeClr>
                          </a:solidFill>
                          <a:effectLst/>
                          <a:latin typeface="Freestyle Script" pitchFamily="66" charset="0"/>
                        </a:rPr>
                        <a:t>3= Bassin</a:t>
                      </a:r>
                    </a:p>
                    <a:p>
                      <a:pPr algn="ctr"/>
                      <a:r>
                        <a:rPr lang="fr-FR" sz="1800" dirty="0" smtClean="0">
                          <a:solidFill>
                            <a:schemeClr val="bg2">
                              <a:lumMod val="10000"/>
                            </a:schemeClr>
                          </a:solidFill>
                          <a:effectLst/>
                          <a:latin typeface="Freestyle Script" pitchFamily="66" charset="0"/>
                        </a:rPr>
                        <a:t>1= Embarcadère</a:t>
                      </a:r>
                    </a:p>
                    <a:p>
                      <a:pPr algn="ctr"/>
                      <a:r>
                        <a:rPr lang="fr-FR" sz="1800" dirty="0" smtClean="0">
                          <a:solidFill>
                            <a:schemeClr val="bg2">
                              <a:lumMod val="10000"/>
                            </a:schemeClr>
                          </a:solidFill>
                          <a:effectLst/>
                          <a:latin typeface="Freestyle Script" pitchFamily="66" charset="0"/>
                        </a:rPr>
                        <a:t>5=</a:t>
                      </a:r>
                      <a:r>
                        <a:rPr lang="fr-FR" sz="1800" baseline="0" dirty="0" smtClean="0">
                          <a:solidFill>
                            <a:schemeClr val="bg2">
                              <a:lumMod val="10000"/>
                            </a:schemeClr>
                          </a:solidFill>
                          <a:effectLst/>
                          <a:latin typeface="Freestyle Script" pitchFamily="66" charset="0"/>
                        </a:rPr>
                        <a:t> </a:t>
                      </a:r>
                      <a:r>
                        <a:rPr lang="fr-FR" sz="1800" dirty="0" smtClean="0">
                          <a:solidFill>
                            <a:schemeClr val="bg2">
                              <a:lumMod val="10000"/>
                            </a:schemeClr>
                          </a:solidFill>
                          <a:effectLst/>
                          <a:latin typeface="Freestyle Script" pitchFamily="66" charset="0"/>
                        </a:rPr>
                        <a:t>Maison</a:t>
                      </a:r>
                    </a:p>
                    <a:p>
                      <a:pPr algn="ctr"/>
                      <a:r>
                        <a:rPr lang="fr-FR" sz="1800" dirty="0" smtClean="0">
                          <a:solidFill>
                            <a:schemeClr val="bg2">
                              <a:lumMod val="10000"/>
                            </a:schemeClr>
                          </a:solidFill>
                          <a:effectLst/>
                          <a:latin typeface="Freestyle Script" pitchFamily="66" charset="0"/>
                        </a:rPr>
                        <a:t>2= Plage Sud</a:t>
                      </a:r>
                      <a:endParaRPr lang="fr-FR" sz="1800" dirty="0">
                        <a:solidFill>
                          <a:schemeClr val="bg2">
                            <a:lumMod val="10000"/>
                          </a:schemeClr>
                        </a:solidFill>
                        <a:effectLst/>
                        <a:latin typeface="Freestyle Script" pitchFamily="66" charset="0"/>
                      </a:endParaRPr>
                    </a:p>
                  </a:txBody>
                  <a:tcPr marL="61130" marR="61130" marT="0" marB="0"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CCCFEC"/>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800" b="0" dirty="0" smtClean="0">
                          <a:solidFill>
                            <a:schemeClr val="bg2">
                              <a:lumMod val="10000"/>
                            </a:schemeClr>
                          </a:solidFill>
                          <a:effectLst/>
                          <a:latin typeface="Freestyle Script" pitchFamily="66" charset="0"/>
                          <a:ea typeface="Times New Roman"/>
                          <a:cs typeface="Times New Roman"/>
                        </a:rPr>
                        <a:t>.Inscription “jemelos y indivisibles” sur l’écrin.</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800" b="0" dirty="0" smtClean="0">
                        <a:solidFill>
                          <a:schemeClr val="bg2">
                            <a:lumMod val="10000"/>
                          </a:schemeClr>
                        </a:solidFill>
                        <a:effectLst/>
                        <a:latin typeface="Freestyle Script" pitchFamily="66" charset="0"/>
                        <a:ea typeface="Times New Roman"/>
                        <a:cs typeface="Times New Roman"/>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800" b="0" dirty="0" smtClean="0">
                          <a:solidFill>
                            <a:schemeClr val="bg2">
                              <a:lumMod val="10000"/>
                            </a:schemeClr>
                          </a:solidFill>
                          <a:effectLst/>
                          <a:latin typeface="Freestyle Script" pitchFamily="66" charset="0"/>
                          <a:ea typeface="Times New Roman"/>
                          <a:cs typeface="Times New Roman"/>
                        </a:rPr>
                        <a:t>. “Ne vas jamais a reculons...”</a:t>
                      </a:r>
                    </a:p>
                    <a:p>
                      <a:pPr marL="0" marR="0" indent="0" algn="l" defTabSz="914400" rtl="0" eaLnBrk="1" fontAlgn="auto" latinLnBrk="0" hangingPunct="1">
                        <a:lnSpc>
                          <a:spcPct val="100000"/>
                        </a:lnSpc>
                        <a:spcBef>
                          <a:spcPts val="0"/>
                        </a:spcBef>
                        <a:spcAft>
                          <a:spcPts val="0"/>
                        </a:spcAft>
                        <a:buClrTx/>
                        <a:buSzTx/>
                        <a:buFontTx/>
                        <a:buNone/>
                        <a:tabLst/>
                        <a:defRPr/>
                      </a:pPr>
                      <a:r>
                        <a:rPr lang="en-US" sz="1800" b="0" dirty="0" smtClean="0">
                          <a:solidFill>
                            <a:schemeClr val="bg2">
                              <a:lumMod val="10000"/>
                            </a:schemeClr>
                          </a:solidFill>
                          <a:effectLst/>
                          <a:latin typeface="Freestyle Script" pitchFamily="66" charset="0"/>
                          <a:ea typeface="Times New Roman"/>
                          <a:cs typeface="Times New Roman"/>
                        </a:rPr>
                        <a:t>Il faut donc toujours avancer de gauche a droite puis</a:t>
                      </a:r>
                      <a:r>
                        <a:rPr lang="en-US" sz="1800" b="0" baseline="0" dirty="0" smtClean="0">
                          <a:solidFill>
                            <a:schemeClr val="bg2">
                              <a:lumMod val="10000"/>
                            </a:schemeClr>
                          </a:solidFill>
                          <a:effectLst/>
                          <a:latin typeface="Freestyle Script" pitchFamily="66" charset="0"/>
                          <a:ea typeface="Times New Roman"/>
                          <a:cs typeface="Times New Roman"/>
                        </a:rPr>
                        <a:t> faire une boucle en repartant du chiffre 1.</a:t>
                      </a:r>
                    </a:p>
                    <a:p>
                      <a:pPr marL="0" marR="0" indent="0" algn="l" defTabSz="914400" rtl="0" eaLnBrk="1" fontAlgn="auto" latinLnBrk="0" hangingPunct="1">
                        <a:lnSpc>
                          <a:spcPct val="100000"/>
                        </a:lnSpc>
                        <a:spcBef>
                          <a:spcPts val="0"/>
                        </a:spcBef>
                        <a:spcAft>
                          <a:spcPts val="0"/>
                        </a:spcAft>
                        <a:buClrTx/>
                        <a:buSzTx/>
                        <a:buFontTx/>
                        <a:buNone/>
                        <a:tabLst/>
                        <a:defRPr/>
                      </a:pPr>
                      <a:r>
                        <a:rPr lang="en-US" sz="1800" b="0" dirty="0" smtClean="0">
                          <a:solidFill>
                            <a:schemeClr val="bg2">
                              <a:lumMod val="10000"/>
                            </a:schemeClr>
                          </a:solidFill>
                          <a:effectLst/>
                          <a:latin typeface="Freestyle Script" pitchFamily="66" charset="0"/>
                          <a:ea typeface="Times New Roman"/>
                          <a:cs typeface="Times New Roman"/>
                        </a:rPr>
                        <a:t>4,</a:t>
                      </a:r>
                      <a:r>
                        <a:rPr lang="en-US" sz="1800" b="0" baseline="0" dirty="0" smtClean="0">
                          <a:solidFill>
                            <a:schemeClr val="bg2">
                              <a:lumMod val="10000"/>
                            </a:schemeClr>
                          </a:solidFill>
                          <a:effectLst/>
                          <a:latin typeface="Freestyle Script" pitchFamily="66" charset="0"/>
                          <a:ea typeface="Times New Roman"/>
                          <a:cs typeface="Times New Roman"/>
                        </a:rPr>
                        <a:t> 4+1, 3, 3+5, 3+7, 2.</a:t>
                      </a:r>
                      <a:endParaRPr lang="en-US" sz="1800" b="0" dirty="0" smtClean="0">
                        <a:solidFill>
                          <a:schemeClr val="bg2">
                            <a:lumMod val="10000"/>
                          </a:schemeClr>
                        </a:solidFill>
                        <a:effectLst/>
                        <a:latin typeface="Freestyle Script" pitchFamily="66" charset="0"/>
                        <a:ea typeface="Times New Roman"/>
                        <a:cs typeface="Times New Roman"/>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800" b="1" dirty="0" smtClean="0">
                        <a:solidFill>
                          <a:schemeClr val="bg2">
                            <a:lumMod val="10000"/>
                          </a:schemeClr>
                        </a:solidFill>
                        <a:effectLst/>
                        <a:latin typeface="Freestyle Script" pitchFamily="66" charset="0"/>
                        <a:ea typeface="Times New Roman"/>
                        <a:cs typeface="Times New Roman"/>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sz="1800" b="1" dirty="0" smtClean="0">
                          <a:solidFill>
                            <a:schemeClr val="bg2">
                              <a:lumMod val="10000"/>
                            </a:schemeClr>
                          </a:solidFill>
                          <a:effectLst>
                            <a:outerShdw blurRad="38100" dist="38100" dir="2700000" algn="tl">
                              <a:srgbClr val="000000">
                                <a:alpha val="43137"/>
                              </a:srgbClr>
                            </a:outerShdw>
                          </a:effectLst>
                          <a:latin typeface="Freestyle Script" pitchFamily="66" charset="0"/>
                          <a:ea typeface="Times New Roman"/>
                          <a:cs typeface="Times New Roman"/>
                        </a:rPr>
                        <a:t>Le</a:t>
                      </a:r>
                      <a:r>
                        <a:rPr lang="en-US" sz="1800" b="1" baseline="0" dirty="0" smtClean="0">
                          <a:solidFill>
                            <a:schemeClr val="bg2">
                              <a:lumMod val="10000"/>
                            </a:schemeClr>
                          </a:solidFill>
                          <a:effectLst>
                            <a:outerShdw blurRad="38100" dist="38100" dir="2700000" algn="tl">
                              <a:srgbClr val="000000">
                                <a:alpha val="43137"/>
                              </a:srgbClr>
                            </a:outerShdw>
                          </a:effectLst>
                          <a:latin typeface="Freestyle Script" pitchFamily="66" charset="0"/>
                          <a:ea typeface="Times New Roman"/>
                          <a:cs typeface="Times New Roman"/>
                        </a:rPr>
                        <a:t> code simplifié du médaillon</a:t>
                      </a:r>
                      <a:endParaRPr lang="en-US" sz="1800" b="1" dirty="0" smtClean="0">
                        <a:solidFill>
                          <a:schemeClr val="bg2">
                            <a:lumMod val="10000"/>
                          </a:schemeClr>
                        </a:solidFill>
                        <a:effectLst>
                          <a:outerShdw blurRad="38100" dist="38100" dir="2700000" algn="tl">
                            <a:srgbClr val="000000">
                              <a:alpha val="43137"/>
                            </a:srgbClr>
                          </a:outerShdw>
                        </a:effectLst>
                        <a:latin typeface="Freestyle Script" pitchFamily="66" charset="0"/>
                        <a:ea typeface="Times New Roman"/>
                        <a:cs typeface="Times New Roman"/>
                      </a:endParaRPr>
                    </a:p>
                    <a:p>
                      <a:pPr marL="0" marR="0" indent="0" algn="ctr" defTabSz="914400" rtl="0" eaLnBrk="1" fontAlgn="auto" latinLnBrk="0" hangingPunct="1">
                        <a:lnSpc>
                          <a:spcPct val="100000"/>
                        </a:lnSpc>
                        <a:spcBef>
                          <a:spcPts val="0"/>
                        </a:spcBef>
                        <a:spcAft>
                          <a:spcPts val="0"/>
                        </a:spcAft>
                        <a:buClrTx/>
                        <a:buSzTx/>
                        <a:buFontTx/>
                        <a:buNone/>
                        <a:tabLst/>
                        <a:defRPr/>
                      </a:pPr>
                      <a:r>
                        <a:rPr lang="en-US" sz="2000" b="1" dirty="0" smtClean="0">
                          <a:solidFill>
                            <a:schemeClr val="bg2">
                              <a:lumMod val="10000"/>
                            </a:schemeClr>
                          </a:solidFill>
                          <a:effectLst>
                            <a:outerShdw blurRad="38100" dist="38100" dir="2700000" algn="tl">
                              <a:srgbClr val="000000">
                                <a:alpha val="43137"/>
                              </a:srgbClr>
                            </a:outerShdw>
                          </a:effectLst>
                          <a:latin typeface="Freestyle Script" pitchFamily="66" charset="0"/>
                          <a:ea typeface="Times New Roman"/>
                          <a:cs typeface="Times New Roman"/>
                        </a:rPr>
                        <a:t>4 5 3 3 5 2</a:t>
                      </a:r>
                      <a:endParaRPr lang="fr-FR" sz="2000" b="1" dirty="0" smtClean="0">
                        <a:solidFill>
                          <a:schemeClr val="bg2">
                            <a:lumMod val="10000"/>
                          </a:schemeClr>
                        </a:solidFill>
                        <a:effectLst>
                          <a:outerShdw blurRad="38100" dist="38100" dir="2700000" algn="tl">
                            <a:srgbClr val="000000">
                              <a:alpha val="43137"/>
                            </a:srgbClr>
                          </a:outerShdw>
                        </a:effectLst>
                        <a:latin typeface="Freestyle Script" pitchFamily="66" charset="0"/>
                        <a:ea typeface="Times New Roman"/>
                        <a:cs typeface="Times New Roman"/>
                      </a:endParaRPr>
                    </a:p>
                  </a:txBody>
                  <a:tcPr marL="61130" marR="61130" marT="0" marB="0">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CCCFEC"/>
                    </a:solidFill>
                  </a:tcPr>
                </a:tc>
              </a:tr>
            </a:tbl>
          </a:graphicData>
        </a:graphic>
      </p:graphicFrame>
      <p:sp>
        <p:nvSpPr>
          <p:cNvPr id="26" name="Ellipse 25"/>
          <p:cNvSpPr/>
          <p:nvPr/>
        </p:nvSpPr>
        <p:spPr>
          <a:xfrm>
            <a:off x="7092280" y="2348880"/>
            <a:ext cx="216024" cy="216024"/>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27" name="Ellipse 26"/>
          <p:cNvSpPr/>
          <p:nvPr/>
        </p:nvSpPr>
        <p:spPr>
          <a:xfrm>
            <a:off x="7452320" y="2348880"/>
            <a:ext cx="216024" cy="216024"/>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28" name="Ellipse 27"/>
          <p:cNvSpPr/>
          <p:nvPr/>
        </p:nvSpPr>
        <p:spPr>
          <a:xfrm>
            <a:off x="7812360" y="2348880"/>
            <a:ext cx="216024" cy="216024"/>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29" name="Ellipse 28"/>
          <p:cNvSpPr/>
          <p:nvPr/>
        </p:nvSpPr>
        <p:spPr>
          <a:xfrm>
            <a:off x="8532440" y="2348880"/>
            <a:ext cx="216024" cy="216024"/>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30" name="Ellipse 29"/>
          <p:cNvSpPr/>
          <p:nvPr/>
        </p:nvSpPr>
        <p:spPr>
          <a:xfrm>
            <a:off x="8172400" y="2348880"/>
            <a:ext cx="216024" cy="216024"/>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31" name="Ellipse 30"/>
          <p:cNvSpPr/>
          <p:nvPr/>
        </p:nvSpPr>
        <p:spPr>
          <a:xfrm>
            <a:off x="5868144" y="476672"/>
            <a:ext cx="216024" cy="216024"/>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32" name="Ellipse 31"/>
          <p:cNvSpPr/>
          <p:nvPr/>
        </p:nvSpPr>
        <p:spPr>
          <a:xfrm>
            <a:off x="6300192" y="1628800"/>
            <a:ext cx="216024" cy="216024"/>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33" name="Ellipse 32"/>
          <p:cNvSpPr/>
          <p:nvPr/>
        </p:nvSpPr>
        <p:spPr>
          <a:xfrm>
            <a:off x="5580112" y="2636912"/>
            <a:ext cx="216024" cy="216024"/>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34" name="Ellipse 33"/>
          <p:cNvSpPr/>
          <p:nvPr/>
        </p:nvSpPr>
        <p:spPr>
          <a:xfrm>
            <a:off x="5292080" y="1412776"/>
            <a:ext cx="216024" cy="216024"/>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35" name="Ellipse 34"/>
          <p:cNvSpPr/>
          <p:nvPr/>
        </p:nvSpPr>
        <p:spPr>
          <a:xfrm>
            <a:off x="5796136" y="2060848"/>
            <a:ext cx="216024" cy="216024"/>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36" name="Ellipse 35"/>
          <p:cNvSpPr/>
          <p:nvPr/>
        </p:nvSpPr>
        <p:spPr>
          <a:xfrm>
            <a:off x="5580112" y="980728"/>
            <a:ext cx="216024" cy="216024"/>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7</a:t>
            </a:r>
            <a:endParaRPr lang="fr-FR" dirty="0"/>
          </a:p>
        </p:txBody>
      </p:sp>
      <p:sp>
        <p:nvSpPr>
          <p:cNvPr id="18" name="Ellipse 17">
            <a:hlinkClick r:id="rId7" action="ppaction://hlinksldjump"/>
          </p:cNvPr>
          <p:cNvSpPr/>
          <p:nvPr/>
        </p:nvSpPr>
        <p:spPr>
          <a:xfrm>
            <a:off x="0" y="-27384"/>
            <a:ext cx="539552" cy="404664"/>
          </a:xfrm>
          <a:prstGeom prst="ellipse">
            <a:avLst/>
          </a:prstGeom>
          <a:blipFill dpi="0" rotWithShape="1">
            <a:blip r:embed="rId8"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ZoneTexte 1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L’ECRIN DE MARIE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Image 11" descr="plagenord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3" name="Tableau 2"/>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2232248"/>
                <a:gridCol w="2232248"/>
                <a:gridCol w="2232248"/>
                <a:gridCol w="2232248"/>
              </a:tblGrid>
              <a:tr h="3024000">
                <a:tc>
                  <a:txBody>
                    <a:bodyPr/>
                    <a:lstStyle/>
                    <a:p>
                      <a:pPr algn="ctr">
                        <a:spcAft>
                          <a:spcPts val="0"/>
                        </a:spcAft>
                      </a:pPr>
                      <a:endParaRPr lang="fr-FR" sz="2000" b="0" dirty="0">
                        <a:solidFill>
                          <a:schemeClr val="bg2">
                            <a:lumMod val="10000"/>
                          </a:schemeClr>
                        </a:solidFill>
                        <a:effectLst/>
                        <a:latin typeface="Freestyle Script" pitchFamily="66" charset="0"/>
                        <a:ea typeface="Times New Roman"/>
                        <a:cs typeface="Times New Roman"/>
                      </a:endParaRPr>
                    </a:p>
                  </a:txBody>
                  <a:tcPr marL="61130" marR="61130" marT="0" marB="0"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c>
                  <a:txBody>
                    <a:bodyPr/>
                    <a:lstStyle/>
                    <a:p>
                      <a:pPr algn="ctr">
                        <a:spcAft>
                          <a:spcPts val="0"/>
                        </a:spcAft>
                      </a:pPr>
                      <a:endParaRPr lang="fr-FR" sz="2000" b="0" dirty="0">
                        <a:solidFill>
                          <a:schemeClr val="bg2">
                            <a:lumMod val="10000"/>
                          </a:schemeClr>
                        </a:solidFill>
                        <a:effectLst/>
                        <a:latin typeface="Freestyle Script" pitchFamily="66" charset="0"/>
                        <a:ea typeface="Times New Roman"/>
                        <a:cs typeface="Times New Roman"/>
                      </a:endParaRPr>
                    </a:p>
                  </a:txBody>
                  <a:tcPr marL="61130" marR="61130" marT="0" marB="0"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blipFill>
                      <a:blip r:embed="rId4"/>
                      <a:stretch>
                        <a:fillRect/>
                      </a:stretch>
                    </a:blipFill>
                  </a:tcPr>
                </a:tc>
                <a:tc>
                  <a:txBody>
                    <a:bodyPr/>
                    <a:lstStyle/>
                    <a:p>
                      <a:pPr algn="ctr">
                        <a:spcAft>
                          <a:spcPts val="0"/>
                        </a:spcAft>
                      </a:pPr>
                      <a:endParaRPr lang="fr-FR" sz="2000" b="0" dirty="0">
                        <a:solidFill>
                          <a:schemeClr val="bg2">
                            <a:lumMod val="10000"/>
                          </a:schemeClr>
                        </a:solidFill>
                        <a:effectLst/>
                        <a:latin typeface="Freestyle Script" pitchFamily="66" charset="0"/>
                        <a:ea typeface="Times New Roman"/>
                        <a:cs typeface="Times New Roman"/>
                      </a:endParaRPr>
                    </a:p>
                  </a:txBody>
                  <a:tcPr marL="61130" marR="61130" marT="0" marB="0"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c>
                  <a:txBody>
                    <a:bodyPr/>
                    <a:lstStyle/>
                    <a:p>
                      <a:pPr algn="ctr">
                        <a:spcAft>
                          <a:spcPts val="0"/>
                        </a:spcAft>
                      </a:pPr>
                      <a:endParaRPr lang="fr-FR" sz="2000" b="0" dirty="0">
                        <a:solidFill>
                          <a:schemeClr val="bg2">
                            <a:lumMod val="10000"/>
                          </a:schemeClr>
                        </a:solidFill>
                        <a:effectLst/>
                        <a:latin typeface="Freestyle Script" pitchFamily="66" charset="0"/>
                        <a:ea typeface="Times New Roman"/>
                        <a:cs typeface="Times New Roman"/>
                      </a:endParaRPr>
                    </a:p>
                  </a:txBody>
                  <a:tcPr marL="61130" marR="61130" marT="0" marB="0"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blipFill>
                      <a:blip r:embed="rId6"/>
                      <a:stretch>
                        <a:fillRect/>
                      </a:stretch>
                    </a:blipFill>
                  </a:tcPr>
                </a:tc>
              </a:tr>
              <a:tr h="3312704">
                <a:tc>
                  <a:txBody>
                    <a:bodyPr/>
                    <a:lstStyle/>
                    <a:p>
                      <a:pPr algn="ctr">
                        <a:spcAft>
                          <a:spcPts val="0"/>
                        </a:spcAft>
                      </a:pPr>
                      <a:r>
                        <a:rPr lang="fr-FR" sz="2000" b="0" dirty="0" smtClean="0">
                          <a:solidFill>
                            <a:schemeClr val="bg2">
                              <a:lumMod val="10000"/>
                            </a:schemeClr>
                          </a:solidFill>
                          <a:effectLst/>
                          <a:latin typeface="Freestyle Script" pitchFamily="66" charset="0"/>
                          <a:ea typeface="Times New Roman"/>
                          <a:cs typeface="Times New Roman"/>
                        </a:rPr>
                        <a:t>« Après tu suivras le sens du zodiaque</a:t>
                      </a:r>
                      <a:r>
                        <a:rPr lang="fr-FR" sz="2000" b="0" baseline="0" dirty="0" smtClean="0">
                          <a:solidFill>
                            <a:schemeClr val="bg2">
                              <a:lumMod val="10000"/>
                            </a:schemeClr>
                          </a:solidFill>
                          <a:effectLst/>
                          <a:latin typeface="Freestyle Script" pitchFamily="66" charset="0"/>
                          <a:ea typeface="Times New Roman"/>
                          <a:cs typeface="Times New Roman"/>
                        </a:rPr>
                        <a:t> ainsi qu’il est écrit... »</a:t>
                      </a:r>
                    </a:p>
                    <a:p>
                      <a:pPr algn="ctr">
                        <a:spcAft>
                          <a:spcPts val="0"/>
                        </a:spcAft>
                      </a:pPr>
                      <a:endParaRPr lang="fr-FR" sz="2000" b="0" baseline="0" dirty="0" smtClean="0">
                        <a:solidFill>
                          <a:schemeClr val="bg2">
                            <a:lumMod val="10000"/>
                          </a:schemeClr>
                        </a:solidFill>
                        <a:effectLst/>
                        <a:latin typeface="Freestyle Script" pitchFamily="66" charset="0"/>
                        <a:ea typeface="Times New Roman"/>
                        <a:cs typeface="Times New Roman"/>
                      </a:endParaRPr>
                    </a:p>
                    <a:p>
                      <a:pPr algn="ctr">
                        <a:spcAft>
                          <a:spcPts val="0"/>
                        </a:spcAft>
                      </a:pPr>
                      <a:r>
                        <a:rPr lang="fr-FR" sz="2000" b="0" baseline="0" dirty="0" smtClean="0">
                          <a:solidFill>
                            <a:schemeClr val="bg2">
                              <a:lumMod val="10000"/>
                            </a:schemeClr>
                          </a:solidFill>
                          <a:effectLst/>
                          <a:latin typeface="Freestyle Script" pitchFamily="66" charset="0"/>
                          <a:ea typeface="Times New Roman"/>
                          <a:cs typeface="Times New Roman"/>
                        </a:rPr>
                        <a:t>Cela fait réference aux signes qui apparaissent à l’intérieur de l’écrin.</a:t>
                      </a:r>
                      <a:endParaRPr lang="fr-FR" sz="2000" b="0" dirty="0">
                        <a:solidFill>
                          <a:schemeClr val="bg2">
                            <a:lumMod val="10000"/>
                          </a:schemeClr>
                        </a:solidFill>
                        <a:effectLst/>
                        <a:latin typeface="Freestyle Script" pitchFamily="66" charset="0"/>
                        <a:ea typeface="Times New Roman"/>
                        <a:cs typeface="Times New Roman"/>
                      </a:endParaRPr>
                    </a:p>
                  </a:txBody>
                  <a:tcPr marL="61130" marR="61130" marT="0" marB="0"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rgbClr val="E8E2D4"/>
                    </a:solidFill>
                  </a:tcPr>
                </a:tc>
                <a:tc>
                  <a:txBody>
                    <a:bodyPr/>
                    <a:lstStyle/>
                    <a:p>
                      <a:pPr algn="ctr">
                        <a:spcAft>
                          <a:spcPts val="0"/>
                        </a:spcAft>
                      </a:pPr>
                      <a:r>
                        <a:rPr lang="fr-FR" sz="2000" b="0" dirty="0" smtClean="0">
                          <a:solidFill>
                            <a:schemeClr val="bg2">
                              <a:lumMod val="10000"/>
                            </a:schemeClr>
                          </a:solidFill>
                          <a:effectLst/>
                          <a:latin typeface="Freestyle Script" pitchFamily="66" charset="0"/>
                          <a:ea typeface="Times New Roman"/>
                          <a:cs typeface="Times New Roman"/>
                        </a:rPr>
                        <a:t>Bélier </a:t>
                      </a:r>
                      <a:r>
                        <a:rPr lang="fr-FR" sz="2000" b="0" dirty="0" smtClean="0">
                          <a:solidFill>
                            <a:schemeClr val="bg2">
                              <a:lumMod val="10000"/>
                            </a:schemeClr>
                          </a:solidFill>
                          <a:effectLst/>
                        </a:rPr>
                        <a:t>♈</a:t>
                      </a:r>
                      <a:endParaRPr lang="fr-FR" sz="2000" b="0" dirty="0" smtClean="0">
                        <a:solidFill>
                          <a:schemeClr val="bg2">
                            <a:lumMod val="10000"/>
                          </a:schemeClr>
                        </a:solidFill>
                        <a:effectLst/>
                        <a:latin typeface="Freestyle Script" pitchFamily="66" charset="0"/>
                        <a:ea typeface="Times New Roman"/>
                        <a:cs typeface="Times New Roman"/>
                      </a:endParaRPr>
                    </a:p>
                    <a:p>
                      <a:pPr algn="ctr">
                        <a:spcAft>
                          <a:spcPts val="0"/>
                        </a:spcAft>
                      </a:pPr>
                      <a:r>
                        <a:rPr lang="fr-FR" sz="2000" b="0" dirty="0" smtClean="0">
                          <a:solidFill>
                            <a:schemeClr val="bg2">
                              <a:lumMod val="10000"/>
                            </a:schemeClr>
                          </a:solidFill>
                          <a:effectLst/>
                          <a:latin typeface="Freestyle Script" pitchFamily="66" charset="0"/>
                        </a:rPr>
                        <a:t>Lion ♌</a:t>
                      </a:r>
                    </a:p>
                    <a:p>
                      <a:pPr algn="ctr">
                        <a:spcAft>
                          <a:spcPts val="0"/>
                        </a:spcAft>
                      </a:pPr>
                      <a:r>
                        <a:rPr lang="fr-FR" sz="2000" b="0" dirty="0" smtClean="0">
                          <a:solidFill>
                            <a:schemeClr val="bg2">
                              <a:lumMod val="10000"/>
                            </a:schemeClr>
                          </a:solidFill>
                          <a:effectLst/>
                          <a:latin typeface="Freestyle Script" pitchFamily="66" charset="0"/>
                          <a:ea typeface="Times New Roman"/>
                          <a:cs typeface="Times New Roman"/>
                        </a:rPr>
                        <a:t>Cancer </a:t>
                      </a:r>
                      <a:r>
                        <a:rPr lang="fr-FR" sz="2000" b="0" dirty="0" smtClean="0">
                          <a:solidFill>
                            <a:schemeClr val="bg2">
                              <a:lumMod val="10000"/>
                            </a:schemeClr>
                          </a:solidFill>
                          <a:effectLst/>
                        </a:rPr>
                        <a:t>♋</a:t>
                      </a:r>
                    </a:p>
                    <a:p>
                      <a:pPr algn="ctr">
                        <a:spcAft>
                          <a:spcPts val="0"/>
                        </a:spcAft>
                      </a:pPr>
                      <a:r>
                        <a:rPr lang="fr-FR" sz="2000" b="0" dirty="0" smtClean="0">
                          <a:solidFill>
                            <a:schemeClr val="bg2">
                              <a:lumMod val="10000"/>
                            </a:schemeClr>
                          </a:solidFill>
                          <a:effectLst/>
                          <a:latin typeface="Freestyle Script" pitchFamily="66" charset="0"/>
                          <a:ea typeface="Times New Roman"/>
                          <a:cs typeface="Times New Roman"/>
                        </a:rPr>
                        <a:t>Taureau </a:t>
                      </a:r>
                      <a:r>
                        <a:rPr lang="fr-FR" sz="2000" b="0" dirty="0" smtClean="0">
                          <a:solidFill>
                            <a:schemeClr val="bg2">
                              <a:lumMod val="10000"/>
                            </a:schemeClr>
                          </a:solidFill>
                          <a:effectLst/>
                        </a:rPr>
                        <a:t>♉</a:t>
                      </a:r>
                      <a:endParaRPr lang="fr-FR" sz="2000" b="0" dirty="0" smtClean="0">
                        <a:solidFill>
                          <a:schemeClr val="bg2">
                            <a:lumMod val="10000"/>
                          </a:schemeClr>
                        </a:solidFill>
                        <a:effectLst/>
                        <a:latin typeface="Freestyle Script" pitchFamily="66" charset="0"/>
                        <a:ea typeface="Times New Roman"/>
                        <a:cs typeface="Times New Roman"/>
                      </a:endParaRPr>
                    </a:p>
                    <a:p>
                      <a:pPr algn="ctr">
                        <a:spcAft>
                          <a:spcPts val="0"/>
                        </a:spcAft>
                      </a:pPr>
                      <a:r>
                        <a:rPr lang="fr-FR" sz="2000" b="0" dirty="0" smtClean="0">
                          <a:solidFill>
                            <a:schemeClr val="bg2">
                              <a:lumMod val="10000"/>
                            </a:schemeClr>
                          </a:solidFill>
                          <a:effectLst/>
                          <a:latin typeface="Freestyle Script" pitchFamily="66" charset="0"/>
                          <a:ea typeface="Times New Roman"/>
                          <a:cs typeface="Times New Roman"/>
                        </a:rPr>
                        <a:t>Gémeau </a:t>
                      </a:r>
                      <a:r>
                        <a:rPr lang="fr-FR" sz="2000" b="0" dirty="0" smtClean="0">
                          <a:solidFill>
                            <a:schemeClr val="bg2">
                              <a:lumMod val="10000"/>
                            </a:schemeClr>
                          </a:solidFill>
                          <a:effectLst/>
                        </a:rPr>
                        <a:t>♊</a:t>
                      </a:r>
                      <a:endParaRPr lang="fr-FR" sz="2000" b="0" dirty="0" smtClean="0">
                        <a:solidFill>
                          <a:schemeClr val="bg2">
                            <a:lumMod val="10000"/>
                          </a:schemeClr>
                        </a:solidFill>
                        <a:effectLst/>
                        <a:latin typeface="Freestyle Script" pitchFamily="66" charset="0"/>
                        <a:ea typeface="Times New Roman"/>
                        <a:cs typeface="Times New Roman"/>
                      </a:endParaRPr>
                    </a:p>
                    <a:p>
                      <a:pPr algn="ctr">
                        <a:spcAft>
                          <a:spcPts val="0"/>
                        </a:spcAft>
                      </a:pPr>
                      <a:r>
                        <a:rPr lang="fr-FR" sz="2000" b="0" dirty="0" smtClean="0">
                          <a:solidFill>
                            <a:schemeClr val="bg2">
                              <a:lumMod val="10000"/>
                            </a:schemeClr>
                          </a:solidFill>
                          <a:effectLst/>
                          <a:latin typeface="Freestyle Script" pitchFamily="66" charset="0"/>
                          <a:ea typeface="Times New Roman"/>
                          <a:cs typeface="Times New Roman"/>
                        </a:rPr>
                        <a:t>Vierge </a:t>
                      </a:r>
                      <a:r>
                        <a:rPr lang="fr-FR" sz="2000" b="0" dirty="0" smtClean="0">
                          <a:solidFill>
                            <a:schemeClr val="bg2">
                              <a:lumMod val="10000"/>
                            </a:schemeClr>
                          </a:solidFill>
                          <a:effectLst/>
                        </a:rPr>
                        <a:t>♍</a:t>
                      </a:r>
                    </a:p>
                    <a:p>
                      <a:pPr algn="ctr">
                        <a:spcAft>
                          <a:spcPts val="0"/>
                        </a:spcAft>
                      </a:pPr>
                      <a:endParaRPr lang="fr-FR" sz="2000" b="0" dirty="0" smtClean="0">
                        <a:solidFill>
                          <a:schemeClr val="bg2">
                            <a:lumMod val="10000"/>
                          </a:schemeClr>
                        </a:solidFill>
                        <a:effectLst/>
                        <a:latin typeface="Freestyle Script" pitchFamily="66" charset="0"/>
                        <a:ea typeface="Times New Roman"/>
                        <a:cs typeface="Times New Roman"/>
                      </a:endParaRPr>
                    </a:p>
                    <a:p>
                      <a:pPr algn="ctr">
                        <a:spcAft>
                          <a:spcPts val="0"/>
                        </a:spcAft>
                      </a:pPr>
                      <a:r>
                        <a:rPr lang="fr-FR" sz="2000" b="0" dirty="0" smtClean="0">
                          <a:solidFill>
                            <a:schemeClr val="bg2">
                              <a:lumMod val="10000"/>
                            </a:schemeClr>
                          </a:solidFill>
                          <a:effectLst/>
                          <a:latin typeface="Freestyle Script" pitchFamily="66" charset="0"/>
                          <a:ea typeface="Times New Roman"/>
                          <a:cs typeface="Times New Roman"/>
                        </a:rPr>
                        <a:t>Ce qui donne le code</a:t>
                      </a:r>
                    </a:p>
                    <a:p>
                      <a:pPr marL="0" marR="0" indent="0" algn="ctr" defTabSz="914400" rtl="0" eaLnBrk="1" fontAlgn="auto" latinLnBrk="0" hangingPunct="1">
                        <a:lnSpc>
                          <a:spcPct val="100000"/>
                        </a:lnSpc>
                        <a:spcBef>
                          <a:spcPts val="0"/>
                        </a:spcBef>
                        <a:spcAft>
                          <a:spcPts val="0"/>
                        </a:spcAft>
                        <a:buClrTx/>
                        <a:buSzTx/>
                        <a:buFontTx/>
                        <a:buNone/>
                        <a:tabLst/>
                        <a:defRPr/>
                      </a:pPr>
                      <a:r>
                        <a:rPr lang="en-US" sz="2000" b="0" dirty="0" smtClean="0">
                          <a:solidFill>
                            <a:schemeClr val="bg2">
                              <a:lumMod val="10000"/>
                            </a:schemeClr>
                          </a:solidFill>
                          <a:effectLst/>
                          <a:latin typeface="Freestyle Script" pitchFamily="66" charset="0"/>
                          <a:ea typeface="Times New Roman"/>
                          <a:cs typeface="Times New Roman"/>
                        </a:rPr>
                        <a:t>1 5 4 2 3 6</a:t>
                      </a:r>
                    </a:p>
                    <a:p>
                      <a:pPr algn="ctr">
                        <a:spcAft>
                          <a:spcPts val="0"/>
                        </a:spcAft>
                      </a:pPr>
                      <a:endParaRPr lang="fr-FR" sz="2000" b="0" dirty="0">
                        <a:solidFill>
                          <a:schemeClr val="bg2">
                            <a:lumMod val="10000"/>
                          </a:schemeClr>
                        </a:solidFill>
                        <a:effectLst/>
                        <a:latin typeface="Freestyle Script" pitchFamily="66" charset="0"/>
                        <a:ea typeface="Times New Roman"/>
                        <a:cs typeface="Times New Roman"/>
                      </a:endParaRPr>
                    </a:p>
                  </a:txBody>
                  <a:tcPr marL="61130" marR="61130" marT="0" marB="0"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rgbClr val="E8E2D4"/>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effectLst/>
                          <a:latin typeface="Freestyle Script" pitchFamily="66" charset="0"/>
                          <a:ea typeface="Times New Roman"/>
                          <a:cs typeface="Times New Roman"/>
                        </a:rPr>
                        <a:t>Appuyer sur les touches</a:t>
                      </a:r>
                    </a:p>
                    <a:p>
                      <a:pPr marL="0" marR="0" indent="0" algn="ctr" defTabSz="914400" rtl="0" eaLnBrk="1" fontAlgn="auto" latinLnBrk="0" hangingPunct="1">
                        <a:lnSpc>
                          <a:spcPct val="100000"/>
                        </a:lnSpc>
                        <a:spcBef>
                          <a:spcPts val="0"/>
                        </a:spcBef>
                        <a:spcAft>
                          <a:spcPts val="0"/>
                        </a:spcAft>
                        <a:buClrTx/>
                        <a:buSzTx/>
                        <a:buFontTx/>
                        <a:buNone/>
                        <a:tabLst/>
                        <a:defRPr/>
                      </a:pPr>
                      <a:r>
                        <a:rPr lang="en-US" sz="2000" b="0" dirty="0" smtClean="0">
                          <a:solidFill>
                            <a:schemeClr val="bg2">
                              <a:lumMod val="10000"/>
                            </a:schemeClr>
                          </a:solidFill>
                          <a:effectLst/>
                          <a:latin typeface="Freestyle Script" pitchFamily="66" charset="0"/>
                          <a:ea typeface="Times New Roman"/>
                          <a:cs typeface="Times New Roman"/>
                        </a:rPr>
                        <a:t>1 5 4 2 3 6</a:t>
                      </a:r>
                      <a:r>
                        <a:rPr lang="en-US" sz="2000" b="0" baseline="0" dirty="0" smtClean="0">
                          <a:solidFill>
                            <a:schemeClr val="bg2">
                              <a:lumMod val="10000"/>
                            </a:schemeClr>
                          </a:solidFill>
                          <a:effectLst/>
                          <a:latin typeface="Freestyle Script" pitchFamily="66" charset="0"/>
                          <a:ea typeface="Times New Roman"/>
                          <a:cs typeface="Times New Roman"/>
                        </a:rPr>
                        <a:t> </a:t>
                      </a:r>
                      <a:r>
                        <a:rPr lang="fr-FR" sz="2000" b="0" dirty="0" smtClean="0">
                          <a:solidFill>
                            <a:schemeClr val="bg2">
                              <a:lumMod val="10000"/>
                            </a:schemeClr>
                          </a:solidFill>
                          <a:effectLst/>
                          <a:latin typeface="Freestyle Script" pitchFamily="66" charset="0"/>
                          <a:ea typeface="Times New Roman"/>
                          <a:cs typeface="Times New Roman"/>
                        </a:rPr>
                        <a:t>pour</a:t>
                      </a:r>
                      <a:r>
                        <a:rPr lang="fr-FR" sz="2000" b="0" baseline="0" dirty="0" smtClean="0">
                          <a:solidFill>
                            <a:schemeClr val="bg2">
                              <a:lumMod val="10000"/>
                            </a:schemeClr>
                          </a:solidFill>
                          <a:effectLst/>
                          <a:latin typeface="Freestyle Script" pitchFamily="66" charset="0"/>
                          <a:ea typeface="Times New Roman"/>
                          <a:cs typeface="Times New Roman"/>
                        </a:rPr>
                        <a:t> ouvrir le médaillon.</a:t>
                      </a:r>
                    </a:p>
                  </a:txBody>
                  <a:tcPr marL="61130" marR="61130" marT="0" marB="0"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rgbClr val="E8E2D4"/>
                    </a:solidFill>
                  </a:tcPr>
                </a:tc>
                <a:tc>
                  <a:txBody>
                    <a:bodyPr/>
                    <a:lstStyle/>
                    <a:p>
                      <a:pPr algn="ctr">
                        <a:spcAft>
                          <a:spcPts val="0"/>
                        </a:spcAft>
                      </a:pPr>
                      <a:r>
                        <a:rPr lang="fr-FR" sz="2000" b="0" dirty="0" smtClean="0">
                          <a:solidFill>
                            <a:schemeClr val="bg2">
                              <a:lumMod val="10000"/>
                            </a:schemeClr>
                          </a:solidFill>
                          <a:effectLst/>
                          <a:latin typeface="Freestyle Script" pitchFamily="66" charset="0"/>
                          <a:ea typeface="Times New Roman"/>
                          <a:cs typeface="Times New Roman"/>
                        </a:rPr>
                        <a:t>Le médaillon est ouvert.</a:t>
                      </a:r>
                    </a:p>
                    <a:p>
                      <a:pPr algn="ctr">
                        <a:spcAft>
                          <a:spcPts val="0"/>
                        </a:spcAft>
                      </a:pPr>
                      <a:r>
                        <a:rPr lang="fr-FR" sz="2000" b="0" dirty="0" smtClean="0">
                          <a:solidFill>
                            <a:schemeClr val="bg2">
                              <a:lumMod val="10000"/>
                            </a:schemeClr>
                          </a:solidFill>
                          <a:effectLst/>
                          <a:latin typeface="Freestyle Script" pitchFamily="66" charset="0"/>
                          <a:ea typeface="Times New Roman"/>
                          <a:cs typeface="Times New Roman"/>
                        </a:rPr>
                        <a:t>Il servira de clef dans la salle des bénitiers.</a:t>
                      </a:r>
                      <a:endParaRPr lang="fr-FR" sz="2000" b="0" dirty="0">
                        <a:solidFill>
                          <a:schemeClr val="bg2">
                            <a:lumMod val="10000"/>
                          </a:schemeClr>
                        </a:solidFill>
                        <a:effectLst/>
                        <a:latin typeface="Freestyle Script" pitchFamily="66" charset="0"/>
                        <a:ea typeface="Times New Roman"/>
                        <a:cs typeface="Times New Roman"/>
                      </a:endParaRPr>
                    </a:p>
                  </a:txBody>
                  <a:tcPr marL="61130" marR="61130" marT="0" marB="0"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rgbClr val="E8E2D4"/>
                    </a:solidFill>
                  </a:tcPr>
                </a:tc>
              </a:tr>
            </a:tbl>
          </a:graphicData>
        </a:graphic>
      </p:graphicFrame>
      <p:sp>
        <p:nvSpPr>
          <p:cNvPr id="19" name="Ellipse 18"/>
          <p:cNvSpPr/>
          <p:nvPr/>
        </p:nvSpPr>
        <p:spPr>
          <a:xfrm>
            <a:off x="5004048" y="1700808"/>
            <a:ext cx="216024" cy="216024"/>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20" name="Ellipse 19"/>
          <p:cNvSpPr/>
          <p:nvPr/>
        </p:nvSpPr>
        <p:spPr>
          <a:xfrm>
            <a:off x="4752020" y="2744924"/>
            <a:ext cx="216024" cy="216024"/>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21" name="Ellipse 20"/>
          <p:cNvSpPr/>
          <p:nvPr/>
        </p:nvSpPr>
        <p:spPr>
          <a:xfrm>
            <a:off x="6516216" y="2780928"/>
            <a:ext cx="216024" cy="216024"/>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22" name="Ellipse 21"/>
          <p:cNvSpPr/>
          <p:nvPr/>
        </p:nvSpPr>
        <p:spPr>
          <a:xfrm>
            <a:off x="6228184" y="1700808"/>
            <a:ext cx="216024" cy="216024"/>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7</a:t>
            </a:r>
            <a:endParaRPr lang="fr-FR" dirty="0"/>
          </a:p>
        </p:txBody>
      </p:sp>
      <p:sp>
        <p:nvSpPr>
          <p:cNvPr id="23" name="Ellipse 22"/>
          <p:cNvSpPr/>
          <p:nvPr/>
        </p:nvSpPr>
        <p:spPr>
          <a:xfrm>
            <a:off x="4860032" y="2276872"/>
            <a:ext cx="216024" cy="216024"/>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24" name="Ellipse 23"/>
          <p:cNvSpPr/>
          <p:nvPr/>
        </p:nvSpPr>
        <p:spPr>
          <a:xfrm>
            <a:off x="6372200" y="2204864"/>
            <a:ext cx="216024" cy="216024"/>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6</a:t>
            </a:r>
            <a:endParaRPr lang="fr-FR" dirty="0"/>
          </a:p>
        </p:txBody>
      </p:sp>
      <p:sp>
        <p:nvSpPr>
          <p:cNvPr id="25" name="Ellipse 24"/>
          <p:cNvSpPr/>
          <p:nvPr/>
        </p:nvSpPr>
        <p:spPr>
          <a:xfrm>
            <a:off x="5580112" y="2780928"/>
            <a:ext cx="216024" cy="216024"/>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14" name="Ellipse 13">
            <a:hlinkClick r:id="rId7" action="ppaction://hlinksldjump"/>
          </p:cNvPr>
          <p:cNvSpPr/>
          <p:nvPr/>
        </p:nvSpPr>
        <p:spPr>
          <a:xfrm>
            <a:off x="0" y="-27384"/>
            <a:ext cx="539552" cy="404664"/>
          </a:xfrm>
          <a:prstGeom prst="ellipse">
            <a:avLst/>
          </a:prstGeom>
          <a:blipFill dpi="0" rotWithShape="1">
            <a:blip r:embed="rId8"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ZoneTexte 12"/>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LE MEDAILLON DE JUSTE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bassin11.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3168352"/>
        </p:xfrm>
        <a:graphic>
          <a:graphicData uri="http://schemas.openxmlformats.org/drawingml/2006/table">
            <a:tbl>
              <a:tblPr/>
              <a:tblGrid>
                <a:gridCol w="4464496"/>
                <a:gridCol w="4464496"/>
              </a:tblGrid>
              <a:tr h="3168352">
                <a:tc>
                  <a:txBody>
                    <a:bodyPr/>
                    <a:lstStyle/>
                    <a:p>
                      <a:pPr algn="ctr">
                        <a:spcAft>
                          <a:spcPts val="0"/>
                        </a:spcAft>
                      </a:pPr>
                      <a:endParaRPr lang="fr-FR" sz="2000" b="0" dirty="0">
                        <a:solidFill>
                          <a:schemeClr val="bg2">
                            <a:lumMod val="10000"/>
                          </a:schemeClr>
                        </a:solidFill>
                        <a:effectLst/>
                        <a:latin typeface="Freestyle Script" pitchFamily="66" charset="0"/>
                        <a:ea typeface="Times New Roman"/>
                        <a:cs typeface="Times New Roman"/>
                      </a:endParaRPr>
                    </a:p>
                  </a:txBody>
                  <a:tcPr marL="61130" marR="61130" marT="0" marB="0" anchor="ctr">
                    <a:lnL w="12700" cap="flat" cmpd="sng" algn="ctr">
                      <a:solidFill>
                        <a:srgbClr val="1E3227"/>
                      </a:solidFill>
                      <a:prstDash val="solid"/>
                      <a:round/>
                      <a:headEnd type="none" w="med" len="med"/>
                      <a:tailEnd type="none" w="med" len="med"/>
                    </a:lnL>
                    <a:lnR w="12700" cap="flat" cmpd="sng" algn="ctr">
                      <a:solidFill>
                        <a:srgbClr val="1E3227"/>
                      </a:solidFill>
                      <a:prstDash val="solid"/>
                      <a:round/>
                      <a:headEnd type="none" w="med" len="med"/>
                      <a:tailEnd type="none" w="med" len="med"/>
                    </a:lnR>
                    <a:lnT w="12700" cap="flat" cmpd="sng" algn="ctr">
                      <a:solidFill>
                        <a:srgbClr val="1E3227"/>
                      </a:solidFill>
                      <a:prstDash val="solid"/>
                      <a:round/>
                      <a:headEnd type="none" w="med" len="med"/>
                      <a:tailEnd type="none" w="med" len="med"/>
                    </a:lnT>
                    <a:lnB w="12700" cap="flat" cmpd="sng" algn="ctr">
                      <a:solidFill>
                        <a:srgbClr val="1E3227"/>
                      </a:solidFill>
                      <a:prstDash val="solid"/>
                      <a:round/>
                      <a:headEnd type="none" w="med" len="med"/>
                      <a:tailEnd type="none" w="med" len="med"/>
                    </a:lnB>
                    <a:lnTlToBr w="12700" cmpd="sng">
                      <a:noFill/>
                      <a:prstDash val="solid"/>
                    </a:lnTlToBr>
                    <a:lnBlToTr w="12700" cmpd="sng">
                      <a:noFill/>
                      <a:prstDash val="solid"/>
                    </a:lnBlToTr>
                    <a:blipFill dpi="0" rotWithShape="1">
                      <a:blip r:embed="rId3"/>
                      <a:srcRect/>
                      <a:stretch>
                        <a:fillRect/>
                      </a:stretch>
                    </a:blipFill>
                  </a:tcPr>
                </a:tc>
                <a:tc>
                  <a:txBody>
                    <a:bodyPr/>
                    <a:lstStyle/>
                    <a:p>
                      <a:pPr algn="ctr">
                        <a:spcAft>
                          <a:spcPts val="0"/>
                        </a:spcAft>
                      </a:pPr>
                      <a:r>
                        <a:rPr lang="fr-FR" sz="2000" b="0" dirty="0" smtClean="0">
                          <a:solidFill>
                            <a:schemeClr val="bg2">
                              <a:lumMod val="10000"/>
                            </a:schemeClr>
                          </a:solidFill>
                          <a:effectLst/>
                          <a:latin typeface="Freestyle Script" pitchFamily="66" charset="0"/>
                          <a:ea typeface="Times New Roman"/>
                          <a:cs typeface="Times New Roman"/>
                        </a:rPr>
                        <a:t>Obtenir ce message:</a:t>
                      </a:r>
                    </a:p>
                    <a:p>
                      <a:pPr algn="ctr">
                        <a:spcAft>
                          <a:spcPts val="0"/>
                        </a:spcAft>
                      </a:pPr>
                      <a:endParaRPr lang="fr-FR" sz="1050" b="0" dirty="0" smtClean="0">
                        <a:solidFill>
                          <a:schemeClr val="bg2">
                            <a:lumMod val="10000"/>
                          </a:schemeClr>
                        </a:solidFill>
                        <a:effectLst/>
                        <a:latin typeface="Freestyle Script" pitchFamily="66" charset="0"/>
                        <a:ea typeface="Times New Roman"/>
                        <a:cs typeface="Times New Roman"/>
                      </a:endParaRPr>
                    </a:p>
                    <a:p>
                      <a:pPr algn="ctr">
                        <a:spcAft>
                          <a:spcPts val="0"/>
                        </a:spcAft>
                      </a:pPr>
                      <a:r>
                        <a:rPr lang="fr-FR" sz="2000" b="0" dirty="0" smtClean="0">
                          <a:solidFill>
                            <a:schemeClr val="bg2">
                              <a:lumMod val="10000"/>
                            </a:schemeClr>
                          </a:solidFill>
                          <a:effectLst/>
                          <a:latin typeface="Freestyle Script" pitchFamily="66" charset="0"/>
                          <a:ea typeface="Times New Roman"/>
                          <a:cs typeface="Times New Roman"/>
                        </a:rPr>
                        <a:t>.Prendre les jumelles dans le bureau de la cabine de Bruce.</a:t>
                      </a:r>
                    </a:p>
                    <a:p>
                      <a:pPr algn="ctr">
                        <a:spcAft>
                          <a:spcPts val="0"/>
                        </a:spcAft>
                      </a:pPr>
                      <a:r>
                        <a:rPr lang="fr-FR" sz="2000" b="0" dirty="0" smtClean="0">
                          <a:solidFill>
                            <a:schemeClr val="bg2">
                              <a:lumMod val="10000"/>
                            </a:schemeClr>
                          </a:solidFill>
                          <a:effectLst/>
                          <a:latin typeface="Freestyle Script" pitchFamily="66" charset="0"/>
                          <a:ea typeface="Times New Roman"/>
                          <a:cs typeface="Times New Roman"/>
                        </a:rPr>
                        <a:t>.Attendre la marée basse à 4h am ou pm.</a:t>
                      </a:r>
                    </a:p>
                    <a:p>
                      <a:pPr algn="ctr">
                        <a:spcAft>
                          <a:spcPts val="0"/>
                        </a:spcAft>
                      </a:pPr>
                      <a:r>
                        <a:rPr lang="fr-FR" sz="2000" b="0" dirty="0" smtClean="0">
                          <a:solidFill>
                            <a:schemeClr val="bg2">
                              <a:lumMod val="10000"/>
                            </a:schemeClr>
                          </a:solidFill>
                          <a:effectLst/>
                          <a:latin typeface="Freestyle Script" pitchFamily="66" charset="0"/>
                          <a:ea typeface="Times New Roman"/>
                          <a:cs typeface="Times New Roman"/>
                        </a:rPr>
                        <a:t>.Lire</a:t>
                      </a:r>
                      <a:r>
                        <a:rPr lang="fr-FR" sz="2000" b="0" baseline="0" dirty="0" smtClean="0">
                          <a:solidFill>
                            <a:schemeClr val="bg2">
                              <a:lumMod val="10000"/>
                            </a:schemeClr>
                          </a:solidFill>
                          <a:effectLst/>
                          <a:latin typeface="Freestyle Script" pitchFamily="66" charset="0"/>
                          <a:ea typeface="Times New Roman"/>
                          <a:cs typeface="Times New Roman"/>
                        </a:rPr>
                        <a:t> la plaque qui se trouve sous la statue.</a:t>
                      </a:r>
                    </a:p>
                    <a:p>
                      <a:pPr algn="ctr">
                        <a:spcAft>
                          <a:spcPts val="0"/>
                        </a:spcAft>
                      </a:pPr>
                      <a:r>
                        <a:rPr lang="fr-FR" sz="2000" b="0" baseline="0" dirty="0" smtClean="0">
                          <a:solidFill>
                            <a:schemeClr val="bg2">
                              <a:lumMod val="10000"/>
                            </a:schemeClr>
                          </a:solidFill>
                          <a:effectLst/>
                          <a:latin typeface="Freestyle Script" pitchFamily="66" charset="0"/>
                          <a:ea typeface="Times New Roman"/>
                          <a:cs typeface="Times New Roman"/>
                        </a:rPr>
                        <a:t>(il faut avoir l’objet jumelles sélectionné dans l’inventaire)</a:t>
                      </a:r>
                      <a:endParaRPr lang="en-US" sz="2400" b="0" dirty="0" smtClean="0">
                        <a:solidFill>
                          <a:schemeClr val="bg2">
                            <a:lumMod val="10000"/>
                          </a:schemeClr>
                        </a:solidFill>
                        <a:latin typeface="Freestyle Script" pitchFamily="66" charset="0"/>
                      </a:endParaRPr>
                    </a:p>
                    <a:p>
                      <a:pPr algn="ctr"/>
                      <a:r>
                        <a:rPr lang="fr-FR" sz="2000" b="0" dirty="0" smtClean="0">
                          <a:solidFill>
                            <a:schemeClr val="bg2">
                              <a:lumMod val="10000"/>
                            </a:schemeClr>
                          </a:solidFill>
                          <a:effectLst/>
                          <a:latin typeface="Freestyle Script" pitchFamily="66" charset="0"/>
                        </a:rPr>
                        <a:t>.Le message apparaît à l’envers. </a:t>
                      </a:r>
                    </a:p>
                    <a:p>
                      <a:pPr algn="ctr"/>
                      <a:r>
                        <a:rPr lang="fr-FR" sz="2000" b="0" dirty="0" smtClean="0">
                          <a:solidFill>
                            <a:schemeClr val="bg2">
                              <a:lumMod val="10000"/>
                            </a:schemeClr>
                          </a:solidFill>
                          <a:effectLst/>
                          <a:latin typeface="Freestyle Script" pitchFamily="66" charset="0"/>
                        </a:rPr>
                        <a:t>Il faut placer le résultat devant un miroir pour avoir la vérité.</a:t>
                      </a:r>
                    </a:p>
                    <a:p>
                      <a:pPr algn="ctr"/>
                      <a:r>
                        <a:rPr lang="fr-FR" sz="2000" b="0" dirty="0" smtClean="0">
                          <a:solidFill>
                            <a:schemeClr val="bg2">
                              <a:lumMod val="10000"/>
                            </a:schemeClr>
                          </a:solidFill>
                          <a:effectLst/>
                          <a:latin typeface="Freestyle Script" pitchFamily="66" charset="0"/>
                        </a:rPr>
                        <a:t>.C’est l’explication de</a:t>
                      </a:r>
                      <a:r>
                        <a:rPr lang="fr-FR" sz="2000" b="0" baseline="0" dirty="0" smtClean="0">
                          <a:solidFill>
                            <a:schemeClr val="bg2">
                              <a:lumMod val="10000"/>
                            </a:schemeClr>
                          </a:solidFill>
                          <a:effectLst/>
                          <a:latin typeface="Freestyle Script" pitchFamily="66" charset="0"/>
                        </a:rPr>
                        <a:t> l’énigme finale des bénitiers.</a:t>
                      </a:r>
                      <a:endParaRPr lang="fr-FR" sz="2000" b="0" dirty="0" smtClean="0">
                        <a:solidFill>
                          <a:schemeClr val="bg2">
                            <a:lumMod val="10000"/>
                          </a:schemeClr>
                        </a:solidFill>
                        <a:effectLst/>
                        <a:latin typeface="Freestyle Script" pitchFamily="66" charset="0"/>
                        <a:ea typeface="Times New Roman"/>
                        <a:cs typeface="Times New Roman"/>
                      </a:endParaRPr>
                    </a:p>
                  </a:txBody>
                  <a:tcPr marL="61130" marR="61130" marT="0" marB="0" anchor="ctr">
                    <a:lnL w="12700" cap="flat" cmpd="sng" algn="ctr">
                      <a:solidFill>
                        <a:srgbClr val="1E3227"/>
                      </a:solidFill>
                      <a:prstDash val="solid"/>
                      <a:round/>
                      <a:headEnd type="none" w="med" len="med"/>
                      <a:tailEnd type="none" w="med" len="med"/>
                    </a:lnL>
                    <a:lnR w="12700" cap="flat" cmpd="sng" algn="ctr">
                      <a:solidFill>
                        <a:srgbClr val="1E3227"/>
                      </a:solidFill>
                      <a:prstDash val="solid"/>
                      <a:round/>
                      <a:headEnd type="none" w="med" len="med"/>
                      <a:tailEnd type="none" w="med" len="med"/>
                    </a:lnR>
                    <a:lnT w="12700" cap="flat" cmpd="sng" algn="ctr">
                      <a:solidFill>
                        <a:srgbClr val="1E3227"/>
                      </a:solidFill>
                      <a:prstDash val="solid"/>
                      <a:round/>
                      <a:headEnd type="none" w="med" len="med"/>
                      <a:tailEnd type="none" w="med" len="med"/>
                    </a:lnT>
                    <a:lnB w="12700" cap="flat" cmpd="sng" algn="ctr">
                      <a:solidFill>
                        <a:srgbClr val="1E3227"/>
                      </a:solidFill>
                      <a:prstDash val="solid"/>
                      <a:round/>
                      <a:headEnd type="none" w="med" len="med"/>
                      <a:tailEnd type="none" w="med" len="med"/>
                    </a:lnB>
                    <a:lnTlToBr w="12700" cmpd="sng">
                      <a:noFill/>
                      <a:prstDash val="solid"/>
                    </a:lnTlToBr>
                    <a:lnBlToTr w="12700" cmpd="sng">
                      <a:noFill/>
                      <a:prstDash val="solid"/>
                    </a:lnBlToTr>
                    <a:solidFill>
                      <a:srgbClr val="BED8CA"/>
                    </a:solidFill>
                  </a:tcPr>
                </a:tc>
              </a:tr>
            </a:tbl>
          </a:graphicData>
        </a:graphic>
      </p:graphicFrame>
      <p:graphicFrame>
        <p:nvGraphicFramePr>
          <p:cNvPr id="5" name="Tableau 4"/>
          <p:cNvGraphicFramePr>
            <a:graphicFrameLocks noGrp="1"/>
          </p:cNvGraphicFramePr>
          <p:nvPr/>
        </p:nvGraphicFramePr>
        <p:xfrm>
          <a:off x="107504" y="3573016"/>
          <a:ext cx="8928992" cy="3168352"/>
        </p:xfrm>
        <a:graphic>
          <a:graphicData uri="http://schemas.openxmlformats.org/drawingml/2006/table">
            <a:tbl>
              <a:tblPr firstRow="1" bandRow="1">
                <a:tableStyleId>{5C22544A-7EE6-4342-B048-85BDC9FD1C3A}</a:tableStyleId>
              </a:tblPr>
              <a:tblGrid>
                <a:gridCol w="2664296"/>
                <a:gridCol w="2520280"/>
                <a:gridCol w="3744416"/>
              </a:tblGrid>
              <a:tr h="360040">
                <a:tc gridSpan="3">
                  <a:txBody>
                    <a:bodyPr/>
                    <a:lstStyle/>
                    <a:p>
                      <a:pPr algn="ctr"/>
                      <a:r>
                        <a:rPr lang="fr-FR" sz="2000" dirty="0" smtClean="0">
                          <a:solidFill>
                            <a:schemeClr val="bg1"/>
                          </a:solidFill>
                          <a:latin typeface="Freestyle Script" pitchFamily="66" charset="0"/>
                        </a:rPr>
                        <a:t>FUSION DU MESSAGE DU BASSIN ET DES</a:t>
                      </a:r>
                      <a:r>
                        <a:rPr lang="fr-FR" sz="2000" baseline="0" dirty="0" smtClean="0">
                          <a:solidFill>
                            <a:schemeClr val="bg1"/>
                          </a:solidFill>
                          <a:latin typeface="Freestyle Script" pitchFamily="66" charset="0"/>
                        </a:rPr>
                        <a:t> GROTTES</a:t>
                      </a:r>
                      <a:endParaRPr lang="fr-FR" sz="2000" dirty="0">
                        <a:solidFill>
                          <a:schemeClr val="bg1"/>
                        </a:solidFill>
                        <a:latin typeface="Freestyle Script" pitchFamily="66" charset="0"/>
                      </a:endParaRPr>
                    </a:p>
                  </a:txBody>
                  <a:tcPr anchor="ctr">
                    <a:lnL w="12700" cap="flat" cmpd="sng" algn="ctr">
                      <a:solidFill>
                        <a:srgbClr val="1E3227"/>
                      </a:solidFill>
                      <a:prstDash val="solid"/>
                      <a:round/>
                      <a:headEnd type="none" w="med" len="med"/>
                      <a:tailEnd type="none" w="med" len="med"/>
                    </a:lnL>
                    <a:lnR w="12700" cap="flat" cmpd="sng" algn="ctr">
                      <a:solidFill>
                        <a:srgbClr val="1E3227"/>
                      </a:solidFill>
                      <a:prstDash val="solid"/>
                      <a:round/>
                      <a:headEnd type="none" w="med" len="med"/>
                      <a:tailEnd type="none" w="med" len="med"/>
                    </a:lnR>
                    <a:lnT w="12700" cap="flat" cmpd="sng" algn="ctr">
                      <a:solidFill>
                        <a:srgbClr val="1E3227"/>
                      </a:solidFill>
                      <a:prstDash val="solid"/>
                      <a:round/>
                      <a:headEnd type="none" w="med" len="med"/>
                      <a:tailEnd type="none" w="med" len="med"/>
                    </a:lnT>
                    <a:lnB w="12700" cap="flat" cmpd="sng" algn="ctr">
                      <a:solidFill>
                        <a:srgbClr val="1E3227"/>
                      </a:solidFill>
                      <a:prstDash val="solid"/>
                      <a:round/>
                      <a:headEnd type="none" w="med" len="med"/>
                      <a:tailEnd type="none" w="med" len="med"/>
                    </a:lnB>
                    <a:lnTlToBr w="12700" cmpd="sng">
                      <a:noFill/>
                      <a:prstDash val="solid"/>
                    </a:lnTlToBr>
                    <a:lnBlToTr w="12700" cmpd="sng">
                      <a:noFill/>
                      <a:prstDash val="solid"/>
                    </a:lnBlToTr>
                    <a:solidFill>
                      <a:srgbClr val="1E3227"/>
                    </a:solidFill>
                  </a:tcPr>
                </a:tc>
                <a:tc hMerge="1">
                  <a:txBody>
                    <a:bodyPr/>
                    <a:lstStyle/>
                    <a:p>
                      <a:endParaRPr lang="fr-FR" dirty="0"/>
                    </a:p>
                  </a:txBody>
                  <a:tcPr/>
                </a:tc>
                <a:tc hMerge="1">
                  <a:txBody>
                    <a:bodyPr/>
                    <a:lstStyle/>
                    <a:p>
                      <a:endParaRPr lang="fr-FR" dirty="0"/>
                    </a:p>
                  </a:txBody>
                  <a:tcPr/>
                </a:tc>
              </a:tr>
              <a:tr h="2772112">
                <a:tc>
                  <a:txBody>
                    <a:bodyPr/>
                    <a:lstStyle/>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ORIGINAL</a:t>
                      </a: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3 muertos pesan 2 muertos</a:t>
                      </a:r>
                      <a:endParaRPr lang="fr-FR" sz="2400" b="0" dirty="0" smtClean="0">
                        <a:solidFill>
                          <a:schemeClr val="bg2">
                            <a:lumMod val="10000"/>
                          </a:schemeClr>
                        </a:solidFill>
                        <a:latin typeface="Freestyle Script" pitchFamily="66" charset="0"/>
                        <a:ea typeface="Times New Roman"/>
                        <a:cs typeface="Times New Roman"/>
                      </a:endParaRP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Y 5 muertos 2 muertos</a:t>
                      </a:r>
                      <a:endParaRPr lang="fr-FR" sz="2400" b="0" dirty="0" smtClean="0">
                        <a:solidFill>
                          <a:schemeClr val="bg2">
                            <a:lumMod val="10000"/>
                          </a:schemeClr>
                        </a:solidFill>
                        <a:latin typeface="Freestyle Script" pitchFamily="66" charset="0"/>
                        <a:ea typeface="Times New Roman"/>
                        <a:cs typeface="Times New Roman"/>
                      </a:endParaRP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El segundo es el primero</a:t>
                      </a:r>
                      <a:endParaRPr lang="fr-FR" sz="2400" b="0" dirty="0" smtClean="0">
                        <a:solidFill>
                          <a:schemeClr val="bg2">
                            <a:lumMod val="10000"/>
                          </a:schemeClr>
                        </a:solidFill>
                        <a:latin typeface="Freestyle Script" pitchFamily="66" charset="0"/>
                        <a:ea typeface="Times New Roman"/>
                        <a:cs typeface="Times New Roman"/>
                      </a:endParaRP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Y el primero el segundo</a:t>
                      </a:r>
                      <a:endParaRPr lang="fr-FR" sz="2400" b="0" dirty="0" smtClean="0">
                        <a:solidFill>
                          <a:schemeClr val="bg2">
                            <a:lumMod val="10000"/>
                          </a:schemeClr>
                        </a:solidFill>
                        <a:latin typeface="Freestyle Script" pitchFamily="66" charset="0"/>
                        <a:ea typeface="Times New Roman"/>
                        <a:cs typeface="Times New Roman"/>
                      </a:endParaRP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El hierro gira sobre el</a:t>
                      </a:r>
                      <a:endParaRPr lang="fr-FR" sz="2400" b="0" dirty="0" smtClean="0">
                        <a:solidFill>
                          <a:schemeClr val="bg2">
                            <a:lumMod val="10000"/>
                          </a:schemeClr>
                        </a:solidFill>
                        <a:latin typeface="Freestyle Script" pitchFamily="66" charset="0"/>
                        <a:ea typeface="Times New Roman"/>
                        <a:cs typeface="Times New Roman"/>
                      </a:endParaRP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Senal de los piratas</a:t>
                      </a:r>
                      <a:endParaRPr lang="fr-FR" sz="2400" b="0" dirty="0" smtClean="0">
                        <a:solidFill>
                          <a:schemeClr val="bg2">
                            <a:lumMod val="10000"/>
                          </a:schemeClr>
                        </a:solidFill>
                        <a:latin typeface="Freestyle Script" pitchFamily="66" charset="0"/>
                        <a:ea typeface="Times New Roman"/>
                        <a:cs typeface="Times New Roman"/>
                      </a:endParaRPr>
                    </a:p>
                  </a:txBody>
                  <a:tcPr marL="61130" marR="61130" marT="0" marB="0" anchor="ctr">
                    <a:lnL w="12700" cap="flat" cmpd="sng" algn="ctr">
                      <a:solidFill>
                        <a:srgbClr val="1E3227"/>
                      </a:solidFill>
                      <a:prstDash val="solid"/>
                      <a:round/>
                      <a:headEnd type="none" w="med" len="med"/>
                      <a:tailEnd type="none" w="med" len="med"/>
                    </a:lnL>
                    <a:lnR w="12700" cap="flat" cmpd="sng" algn="ctr">
                      <a:solidFill>
                        <a:srgbClr val="1E3227"/>
                      </a:solidFill>
                      <a:prstDash val="solid"/>
                      <a:round/>
                      <a:headEnd type="none" w="med" len="med"/>
                      <a:tailEnd type="none" w="med" len="med"/>
                    </a:lnR>
                    <a:lnT w="12700" cap="flat" cmpd="sng" algn="ctr">
                      <a:solidFill>
                        <a:srgbClr val="1E3227"/>
                      </a:solidFill>
                      <a:prstDash val="solid"/>
                      <a:round/>
                      <a:headEnd type="none" w="med" len="med"/>
                      <a:tailEnd type="none" w="med" len="med"/>
                    </a:lnT>
                    <a:lnB w="12700" cap="flat" cmpd="sng" algn="ctr">
                      <a:solidFill>
                        <a:srgbClr val="1E3227"/>
                      </a:solidFill>
                      <a:prstDash val="solid"/>
                      <a:round/>
                      <a:headEnd type="none" w="med" len="med"/>
                      <a:tailEnd type="none" w="med" len="med"/>
                    </a:lnB>
                    <a:lnTlToBr w="12700" cmpd="sng">
                      <a:noFill/>
                      <a:prstDash val="solid"/>
                    </a:lnTlToBr>
                    <a:lnBlToTr w="12700" cmpd="sng">
                      <a:noFill/>
                      <a:prstDash val="solid"/>
                    </a:lnBlToTr>
                    <a:solidFill>
                      <a:srgbClr val="BED8CA"/>
                    </a:solidFill>
                  </a:tcPr>
                </a:tc>
                <a:tc>
                  <a:txBody>
                    <a:bodyPr/>
                    <a:lstStyle/>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TRADUCTION</a:t>
                      </a: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3 morts pèsent 2 morts</a:t>
                      </a: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Et 5 morts 2 morts </a:t>
                      </a: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Le second est le premier</a:t>
                      </a: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Et le premier le second</a:t>
                      </a: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Le fer tourne sous le</a:t>
                      </a: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Signe des pirates</a:t>
                      </a:r>
                      <a:endParaRPr lang="fr-FR" sz="2400" b="0" dirty="0" smtClean="0">
                        <a:solidFill>
                          <a:schemeClr val="bg2">
                            <a:lumMod val="10000"/>
                          </a:schemeClr>
                        </a:solidFill>
                        <a:latin typeface="Freestyle Script" pitchFamily="66" charset="0"/>
                        <a:ea typeface="Times New Roman"/>
                        <a:cs typeface="Times New Roman"/>
                      </a:endParaRPr>
                    </a:p>
                  </a:txBody>
                  <a:tcPr marL="61130" marR="61130" marT="0" marB="0" anchor="ctr">
                    <a:lnL w="12700" cap="flat" cmpd="sng" algn="ctr">
                      <a:solidFill>
                        <a:srgbClr val="1E3227"/>
                      </a:solidFill>
                      <a:prstDash val="solid"/>
                      <a:round/>
                      <a:headEnd type="none" w="med" len="med"/>
                      <a:tailEnd type="none" w="med" len="med"/>
                    </a:lnL>
                    <a:lnR w="12700" cap="flat" cmpd="sng" algn="ctr">
                      <a:solidFill>
                        <a:srgbClr val="1E3227"/>
                      </a:solidFill>
                      <a:prstDash val="solid"/>
                      <a:round/>
                      <a:headEnd type="none" w="med" len="med"/>
                      <a:tailEnd type="none" w="med" len="med"/>
                    </a:lnR>
                    <a:lnT w="12700" cap="flat" cmpd="sng" algn="ctr">
                      <a:solidFill>
                        <a:srgbClr val="1E3227"/>
                      </a:solidFill>
                      <a:prstDash val="solid"/>
                      <a:round/>
                      <a:headEnd type="none" w="med" len="med"/>
                      <a:tailEnd type="none" w="med" len="med"/>
                    </a:lnT>
                    <a:lnB w="12700" cap="flat" cmpd="sng" algn="ctr">
                      <a:solidFill>
                        <a:srgbClr val="1E3227"/>
                      </a:solidFill>
                      <a:prstDash val="solid"/>
                      <a:round/>
                      <a:headEnd type="none" w="med" len="med"/>
                      <a:tailEnd type="none" w="med" len="med"/>
                    </a:lnB>
                    <a:lnTlToBr w="12700" cmpd="sng">
                      <a:noFill/>
                      <a:prstDash val="solid"/>
                    </a:lnTlToBr>
                    <a:lnBlToTr w="12700" cmpd="sng">
                      <a:noFill/>
                      <a:prstDash val="solid"/>
                    </a:lnBlToTr>
                    <a:solidFill>
                      <a:srgbClr val="BED8CA"/>
                    </a:solidFill>
                  </a:tcPr>
                </a:tc>
                <a:tc>
                  <a:txBody>
                    <a:bodyPr/>
                    <a:lstStyle/>
                    <a:p>
                      <a:pPr algn="ctr">
                        <a:spcAft>
                          <a:spcPts val="0"/>
                        </a:spcAft>
                      </a:pPr>
                      <a:r>
                        <a:rPr lang="fr-FR" sz="2400" b="0" dirty="0" smtClean="0">
                          <a:solidFill>
                            <a:schemeClr val="bg2">
                              <a:lumMod val="10000"/>
                            </a:schemeClr>
                          </a:solidFill>
                          <a:latin typeface="Freestyle Script" pitchFamily="66" charset="0"/>
                          <a:ea typeface="Times New Roman"/>
                          <a:cs typeface="Times New Roman"/>
                        </a:rPr>
                        <a:t>EXPLICATION</a:t>
                      </a:r>
                    </a:p>
                    <a:p>
                      <a:pPr algn="ctr">
                        <a:spcAft>
                          <a:spcPts val="0"/>
                        </a:spcAft>
                      </a:pPr>
                      <a:endParaRPr lang="fr-FR" sz="2400" b="0" dirty="0" smtClean="0">
                        <a:solidFill>
                          <a:schemeClr val="bg2">
                            <a:lumMod val="10000"/>
                          </a:schemeClr>
                        </a:solidFill>
                        <a:latin typeface="Freestyle Script" pitchFamily="66" charset="0"/>
                        <a:ea typeface="Times New Roman"/>
                        <a:cs typeface="Times New Roman"/>
                      </a:endParaRPr>
                    </a:p>
                    <a:p>
                      <a:pPr algn="l">
                        <a:spcAft>
                          <a:spcPts val="0"/>
                        </a:spcAft>
                      </a:pPr>
                      <a:r>
                        <a:rPr lang="fr-FR" sz="2400" b="0" dirty="0" smtClean="0">
                          <a:solidFill>
                            <a:schemeClr val="bg2">
                              <a:lumMod val="10000"/>
                            </a:schemeClr>
                          </a:solidFill>
                          <a:latin typeface="Freestyle Script" pitchFamily="66" charset="0"/>
                          <a:ea typeface="Times New Roman"/>
                          <a:cs typeface="Times New Roman"/>
                        </a:rPr>
                        <a:t>Bénitier 3 doit etre rempli de 2 volume d’eau</a:t>
                      </a:r>
                    </a:p>
                    <a:p>
                      <a:pPr algn="l">
                        <a:spcAft>
                          <a:spcPts val="0"/>
                        </a:spcAft>
                      </a:pPr>
                      <a:r>
                        <a:rPr lang="fr-FR" sz="2400" b="0" dirty="0" smtClean="0">
                          <a:solidFill>
                            <a:schemeClr val="bg2">
                              <a:lumMod val="10000"/>
                            </a:schemeClr>
                          </a:solidFill>
                          <a:latin typeface="Freestyle Script" pitchFamily="66" charset="0"/>
                          <a:ea typeface="Times New Roman"/>
                          <a:cs typeface="Times New Roman"/>
                        </a:rPr>
                        <a:t>Bénitier 5 doit etre rempli de 2 volume d’eau</a:t>
                      </a:r>
                    </a:p>
                    <a:p>
                      <a:pPr algn="l">
                        <a:spcAft>
                          <a:spcPts val="0"/>
                        </a:spcAft>
                      </a:pPr>
                      <a:r>
                        <a:rPr lang="fr-FR" sz="2400" b="0" dirty="0" smtClean="0">
                          <a:solidFill>
                            <a:schemeClr val="bg2">
                              <a:lumMod val="10000"/>
                            </a:schemeClr>
                          </a:solidFill>
                          <a:latin typeface="Freestyle Script" pitchFamily="66" charset="0"/>
                          <a:ea typeface="Times New Roman"/>
                          <a:cs typeface="Times New Roman"/>
                        </a:rPr>
                        <a:t>Benitier 5 doit être posé sur emplacement </a:t>
                      </a:r>
                      <a:r>
                        <a:rPr lang="fr-FR" sz="2400" b="0" dirty="0" smtClean="0">
                          <a:solidFill>
                            <a:schemeClr val="bg2">
                              <a:lumMod val="10000"/>
                            </a:schemeClr>
                          </a:solidFill>
                          <a:latin typeface="Andalus" pitchFamily="2" charset="-78"/>
                          <a:ea typeface="Times New Roman"/>
                          <a:cs typeface="Andalus" pitchFamily="2" charset="-78"/>
                        </a:rPr>
                        <a:t>I</a:t>
                      </a:r>
                      <a:endParaRPr lang="fr-FR" sz="2400" b="0" dirty="0" smtClean="0">
                        <a:solidFill>
                          <a:schemeClr val="bg2">
                            <a:lumMod val="10000"/>
                          </a:schemeClr>
                        </a:solidFill>
                        <a:latin typeface="Freestyle Script" pitchFamily="66" charset="0"/>
                        <a:ea typeface="Times New Roman"/>
                        <a:cs typeface="Times New Roman"/>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latin typeface="Freestyle Script" pitchFamily="66" charset="0"/>
                          <a:ea typeface="Times New Roman"/>
                          <a:cs typeface="Times New Roman"/>
                        </a:rPr>
                        <a:t>Benitier 3 doit être posé sur emplacement </a:t>
                      </a:r>
                      <a:r>
                        <a:rPr lang="fr-FR" sz="2400" b="0" dirty="0" smtClean="0">
                          <a:solidFill>
                            <a:schemeClr val="bg2">
                              <a:lumMod val="10000"/>
                            </a:schemeClr>
                          </a:solidFill>
                          <a:latin typeface="Andalus" pitchFamily="2" charset="-78"/>
                          <a:ea typeface="Times New Roman"/>
                          <a:cs typeface="Andalus" pitchFamily="2" charset="-78"/>
                        </a:rPr>
                        <a:t>II</a:t>
                      </a:r>
                      <a:endParaRPr lang="fr-FR" sz="2400" b="0" dirty="0" smtClean="0">
                        <a:solidFill>
                          <a:schemeClr val="bg2">
                            <a:lumMod val="10000"/>
                          </a:schemeClr>
                        </a:solidFill>
                        <a:latin typeface="Freestyle Script" pitchFamily="66" charset="0"/>
                        <a:ea typeface="Times New Roman"/>
                        <a:cs typeface="Times New Roman"/>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latin typeface="Freestyle Script" pitchFamily="66" charset="0"/>
                          <a:ea typeface="Times New Roman"/>
                          <a:cs typeface="Times New Roman"/>
                        </a:rPr>
                        <a:t>Tourner l’anneau sous la fontaine</a:t>
                      </a:r>
                    </a:p>
                  </a:txBody>
                  <a:tcPr marL="61130" marR="61130" marT="0" marB="0" anchor="ctr">
                    <a:lnL w="12700" cap="flat" cmpd="sng" algn="ctr">
                      <a:solidFill>
                        <a:srgbClr val="1E3227"/>
                      </a:solidFill>
                      <a:prstDash val="solid"/>
                      <a:round/>
                      <a:headEnd type="none" w="med" len="med"/>
                      <a:tailEnd type="none" w="med" len="med"/>
                    </a:lnL>
                    <a:lnR w="12700" cap="flat" cmpd="sng" algn="ctr">
                      <a:solidFill>
                        <a:srgbClr val="1E3227"/>
                      </a:solidFill>
                      <a:prstDash val="solid"/>
                      <a:round/>
                      <a:headEnd type="none" w="med" len="med"/>
                      <a:tailEnd type="none" w="med" len="med"/>
                    </a:lnR>
                    <a:lnT w="12700" cap="flat" cmpd="sng" algn="ctr">
                      <a:solidFill>
                        <a:srgbClr val="1E3227"/>
                      </a:solidFill>
                      <a:prstDash val="solid"/>
                      <a:round/>
                      <a:headEnd type="none" w="med" len="med"/>
                      <a:tailEnd type="none" w="med" len="med"/>
                    </a:lnT>
                    <a:lnB w="12700" cap="flat" cmpd="sng" algn="ctr">
                      <a:solidFill>
                        <a:srgbClr val="1E3227"/>
                      </a:solidFill>
                      <a:prstDash val="solid"/>
                      <a:round/>
                      <a:headEnd type="none" w="med" len="med"/>
                      <a:tailEnd type="none" w="med" len="med"/>
                    </a:lnB>
                    <a:lnTlToBr w="12700" cmpd="sng">
                      <a:noFill/>
                      <a:prstDash val="solid"/>
                    </a:lnTlToBr>
                    <a:lnBlToTr w="12700" cmpd="sng">
                      <a:noFill/>
                      <a:prstDash val="solid"/>
                    </a:lnBlToTr>
                    <a:solidFill>
                      <a:srgbClr val="BED8CA"/>
                    </a:solidFill>
                  </a:tcPr>
                </a:tc>
              </a:tr>
            </a:tbl>
          </a:graphicData>
        </a:graphic>
      </p:graphicFrame>
      <p:sp>
        <p:nvSpPr>
          <p:cNvPr id="8" name="Ellipse 7">
            <a:hlinkClick r:id="rId4" action="ppaction://hlinksldjump"/>
          </p:cNvPr>
          <p:cNvSpPr/>
          <p:nvPr/>
        </p:nvSpPr>
        <p:spPr>
          <a:xfrm>
            <a:off x="0" y="-27384"/>
            <a:ext cx="539552" cy="404664"/>
          </a:xfrm>
          <a:prstGeom prst="ellipse">
            <a:avLst/>
          </a:prstGeom>
          <a:blipFill dpi="0" rotWithShape="1">
            <a:blip r:embed="rId5"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LE MESSAGE DU BASSIN</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grottes.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3168352"/>
        </p:xfrm>
        <a:graphic>
          <a:graphicData uri="http://schemas.openxmlformats.org/drawingml/2006/table">
            <a:tbl>
              <a:tblPr/>
              <a:tblGrid>
                <a:gridCol w="4464496"/>
                <a:gridCol w="4464496"/>
              </a:tblGrid>
              <a:tr h="3168352">
                <a:tc>
                  <a:txBody>
                    <a:bodyPr/>
                    <a:lstStyle/>
                    <a:p>
                      <a:pPr algn="ctr">
                        <a:spcAft>
                          <a:spcPts val="0"/>
                        </a:spcAft>
                      </a:pPr>
                      <a:endParaRPr lang="fr-FR" sz="2000" b="0" dirty="0">
                        <a:solidFill>
                          <a:schemeClr val="bg2">
                            <a:lumMod val="10000"/>
                          </a:schemeClr>
                        </a:solidFill>
                        <a:effectLst/>
                        <a:latin typeface="Freestyle Script" pitchFamily="66" charset="0"/>
                        <a:ea typeface="Times New Roman"/>
                        <a:cs typeface="Times New Roman"/>
                      </a:endParaRPr>
                    </a:p>
                  </a:txBody>
                  <a:tcPr marL="61130" marR="61130" marT="0" marB="0" anchor="ctr">
                    <a:lnL w="12700" cap="flat" cmpd="sng" algn="ctr">
                      <a:solidFill>
                        <a:srgbClr val="1E3227"/>
                      </a:solidFill>
                      <a:prstDash val="solid"/>
                      <a:round/>
                      <a:headEnd type="none" w="med" len="med"/>
                      <a:tailEnd type="none" w="med" len="med"/>
                    </a:lnL>
                    <a:lnR w="12700" cap="flat" cmpd="sng" algn="ctr">
                      <a:solidFill>
                        <a:srgbClr val="1E3227"/>
                      </a:solidFill>
                      <a:prstDash val="solid"/>
                      <a:round/>
                      <a:headEnd type="none" w="med" len="med"/>
                      <a:tailEnd type="none" w="med" len="med"/>
                    </a:lnR>
                    <a:lnT w="12700" cap="flat" cmpd="sng" algn="ctr">
                      <a:solidFill>
                        <a:srgbClr val="1E3227"/>
                      </a:solidFill>
                      <a:prstDash val="solid"/>
                      <a:round/>
                      <a:headEnd type="none" w="med" len="med"/>
                      <a:tailEnd type="none" w="med" len="med"/>
                    </a:lnT>
                    <a:lnB w="12700" cap="flat" cmpd="sng" algn="ctr">
                      <a:solidFill>
                        <a:srgbClr val="1E3227"/>
                      </a:solidFill>
                      <a:prstDash val="solid"/>
                      <a:round/>
                      <a:headEnd type="none" w="med" len="med"/>
                      <a:tailEnd type="none" w="med" len="med"/>
                    </a:lnB>
                    <a:lnTlToBr w="12700" cmpd="sng">
                      <a:noFill/>
                      <a:prstDash val="solid"/>
                    </a:lnTlToBr>
                    <a:lnBlToTr w="12700" cmpd="sng">
                      <a:noFill/>
                      <a:prstDash val="solid"/>
                    </a:lnBlToTr>
                    <a:blipFill dpi="0" rotWithShape="1">
                      <a:blip r:embed="rId3"/>
                      <a:srcRect/>
                      <a:stretch>
                        <a:fillRect/>
                      </a:stretch>
                    </a:blipFill>
                  </a:tcPr>
                </a:tc>
                <a:tc>
                  <a:txBody>
                    <a:bodyPr/>
                    <a:lstStyle/>
                    <a:p>
                      <a:pPr algn="ctr">
                        <a:spcAft>
                          <a:spcPts val="0"/>
                        </a:spcAft>
                      </a:pPr>
                      <a:r>
                        <a:rPr lang="fr-FR" sz="2000" b="0" dirty="0" smtClean="0">
                          <a:solidFill>
                            <a:schemeClr val="bg2">
                              <a:lumMod val="10000"/>
                            </a:schemeClr>
                          </a:solidFill>
                          <a:effectLst/>
                          <a:latin typeface="Freestyle Script" pitchFamily="66" charset="0"/>
                          <a:ea typeface="Times New Roman"/>
                          <a:cs typeface="Times New Roman"/>
                        </a:rPr>
                        <a:t>Obtenir ce message:</a:t>
                      </a:r>
                    </a:p>
                    <a:p>
                      <a:pPr algn="ctr">
                        <a:spcAft>
                          <a:spcPts val="0"/>
                        </a:spcAft>
                      </a:pPr>
                      <a:endParaRPr lang="fr-FR" sz="1050" b="0" dirty="0" smtClean="0">
                        <a:solidFill>
                          <a:schemeClr val="bg2">
                            <a:lumMod val="10000"/>
                          </a:schemeClr>
                        </a:solidFill>
                        <a:effectLst/>
                        <a:latin typeface="Freestyle Script" pitchFamily="66" charset="0"/>
                        <a:ea typeface="Times New Roman"/>
                        <a:cs typeface="Times New Roman"/>
                      </a:endParaRPr>
                    </a:p>
                    <a:p>
                      <a:pPr algn="ctr">
                        <a:spcAft>
                          <a:spcPts val="0"/>
                        </a:spcAft>
                      </a:pPr>
                      <a:r>
                        <a:rPr lang="fr-FR" sz="2000" b="0" dirty="0" smtClean="0">
                          <a:solidFill>
                            <a:schemeClr val="bg2">
                              <a:lumMod val="10000"/>
                            </a:schemeClr>
                          </a:solidFill>
                          <a:effectLst/>
                          <a:latin typeface="Freestyle Script" pitchFamily="66" charset="0"/>
                          <a:ea typeface="Times New Roman"/>
                          <a:cs typeface="Times New Roman"/>
                        </a:rPr>
                        <a:t>.Se rendre dans la chambre de Maguy.</a:t>
                      </a:r>
                    </a:p>
                    <a:p>
                      <a:pPr algn="ctr">
                        <a:spcAft>
                          <a:spcPts val="0"/>
                        </a:spcAft>
                      </a:pPr>
                      <a:r>
                        <a:rPr lang="fr-FR" sz="2000" b="0" baseline="0" dirty="0" smtClean="0">
                          <a:solidFill>
                            <a:schemeClr val="bg2">
                              <a:lumMod val="10000"/>
                            </a:schemeClr>
                          </a:solidFill>
                          <a:effectLst/>
                          <a:latin typeface="Freestyle Script" pitchFamily="66" charset="0"/>
                          <a:ea typeface="Times New Roman"/>
                          <a:cs typeface="Times New Roman"/>
                        </a:rPr>
                        <a:t>.Tourner la lampe de chevet et fouiller.</a:t>
                      </a:r>
                    </a:p>
                    <a:p>
                      <a:pPr algn="ctr">
                        <a:spcAft>
                          <a:spcPts val="0"/>
                        </a:spcAft>
                      </a:pPr>
                      <a:r>
                        <a:rPr lang="fr-FR" sz="2000" b="0" baseline="0" dirty="0" smtClean="0">
                          <a:solidFill>
                            <a:schemeClr val="bg2">
                              <a:lumMod val="10000"/>
                            </a:schemeClr>
                          </a:solidFill>
                          <a:effectLst/>
                          <a:latin typeface="Freestyle Script" pitchFamily="66" charset="0"/>
                          <a:ea typeface="Times New Roman"/>
                          <a:cs typeface="Times New Roman"/>
                        </a:rPr>
                        <a:t>.Prendre la clef puis soulever le tapis.</a:t>
                      </a:r>
                    </a:p>
                    <a:p>
                      <a:pPr algn="ctr">
                        <a:spcAft>
                          <a:spcPts val="0"/>
                        </a:spcAft>
                      </a:pPr>
                      <a:r>
                        <a:rPr lang="fr-FR" sz="2000" b="0" baseline="0" dirty="0" smtClean="0">
                          <a:solidFill>
                            <a:schemeClr val="bg2">
                              <a:lumMod val="10000"/>
                            </a:schemeClr>
                          </a:solidFill>
                          <a:effectLst/>
                          <a:latin typeface="Freestyle Script" pitchFamily="66" charset="0"/>
                          <a:ea typeface="Times New Roman"/>
                          <a:cs typeface="Times New Roman"/>
                        </a:rPr>
                        <a:t>.Ouvrir la porte et aller dans le passage. </a:t>
                      </a:r>
                    </a:p>
                    <a:p>
                      <a:pPr algn="ctr">
                        <a:spcAft>
                          <a:spcPts val="0"/>
                        </a:spcAft>
                      </a:pPr>
                      <a:r>
                        <a:rPr lang="fr-FR" sz="2000" b="0" baseline="0" dirty="0" smtClean="0">
                          <a:solidFill>
                            <a:schemeClr val="bg2">
                              <a:lumMod val="10000"/>
                            </a:schemeClr>
                          </a:solidFill>
                          <a:effectLst/>
                          <a:latin typeface="Freestyle Script" pitchFamily="66" charset="0"/>
                          <a:ea typeface="Times New Roman"/>
                          <a:cs typeface="Times New Roman"/>
                        </a:rPr>
                        <a:t>.Lire l’inscription sous les pirates.</a:t>
                      </a:r>
                      <a:endParaRPr lang="fr-FR" sz="2000" b="0" dirty="0" smtClean="0">
                        <a:solidFill>
                          <a:schemeClr val="bg2">
                            <a:lumMod val="10000"/>
                          </a:schemeClr>
                        </a:solidFill>
                        <a:effectLst/>
                        <a:latin typeface="Freestyle Script" pitchFamily="66" charset="0"/>
                        <a:ea typeface="Times New Roman"/>
                        <a:cs typeface="Times New Roman"/>
                      </a:endParaRPr>
                    </a:p>
                    <a:p>
                      <a:pPr algn="ctr"/>
                      <a:r>
                        <a:rPr lang="fr-FR" sz="2000" b="0" dirty="0" smtClean="0">
                          <a:solidFill>
                            <a:schemeClr val="bg2">
                              <a:lumMod val="10000"/>
                            </a:schemeClr>
                          </a:solidFill>
                          <a:effectLst/>
                          <a:latin typeface="Freestyle Script" pitchFamily="66" charset="0"/>
                        </a:rPr>
                        <a:t>.Le message apparaît à l’envers. </a:t>
                      </a:r>
                    </a:p>
                    <a:p>
                      <a:pPr algn="ctr"/>
                      <a:r>
                        <a:rPr lang="fr-FR" sz="2000" b="0" dirty="0" smtClean="0">
                          <a:solidFill>
                            <a:schemeClr val="bg2">
                              <a:lumMod val="10000"/>
                            </a:schemeClr>
                          </a:solidFill>
                          <a:effectLst/>
                          <a:latin typeface="Freestyle Script" pitchFamily="66" charset="0"/>
                        </a:rPr>
                        <a:t>Il faut placer le résultat devant un miroir pour avoir la vérité.</a:t>
                      </a:r>
                    </a:p>
                    <a:p>
                      <a:pPr algn="ctr"/>
                      <a:r>
                        <a:rPr lang="fr-FR" sz="2000" b="0" dirty="0" smtClean="0">
                          <a:solidFill>
                            <a:schemeClr val="bg2">
                              <a:lumMod val="10000"/>
                            </a:schemeClr>
                          </a:solidFill>
                          <a:effectLst/>
                          <a:latin typeface="Freestyle Script" pitchFamily="66" charset="0"/>
                        </a:rPr>
                        <a:t>.C’est l’explication de</a:t>
                      </a:r>
                      <a:r>
                        <a:rPr lang="fr-FR" sz="2000" b="0" baseline="0" dirty="0" smtClean="0">
                          <a:solidFill>
                            <a:schemeClr val="bg2">
                              <a:lumMod val="10000"/>
                            </a:schemeClr>
                          </a:solidFill>
                          <a:effectLst/>
                          <a:latin typeface="Freestyle Script" pitchFamily="66" charset="0"/>
                        </a:rPr>
                        <a:t> l’énigme finale des bénitiers.</a:t>
                      </a:r>
                      <a:endParaRPr lang="fr-FR" sz="2000" b="0" dirty="0" smtClean="0">
                        <a:solidFill>
                          <a:schemeClr val="bg2">
                            <a:lumMod val="10000"/>
                          </a:schemeClr>
                        </a:solidFill>
                        <a:effectLst/>
                        <a:latin typeface="Freestyle Script" pitchFamily="66" charset="0"/>
                        <a:ea typeface="Times New Roman"/>
                        <a:cs typeface="Times New Roman"/>
                      </a:endParaRPr>
                    </a:p>
                  </a:txBody>
                  <a:tcPr marL="61130" marR="61130" marT="0" marB="0" anchor="ctr">
                    <a:lnL w="12700" cap="flat" cmpd="sng" algn="ctr">
                      <a:solidFill>
                        <a:srgbClr val="1E3227"/>
                      </a:solidFill>
                      <a:prstDash val="solid"/>
                      <a:round/>
                      <a:headEnd type="none" w="med" len="med"/>
                      <a:tailEnd type="none" w="med" len="med"/>
                    </a:lnL>
                    <a:lnR w="12700" cap="flat" cmpd="sng" algn="ctr">
                      <a:solidFill>
                        <a:srgbClr val="1E3227"/>
                      </a:solidFill>
                      <a:prstDash val="solid"/>
                      <a:round/>
                      <a:headEnd type="none" w="med" len="med"/>
                      <a:tailEnd type="none" w="med" len="med"/>
                    </a:lnR>
                    <a:lnT w="12700" cap="flat" cmpd="sng" algn="ctr">
                      <a:solidFill>
                        <a:srgbClr val="1E3227"/>
                      </a:solidFill>
                      <a:prstDash val="solid"/>
                      <a:round/>
                      <a:headEnd type="none" w="med" len="med"/>
                      <a:tailEnd type="none" w="med" len="med"/>
                    </a:lnT>
                    <a:lnB w="12700" cap="flat" cmpd="sng" algn="ctr">
                      <a:solidFill>
                        <a:srgbClr val="1E3227"/>
                      </a:solidFill>
                      <a:prstDash val="solid"/>
                      <a:round/>
                      <a:headEnd type="none" w="med" len="med"/>
                      <a:tailEnd type="none" w="med" len="med"/>
                    </a:lnB>
                    <a:lnTlToBr w="12700" cmpd="sng">
                      <a:noFill/>
                      <a:prstDash val="solid"/>
                    </a:lnTlToBr>
                    <a:lnBlToTr w="12700" cmpd="sng">
                      <a:noFill/>
                      <a:prstDash val="solid"/>
                    </a:lnBlToTr>
                    <a:solidFill>
                      <a:srgbClr val="BED8CA"/>
                    </a:solidFill>
                  </a:tcPr>
                </a:tc>
              </a:tr>
            </a:tbl>
          </a:graphicData>
        </a:graphic>
      </p:graphicFrame>
      <p:graphicFrame>
        <p:nvGraphicFramePr>
          <p:cNvPr id="5" name="Tableau 4"/>
          <p:cNvGraphicFramePr>
            <a:graphicFrameLocks noGrp="1"/>
          </p:cNvGraphicFramePr>
          <p:nvPr/>
        </p:nvGraphicFramePr>
        <p:xfrm>
          <a:off x="107504" y="3573016"/>
          <a:ext cx="8928992" cy="3168352"/>
        </p:xfrm>
        <a:graphic>
          <a:graphicData uri="http://schemas.openxmlformats.org/drawingml/2006/table">
            <a:tbl>
              <a:tblPr firstRow="1" bandRow="1">
                <a:tableStyleId>{5C22544A-7EE6-4342-B048-85BDC9FD1C3A}</a:tableStyleId>
              </a:tblPr>
              <a:tblGrid>
                <a:gridCol w="2664296"/>
                <a:gridCol w="2520280"/>
                <a:gridCol w="3744416"/>
              </a:tblGrid>
              <a:tr h="360040">
                <a:tc gridSpan="3">
                  <a:txBody>
                    <a:bodyPr/>
                    <a:lstStyle/>
                    <a:p>
                      <a:pPr algn="ctr"/>
                      <a:r>
                        <a:rPr lang="fr-FR" sz="2000" dirty="0" smtClean="0">
                          <a:solidFill>
                            <a:schemeClr val="bg1"/>
                          </a:solidFill>
                          <a:latin typeface="Freestyle Script" pitchFamily="66" charset="0"/>
                        </a:rPr>
                        <a:t>FUSION DU MESSAGE DU BASSIN ET DES</a:t>
                      </a:r>
                      <a:r>
                        <a:rPr lang="fr-FR" sz="2000" baseline="0" dirty="0" smtClean="0">
                          <a:solidFill>
                            <a:schemeClr val="bg1"/>
                          </a:solidFill>
                          <a:latin typeface="Freestyle Script" pitchFamily="66" charset="0"/>
                        </a:rPr>
                        <a:t> GROTTES</a:t>
                      </a:r>
                      <a:endParaRPr lang="fr-FR" sz="2000" dirty="0">
                        <a:solidFill>
                          <a:schemeClr val="bg1"/>
                        </a:solidFill>
                        <a:latin typeface="Freestyle Script" pitchFamily="66" charset="0"/>
                      </a:endParaRPr>
                    </a:p>
                  </a:txBody>
                  <a:tcPr anchor="ctr">
                    <a:lnL w="12700" cap="flat" cmpd="sng" algn="ctr">
                      <a:solidFill>
                        <a:srgbClr val="1E3227"/>
                      </a:solidFill>
                      <a:prstDash val="solid"/>
                      <a:round/>
                      <a:headEnd type="none" w="med" len="med"/>
                      <a:tailEnd type="none" w="med" len="med"/>
                    </a:lnL>
                    <a:lnR w="12700" cap="flat" cmpd="sng" algn="ctr">
                      <a:solidFill>
                        <a:srgbClr val="1E3227"/>
                      </a:solidFill>
                      <a:prstDash val="solid"/>
                      <a:round/>
                      <a:headEnd type="none" w="med" len="med"/>
                      <a:tailEnd type="none" w="med" len="med"/>
                    </a:lnR>
                    <a:lnT w="12700" cap="flat" cmpd="sng" algn="ctr">
                      <a:solidFill>
                        <a:srgbClr val="1E3227"/>
                      </a:solidFill>
                      <a:prstDash val="solid"/>
                      <a:round/>
                      <a:headEnd type="none" w="med" len="med"/>
                      <a:tailEnd type="none" w="med" len="med"/>
                    </a:lnT>
                    <a:lnB w="12700" cap="flat" cmpd="sng" algn="ctr">
                      <a:solidFill>
                        <a:srgbClr val="1E3227"/>
                      </a:solidFill>
                      <a:prstDash val="solid"/>
                      <a:round/>
                      <a:headEnd type="none" w="med" len="med"/>
                      <a:tailEnd type="none" w="med" len="med"/>
                    </a:lnB>
                    <a:solidFill>
                      <a:srgbClr val="1E3227"/>
                    </a:solidFill>
                  </a:tcPr>
                </a:tc>
                <a:tc hMerge="1">
                  <a:txBody>
                    <a:bodyPr/>
                    <a:lstStyle/>
                    <a:p>
                      <a:endParaRPr lang="fr-FR" dirty="0"/>
                    </a:p>
                  </a:txBody>
                  <a:tcPr/>
                </a:tc>
                <a:tc hMerge="1">
                  <a:txBody>
                    <a:bodyPr/>
                    <a:lstStyle/>
                    <a:p>
                      <a:endParaRPr lang="fr-FR" dirty="0"/>
                    </a:p>
                  </a:txBody>
                  <a:tcPr/>
                </a:tc>
              </a:tr>
              <a:tr h="2772112">
                <a:tc>
                  <a:txBody>
                    <a:bodyPr/>
                    <a:lstStyle/>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ORIGINAL</a:t>
                      </a: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3 muertos pesan 2 muertos</a:t>
                      </a:r>
                      <a:endParaRPr lang="fr-FR" sz="2400" b="0" dirty="0" smtClean="0">
                        <a:solidFill>
                          <a:schemeClr val="bg2">
                            <a:lumMod val="10000"/>
                          </a:schemeClr>
                        </a:solidFill>
                        <a:latin typeface="Freestyle Script" pitchFamily="66" charset="0"/>
                        <a:ea typeface="Times New Roman"/>
                        <a:cs typeface="Times New Roman"/>
                      </a:endParaRP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Y 5 muertos 2 muertos</a:t>
                      </a:r>
                      <a:endParaRPr lang="fr-FR" sz="2400" b="0" dirty="0" smtClean="0">
                        <a:solidFill>
                          <a:schemeClr val="bg2">
                            <a:lumMod val="10000"/>
                          </a:schemeClr>
                        </a:solidFill>
                        <a:latin typeface="Freestyle Script" pitchFamily="66" charset="0"/>
                        <a:ea typeface="Times New Roman"/>
                        <a:cs typeface="Times New Roman"/>
                      </a:endParaRP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El segundo es el primero</a:t>
                      </a:r>
                      <a:endParaRPr lang="fr-FR" sz="2400" b="0" dirty="0" smtClean="0">
                        <a:solidFill>
                          <a:schemeClr val="bg2">
                            <a:lumMod val="10000"/>
                          </a:schemeClr>
                        </a:solidFill>
                        <a:latin typeface="Freestyle Script" pitchFamily="66" charset="0"/>
                        <a:ea typeface="Times New Roman"/>
                        <a:cs typeface="Times New Roman"/>
                      </a:endParaRP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Y el primero el segundo</a:t>
                      </a:r>
                      <a:endParaRPr lang="fr-FR" sz="2400" b="0" dirty="0" smtClean="0">
                        <a:solidFill>
                          <a:schemeClr val="bg2">
                            <a:lumMod val="10000"/>
                          </a:schemeClr>
                        </a:solidFill>
                        <a:latin typeface="Freestyle Script" pitchFamily="66" charset="0"/>
                        <a:ea typeface="Times New Roman"/>
                        <a:cs typeface="Times New Roman"/>
                      </a:endParaRP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El hierro gira sobre el</a:t>
                      </a:r>
                      <a:endParaRPr lang="fr-FR" sz="2400" b="0" dirty="0" smtClean="0">
                        <a:solidFill>
                          <a:schemeClr val="bg2">
                            <a:lumMod val="10000"/>
                          </a:schemeClr>
                        </a:solidFill>
                        <a:latin typeface="Freestyle Script" pitchFamily="66" charset="0"/>
                        <a:ea typeface="Times New Roman"/>
                        <a:cs typeface="Times New Roman"/>
                      </a:endParaRP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Senal de los piratas</a:t>
                      </a:r>
                      <a:endParaRPr lang="fr-FR" sz="2400" b="0" dirty="0" smtClean="0">
                        <a:solidFill>
                          <a:schemeClr val="bg2">
                            <a:lumMod val="10000"/>
                          </a:schemeClr>
                        </a:solidFill>
                        <a:latin typeface="Freestyle Script" pitchFamily="66" charset="0"/>
                        <a:ea typeface="Times New Roman"/>
                        <a:cs typeface="Times New Roman"/>
                      </a:endParaRPr>
                    </a:p>
                  </a:txBody>
                  <a:tcPr marL="61130" marR="61130" marT="0" marB="0" anchor="ctr">
                    <a:lnL w="12700" cap="flat" cmpd="sng" algn="ctr">
                      <a:solidFill>
                        <a:srgbClr val="1E3227"/>
                      </a:solidFill>
                      <a:prstDash val="solid"/>
                      <a:round/>
                      <a:headEnd type="none" w="med" len="med"/>
                      <a:tailEnd type="none" w="med" len="med"/>
                    </a:lnL>
                    <a:lnR w="12700" cap="flat" cmpd="sng" algn="ctr">
                      <a:solidFill>
                        <a:srgbClr val="1E3227"/>
                      </a:solidFill>
                      <a:prstDash val="solid"/>
                      <a:round/>
                      <a:headEnd type="none" w="med" len="med"/>
                      <a:tailEnd type="none" w="med" len="med"/>
                    </a:lnR>
                    <a:lnT w="12700" cap="flat" cmpd="sng" algn="ctr">
                      <a:solidFill>
                        <a:srgbClr val="1E3227"/>
                      </a:solidFill>
                      <a:prstDash val="solid"/>
                      <a:round/>
                      <a:headEnd type="none" w="med" len="med"/>
                      <a:tailEnd type="none" w="med" len="med"/>
                    </a:lnT>
                    <a:lnB w="12700" cap="flat" cmpd="sng" algn="ctr">
                      <a:solidFill>
                        <a:srgbClr val="1E3227"/>
                      </a:solidFill>
                      <a:prstDash val="solid"/>
                      <a:round/>
                      <a:headEnd type="none" w="med" len="med"/>
                      <a:tailEnd type="none" w="med" len="med"/>
                    </a:lnB>
                    <a:solidFill>
                      <a:srgbClr val="BED8CA"/>
                    </a:solidFill>
                  </a:tcPr>
                </a:tc>
                <a:tc>
                  <a:txBody>
                    <a:bodyPr/>
                    <a:lstStyle/>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TRADUCTION</a:t>
                      </a: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3 morts pèsent 2 morts</a:t>
                      </a: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Et 5 morts 2 morts </a:t>
                      </a: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Le second est le premier</a:t>
                      </a: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Et le premier le second</a:t>
                      </a: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Le fer tourne sous le</a:t>
                      </a:r>
                    </a:p>
                    <a:p>
                      <a:pPr algn="ctr">
                        <a:spcAft>
                          <a:spcPts val="0"/>
                        </a:spcAft>
                      </a:pPr>
                      <a:r>
                        <a:rPr lang="en-US" sz="2400" b="0" dirty="0" smtClean="0">
                          <a:solidFill>
                            <a:schemeClr val="bg2">
                              <a:lumMod val="10000"/>
                            </a:schemeClr>
                          </a:solidFill>
                          <a:latin typeface="Freestyle Script" pitchFamily="66" charset="0"/>
                          <a:ea typeface="Times New Roman"/>
                          <a:cs typeface="Times New Roman"/>
                        </a:rPr>
                        <a:t>Signe des pirates</a:t>
                      </a:r>
                      <a:endParaRPr lang="fr-FR" sz="2400" b="0" dirty="0" smtClean="0">
                        <a:solidFill>
                          <a:schemeClr val="bg2">
                            <a:lumMod val="10000"/>
                          </a:schemeClr>
                        </a:solidFill>
                        <a:latin typeface="Freestyle Script" pitchFamily="66" charset="0"/>
                        <a:ea typeface="Times New Roman"/>
                        <a:cs typeface="Times New Roman"/>
                      </a:endParaRPr>
                    </a:p>
                  </a:txBody>
                  <a:tcPr marL="61130" marR="61130" marT="0" marB="0" anchor="ctr">
                    <a:lnL w="12700" cap="flat" cmpd="sng" algn="ctr">
                      <a:solidFill>
                        <a:srgbClr val="1E3227"/>
                      </a:solidFill>
                      <a:prstDash val="solid"/>
                      <a:round/>
                      <a:headEnd type="none" w="med" len="med"/>
                      <a:tailEnd type="none" w="med" len="med"/>
                    </a:lnL>
                    <a:lnR w="12700" cap="flat" cmpd="sng" algn="ctr">
                      <a:solidFill>
                        <a:srgbClr val="1E3227"/>
                      </a:solidFill>
                      <a:prstDash val="solid"/>
                      <a:round/>
                      <a:headEnd type="none" w="med" len="med"/>
                      <a:tailEnd type="none" w="med" len="med"/>
                    </a:lnR>
                    <a:lnT w="12700" cap="flat" cmpd="sng" algn="ctr">
                      <a:solidFill>
                        <a:srgbClr val="1E3227"/>
                      </a:solidFill>
                      <a:prstDash val="solid"/>
                      <a:round/>
                      <a:headEnd type="none" w="med" len="med"/>
                      <a:tailEnd type="none" w="med" len="med"/>
                    </a:lnT>
                    <a:lnB w="12700" cap="flat" cmpd="sng" algn="ctr">
                      <a:solidFill>
                        <a:srgbClr val="1E3227"/>
                      </a:solidFill>
                      <a:prstDash val="solid"/>
                      <a:round/>
                      <a:headEnd type="none" w="med" len="med"/>
                      <a:tailEnd type="none" w="med" len="med"/>
                    </a:lnB>
                    <a:solidFill>
                      <a:srgbClr val="BED8CA"/>
                    </a:solidFill>
                  </a:tcPr>
                </a:tc>
                <a:tc>
                  <a:txBody>
                    <a:bodyPr/>
                    <a:lstStyle/>
                    <a:p>
                      <a:pPr algn="ctr">
                        <a:spcAft>
                          <a:spcPts val="0"/>
                        </a:spcAft>
                      </a:pPr>
                      <a:r>
                        <a:rPr lang="fr-FR" sz="2400" b="0" dirty="0" smtClean="0">
                          <a:solidFill>
                            <a:schemeClr val="bg2">
                              <a:lumMod val="10000"/>
                            </a:schemeClr>
                          </a:solidFill>
                          <a:latin typeface="Freestyle Script" pitchFamily="66" charset="0"/>
                          <a:ea typeface="Times New Roman"/>
                          <a:cs typeface="Times New Roman"/>
                        </a:rPr>
                        <a:t>EXPLICATION</a:t>
                      </a:r>
                    </a:p>
                    <a:p>
                      <a:pPr algn="ctr">
                        <a:spcAft>
                          <a:spcPts val="0"/>
                        </a:spcAft>
                      </a:pPr>
                      <a:endParaRPr lang="fr-FR" sz="2400" b="0" dirty="0" smtClean="0">
                        <a:solidFill>
                          <a:schemeClr val="bg2">
                            <a:lumMod val="10000"/>
                          </a:schemeClr>
                        </a:solidFill>
                        <a:latin typeface="Freestyle Script" pitchFamily="66" charset="0"/>
                        <a:ea typeface="Times New Roman"/>
                        <a:cs typeface="Times New Roman"/>
                      </a:endParaRPr>
                    </a:p>
                    <a:p>
                      <a:pPr algn="l">
                        <a:spcAft>
                          <a:spcPts val="0"/>
                        </a:spcAft>
                      </a:pPr>
                      <a:r>
                        <a:rPr lang="fr-FR" sz="2400" b="0" dirty="0" smtClean="0">
                          <a:solidFill>
                            <a:schemeClr val="bg2">
                              <a:lumMod val="10000"/>
                            </a:schemeClr>
                          </a:solidFill>
                          <a:latin typeface="Freestyle Script" pitchFamily="66" charset="0"/>
                          <a:ea typeface="Times New Roman"/>
                          <a:cs typeface="Times New Roman"/>
                        </a:rPr>
                        <a:t>Bénitier 3 doit etre rempli de 2 volume d’eau</a:t>
                      </a:r>
                    </a:p>
                    <a:p>
                      <a:pPr algn="l">
                        <a:spcAft>
                          <a:spcPts val="0"/>
                        </a:spcAft>
                      </a:pPr>
                      <a:r>
                        <a:rPr lang="fr-FR" sz="2400" b="0" dirty="0" smtClean="0">
                          <a:solidFill>
                            <a:schemeClr val="bg2">
                              <a:lumMod val="10000"/>
                            </a:schemeClr>
                          </a:solidFill>
                          <a:latin typeface="Freestyle Script" pitchFamily="66" charset="0"/>
                          <a:ea typeface="Times New Roman"/>
                          <a:cs typeface="Times New Roman"/>
                        </a:rPr>
                        <a:t>Bénitier 5 doit etre rempli de 2 volume d’eau</a:t>
                      </a:r>
                    </a:p>
                    <a:p>
                      <a:pPr algn="l">
                        <a:spcAft>
                          <a:spcPts val="0"/>
                        </a:spcAft>
                      </a:pPr>
                      <a:r>
                        <a:rPr lang="fr-FR" sz="2400" b="0" dirty="0" smtClean="0">
                          <a:solidFill>
                            <a:schemeClr val="bg2">
                              <a:lumMod val="10000"/>
                            </a:schemeClr>
                          </a:solidFill>
                          <a:latin typeface="Freestyle Script" pitchFamily="66" charset="0"/>
                          <a:ea typeface="Times New Roman"/>
                          <a:cs typeface="Times New Roman"/>
                        </a:rPr>
                        <a:t>Benitier 5 doit être posé sur emplacement </a:t>
                      </a:r>
                      <a:r>
                        <a:rPr lang="fr-FR" sz="2400" b="0" dirty="0" smtClean="0">
                          <a:solidFill>
                            <a:schemeClr val="bg2">
                              <a:lumMod val="10000"/>
                            </a:schemeClr>
                          </a:solidFill>
                          <a:latin typeface="Andalus" pitchFamily="2" charset="-78"/>
                          <a:ea typeface="Times New Roman"/>
                          <a:cs typeface="Andalus" pitchFamily="2" charset="-78"/>
                        </a:rPr>
                        <a:t>I</a:t>
                      </a:r>
                      <a:endParaRPr lang="fr-FR" sz="2400" b="0" dirty="0" smtClean="0">
                        <a:solidFill>
                          <a:schemeClr val="bg2">
                            <a:lumMod val="10000"/>
                          </a:schemeClr>
                        </a:solidFill>
                        <a:latin typeface="Freestyle Script" pitchFamily="66" charset="0"/>
                        <a:ea typeface="Times New Roman"/>
                        <a:cs typeface="Times New Roman"/>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latin typeface="Freestyle Script" pitchFamily="66" charset="0"/>
                          <a:ea typeface="Times New Roman"/>
                          <a:cs typeface="Times New Roman"/>
                        </a:rPr>
                        <a:t>Benitier 3 doit être posé sur emplacement </a:t>
                      </a:r>
                      <a:r>
                        <a:rPr lang="fr-FR" sz="2400" b="0" dirty="0" smtClean="0">
                          <a:solidFill>
                            <a:schemeClr val="bg2">
                              <a:lumMod val="10000"/>
                            </a:schemeClr>
                          </a:solidFill>
                          <a:latin typeface="Andalus" pitchFamily="2" charset="-78"/>
                          <a:ea typeface="Times New Roman"/>
                          <a:cs typeface="Andalus" pitchFamily="2" charset="-78"/>
                        </a:rPr>
                        <a:t>II</a:t>
                      </a:r>
                      <a:endParaRPr lang="fr-FR" sz="2400" b="0" dirty="0" smtClean="0">
                        <a:solidFill>
                          <a:schemeClr val="bg2">
                            <a:lumMod val="10000"/>
                          </a:schemeClr>
                        </a:solidFill>
                        <a:latin typeface="Freestyle Script" pitchFamily="66" charset="0"/>
                        <a:ea typeface="Times New Roman"/>
                        <a:cs typeface="Times New Roman"/>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latin typeface="Freestyle Script" pitchFamily="66" charset="0"/>
                          <a:ea typeface="Times New Roman"/>
                          <a:cs typeface="Times New Roman"/>
                        </a:rPr>
                        <a:t>Tourner l’anneau sous la fontaine</a:t>
                      </a:r>
                    </a:p>
                  </a:txBody>
                  <a:tcPr marL="61130" marR="61130" marT="0" marB="0" anchor="ctr">
                    <a:lnL w="12700" cap="flat" cmpd="sng" algn="ctr">
                      <a:solidFill>
                        <a:srgbClr val="1E3227"/>
                      </a:solidFill>
                      <a:prstDash val="solid"/>
                      <a:round/>
                      <a:headEnd type="none" w="med" len="med"/>
                      <a:tailEnd type="none" w="med" len="med"/>
                    </a:lnL>
                    <a:lnR w="12700" cap="flat" cmpd="sng" algn="ctr">
                      <a:solidFill>
                        <a:srgbClr val="1E3227"/>
                      </a:solidFill>
                      <a:prstDash val="solid"/>
                      <a:round/>
                      <a:headEnd type="none" w="med" len="med"/>
                      <a:tailEnd type="none" w="med" len="med"/>
                    </a:lnR>
                    <a:lnT w="12700" cap="flat" cmpd="sng" algn="ctr">
                      <a:solidFill>
                        <a:srgbClr val="1E3227"/>
                      </a:solidFill>
                      <a:prstDash val="solid"/>
                      <a:round/>
                      <a:headEnd type="none" w="med" len="med"/>
                      <a:tailEnd type="none" w="med" len="med"/>
                    </a:lnT>
                    <a:lnB w="12700" cap="flat" cmpd="sng" algn="ctr">
                      <a:solidFill>
                        <a:srgbClr val="1E3227"/>
                      </a:solidFill>
                      <a:prstDash val="solid"/>
                      <a:round/>
                      <a:headEnd type="none" w="med" len="med"/>
                      <a:tailEnd type="none" w="med" len="med"/>
                    </a:lnB>
                    <a:solidFill>
                      <a:srgbClr val="BED8CA"/>
                    </a:solidFill>
                  </a:tcPr>
                </a:tc>
              </a:tr>
            </a:tbl>
          </a:graphicData>
        </a:graphic>
      </p:graphicFrame>
      <p:sp>
        <p:nvSpPr>
          <p:cNvPr id="8" name="Ellipse 7">
            <a:hlinkClick r:id="rId4" action="ppaction://hlinksldjump"/>
          </p:cNvPr>
          <p:cNvSpPr/>
          <p:nvPr/>
        </p:nvSpPr>
        <p:spPr>
          <a:xfrm>
            <a:off x="0" y="-27384"/>
            <a:ext cx="539552" cy="404664"/>
          </a:xfrm>
          <a:prstGeom prst="ellipse">
            <a:avLst/>
          </a:prstGeom>
          <a:blipFill dpi="0" rotWithShape="1">
            <a:blip r:embed="rId5"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ZoneTexte 6"/>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LE MESSAGE DES GROTTES</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alphaModFix amt="85000"/>
            <a:lum/>
          </a:blip>
          <a:srcRect/>
          <a:stretch>
            <a:fillRect/>
          </a:stretch>
        </a:blipFill>
        <a:effectLst/>
      </p:bgPr>
    </p:bg>
    <p:spTree>
      <p:nvGrpSpPr>
        <p:cNvPr id="1" name=""/>
        <p:cNvGrpSpPr/>
        <p:nvPr/>
      </p:nvGrpSpPr>
      <p:grpSpPr>
        <a:xfrm>
          <a:off x="0" y="0"/>
          <a:ext cx="0" cy="0"/>
          <a:chOff x="0" y="0"/>
          <a:chExt cx="0" cy="0"/>
        </a:xfrm>
      </p:grpSpPr>
      <p:sp>
        <p:nvSpPr>
          <p:cNvPr id="61" name="Rectangle 60"/>
          <p:cNvSpPr/>
          <p:nvPr/>
        </p:nvSpPr>
        <p:spPr>
          <a:xfrm>
            <a:off x="0" y="404664"/>
            <a:ext cx="9144000" cy="64533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9" name="Rectangle 68">
            <a:hlinkClick r:id="rId3" action="ppaction://hlinksldjump"/>
          </p:cNvPr>
          <p:cNvSpPr/>
          <p:nvPr/>
        </p:nvSpPr>
        <p:spPr>
          <a:xfrm>
            <a:off x="4788024" y="5733255"/>
            <a:ext cx="2843808" cy="4616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sz="2400" b="1" dirty="0" smtClean="0">
                <a:solidFill>
                  <a:srgbClr val="FFB7FF"/>
                </a:solidFill>
                <a:effectLst>
                  <a:outerShdw blurRad="38100" dist="38100" dir="2700000" algn="tl">
                    <a:srgbClr val="000000">
                      <a:alpha val="43137"/>
                    </a:srgbClr>
                  </a:outerShdw>
                </a:effectLst>
                <a:latin typeface="Freestyle Script" pitchFamily="66" charset="0"/>
              </a:rPr>
              <a:t>TABASSER / SOUDOYER</a:t>
            </a:r>
            <a:endParaRPr lang="fr-FR" sz="2400" b="1" dirty="0">
              <a:solidFill>
                <a:srgbClr val="FFB7FF"/>
              </a:solidFill>
              <a:effectLst>
                <a:outerShdw blurRad="38100" dist="38100" dir="2700000" algn="tl">
                  <a:srgbClr val="000000">
                    <a:alpha val="43137"/>
                  </a:srgbClr>
                </a:outerShdw>
              </a:effectLst>
              <a:latin typeface="Freestyle Script" pitchFamily="66" charset="0"/>
            </a:endParaRPr>
          </a:p>
        </p:txBody>
      </p:sp>
      <p:sp>
        <p:nvSpPr>
          <p:cNvPr id="70" name="Rectangle 69">
            <a:hlinkClick r:id="rId4" action="ppaction://hlinksldjump"/>
          </p:cNvPr>
          <p:cNvSpPr/>
          <p:nvPr/>
        </p:nvSpPr>
        <p:spPr>
          <a:xfrm>
            <a:off x="1588122" y="5733255"/>
            <a:ext cx="2487650" cy="4616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a:r>
              <a:rPr lang="fr-FR" sz="2400" b="1" dirty="0" smtClean="0">
                <a:ln>
                  <a:solidFill>
                    <a:schemeClr val="bg2">
                      <a:lumMod val="50000"/>
                    </a:schemeClr>
                  </a:solidFill>
                </a:ln>
                <a:solidFill>
                  <a:schemeClr val="bg2">
                    <a:lumMod val="75000"/>
                  </a:schemeClr>
                </a:solidFill>
                <a:effectLst>
                  <a:outerShdw blurRad="38100" dist="38100" dir="2700000" algn="tl">
                    <a:srgbClr val="000000">
                      <a:alpha val="43137"/>
                    </a:srgbClr>
                  </a:outerShdw>
                </a:effectLst>
                <a:latin typeface="Freestyle Script" pitchFamily="66" charset="0"/>
              </a:rPr>
              <a:t>DONNER</a:t>
            </a:r>
            <a:r>
              <a:rPr lang="fr-FR" sz="2400" b="1" dirty="0" smtClean="0">
                <a:solidFill>
                  <a:schemeClr val="bg2">
                    <a:lumMod val="75000"/>
                  </a:schemeClr>
                </a:solidFill>
                <a:effectLst>
                  <a:outerShdw blurRad="38100" dist="38100" dir="2700000" algn="tl">
                    <a:srgbClr val="000000">
                      <a:alpha val="43137"/>
                    </a:srgbClr>
                  </a:outerShdw>
                </a:effectLst>
                <a:latin typeface="Freestyle Script" pitchFamily="66" charset="0"/>
              </a:rPr>
              <a:t> </a:t>
            </a:r>
            <a:endParaRPr lang="fr-FR" sz="2400" b="1" dirty="0">
              <a:solidFill>
                <a:schemeClr val="bg2">
                  <a:lumMod val="75000"/>
                </a:schemeClr>
              </a:solidFill>
              <a:effectLst>
                <a:outerShdw blurRad="38100" dist="38100" dir="2700000" algn="tl">
                  <a:srgbClr val="000000">
                    <a:alpha val="43137"/>
                  </a:srgbClr>
                </a:outerShdw>
              </a:effectLst>
              <a:latin typeface="Freestyle Script" pitchFamily="66" charset="0"/>
            </a:endParaRPr>
          </a:p>
        </p:txBody>
      </p:sp>
      <p:sp>
        <p:nvSpPr>
          <p:cNvPr id="66" name="Rectangle 65"/>
          <p:cNvSpPr/>
          <p:nvPr/>
        </p:nvSpPr>
        <p:spPr>
          <a:xfrm>
            <a:off x="5220072" y="1599182"/>
            <a:ext cx="1957228" cy="4616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2400" b="1" dirty="0" smtClean="0">
                <a:solidFill>
                  <a:srgbClr val="8C5CE2"/>
                </a:solidFill>
                <a:effectLst>
                  <a:outerShdw blurRad="38100" dist="38100" dir="2700000" algn="tl">
                    <a:srgbClr val="000000">
                      <a:alpha val="43137"/>
                    </a:srgbClr>
                  </a:outerShdw>
                </a:effectLst>
                <a:latin typeface="Freestyle Script" pitchFamily="66" charset="0"/>
              </a:rPr>
              <a:t>MONTRER</a:t>
            </a:r>
            <a:endParaRPr lang="fr-FR" sz="2400" b="1" dirty="0">
              <a:solidFill>
                <a:srgbClr val="8C5CE2"/>
              </a:solidFill>
              <a:effectLst>
                <a:outerShdw blurRad="38100" dist="38100" dir="2700000" algn="tl">
                  <a:srgbClr val="000000">
                    <a:alpha val="43137"/>
                  </a:srgbClr>
                </a:outerShdw>
              </a:effectLst>
              <a:latin typeface="Freestyle Script" pitchFamily="66" charset="0"/>
            </a:endParaRPr>
          </a:p>
        </p:txBody>
      </p:sp>
      <p:sp>
        <p:nvSpPr>
          <p:cNvPr id="68" name="Rectangle 67"/>
          <p:cNvSpPr/>
          <p:nvPr/>
        </p:nvSpPr>
        <p:spPr>
          <a:xfrm>
            <a:off x="1588122" y="1599182"/>
            <a:ext cx="2673204" cy="4616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spAutoFit/>
          </a:bodyPr>
          <a:lstStyle/>
          <a:p>
            <a:pPr algn="ctr"/>
            <a:r>
              <a:rPr lang="fr-FR" sz="2400" b="1" dirty="0" smtClean="0">
                <a:ln>
                  <a:solidFill>
                    <a:srgbClr val="2EB4B1"/>
                  </a:solidFill>
                </a:ln>
                <a:solidFill>
                  <a:srgbClr val="2EB4B1"/>
                </a:solidFill>
                <a:effectLst>
                  <a:outerShdw blurRad="38100" dist="38100" dir="2700000" algn="tl">
                    <a:srgbClr val="000000">
                      <a:alpha val="43137"/>
                    </a:srgbClr>
                  </a:outerShdw>
                </a:effectLst>
                <a:latin typeface="Freestyle Script" pitchFamily="66" charset="0"/>
              </a:rPr>
              <a:t>MEMORISER/ OPPOSER</a:t>
            </a:r>
            <a:endParaRPr lang="fr-FR" sz="2400" b="1" dirty="0">
              <a:ln>
                <a:solidFill>
                  <a:srgbClr val="2EB4B1"/>
                </a:solidFill>
              </a:ln>
              <a:solidFill>
                <a:srgbClr val="2EB4B1"/>
              </a:solidFill>
              <a:effectLst>
                <a:outerShdw blurRad="38100" dist="38100" dir="2700000" algn="tl">
                  <a:srgbClr val="000000">
                    <a:alpha val="43137"/>
                  </a:srgbClr>
                </a:outerShdw>
              </a:effectLst>
              <a:latin typeface="Freestyle Script" pitchFamily="66" charset="0"/>
            </a:endParaRPr>
          </a:p>
        </p:txBody>
      </p:sp>
      <p:sp>
        <p:nvSpPr>
          <p:cNvPr id="39" name="Rectangle 38">
            <a:hlinkClick r:id="rId5" action="ppaction://hlinksldjump"/>
          </p:cNvPr>
          <p:cNvSpPr/>
          <p:nvPr/>
        </p:nvSpPr>
        <p:spPr>
          <a:xfrm>
            <a:off x="5508104" y="2076237"/>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ANITA</a:t>
            </a:r>
            <a:endParaRPr lang="fr-FR" sz="1600" b="1" dirty="0">
              <a:effectLst>
                <a:outerShdw blurRad="38100" dist="38100" dir="2700000" algn="tl">
                  <a:srgbClr val="000000">
                    <a:alpha val="43137"/>
                  </a:srgbClr>
                </a:outerShdw>
              </a:effectLst>
              <a:latin typeface="Freestyle Script" pitchFamily="66" charset="0"/>
            </a:endParaRPr>
          </a:p>
        </p:txBody>
      </p:sp>
      <p:sp>
        <p:nvSpPr>
          <p:cNvPr id="40" name="Rectangle 39">
            <a:hlinkClick r:id="rId6" action="ppaction://hlinksldjump"/>
          </p:cNvPr>
          <p:cNvSpPr/>
          <p:nvPr/>
        </p:nvSpPr>
        <p:spPr>
          <a:xfrm>
            <a:off x="5508104" y="2414791"/>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ANTON</a:t>
            </a:r>
            <a:endParaRPr lang="fr-FR" sz="1600" b="1" dirty="0">
              <a:effectLst>
                <a:outerShdw blurRad="38100" dist="38100" dir="2700000" algn="tl">
                  <a:srgbClr val="000000">
                    <a:alpha val="43137"/>
                  </a:srgbClr>
                </a:outerShdw>
              </a:effectLst>
              <a:latin typeface="Freestyle Script" pitchFamily="66" charset="0"/>
            </a:endParaRPr>
          </a:p>
        </p:txBody>
      </p:sp>
      <p:sp>
        <p:nvSpPr>
          <p:cNvPr id="43" name="Rectangle 42">
            <a:hlinkClick r:id="rId7" action="ppaction://hlinksldjump"/>
          </p:cNvPr>
          <p:cNvSpPr/>
          <p:nvPr/>
        </p:nvSpPr>
        <p:spPr>
          <a:xfrm>
            <a:off x="5508104" y="2753345"/>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BOB</a:t>
            </a:r>
            <a:endParaRPr lang="fr-FR" sz="1600" b="1" dirty="0">
              <a:effectLst>
                <a:outerShdw blurRad="38100" dist="38100" dir="2700000" algn="tl">
                  <a:srgbClr val="000000">
                    <a:alpha val="43137"/>
                  </a:srgbClr>
                </a:outerShdw>
              </a:effectLst>
              <a:latin typeface="Freestyle Script" pitchFamily="66" charset="0"/>
            </a:endParaRPr>
          </a:p>
        </p:txBody>
      </p:sp>
      <p:sp>
        <p:nvSpPr>
          <p:cNvPr id="44" name="Rectangle 43">
            <a:hlinkClick r:id="rId8" action="ppaction://hlinksldjump"/>
          </p:cNvPr>
          <p:cNvSpPr/>
          <p:nvPr/>
        </p:nvSpPr>
        <p:spPr>
          <a:xfrm>
            <a:off x="5508104" y="3091899"/>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BRUCE</a:t>
            </a:r>
            <a:endParaRPr lang="fr-FR" sz="1600" b="1" dirty="0">
              <a:effectLst>
                <a:outerShdw blurRad="38100" dist="38100" dir="2700000" algn="tl">
                  <a:srgbClr val="000000">
                    <a:alpha val="43137"/>
                  </a:srgbClr>
                </a:outerShdw>
              </a:effectLst>
              <a:latin typeface="Freestyle Script" pitchFamily="66" charset="0"/>
            </a:endParaRPr>
          </a:p>
        </p:txBody>
      </p:sp>
      <p:sp>
        <p:nvSpPr>
          <p:cNvPr id="46" name="Rectangle 45">
            <a:hlinkClick r:id="rId9" action="ppaction://hlinksldjump"/>
          </p:cNvPr>
          <p:cNvSpPr/>
          <p:nvPr/>
        </p:nvSpPr>
        <p:spPr>
          <a:xfrm>
            <a:off x="5508104" y="3806170"/>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JUSTE</a:t>
            </a:r>
            <a:endParaRPr lang="fr-FR" sz="1600" b="1" dirty="0">
              <a:effectLst>
                <a:outerShdw blurRad="38100" dist="38100" dir="2700000" algn="tl">
                  <a:srgbClr val="000000">
                    <a:alpha val="43137"/>
                  </a:srgbClr>
                </a:outerShdw>
              </a:effectLst>
              <a:latin typeface="Freestyle Script" pitchFamily="66" charset="0"/>
            </a:endParaRPr>
          </a:p>
        </p:txBody>
      </p:sp>
      <p:sp>
        <p:nvSpPr>
          <p:cNvPr id="49" name="Rectangle 48">
            <a:hlinkClick r:id="rId10" action="ppaction://hlinksldjump"/>
          </p:cNvPr>
          <p:cNvSpPr/>
          <p:nvPr/>
        </p:nvSpPr>
        <p:spPr>
          <a:xfrm>
            <a:off x="5508104" y="4206279"/>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MAGUY</a:t>
            </a:r>
            <a:endParaRPr lang="fr-FR" sz="1600" b="1" dirty="0">
              <a:effectLst>
                <a:outerShdw blurRad="38100" dist="38100" dir="2700000" algn="tl">
                  <a:srgbClr val="000000">
                    <a:alpha val="43137"/>
                  </a:srgbClr>
                </a:outerShdw>
              </a:effectLst>
              <a:latin typeface="Freestyle Script" pitchFamily="66" charset="0"/>
            </a:endParaRPr>
          </a:p>
        </p:txBody>
      </p:sp>
      <p:sp>
        <p:nvSpPr>
          <p:cNvPr id="51" name="Rectangle 50">
            <a:hlinkClick r:id="rId11" action="ppaction://hlinksldjump"/>
          </p:cNvPr>
          <p:cNvSpPr/>
          <p:nvPr/>
        </p:nvSpPr>
        <p:spPr>
          <a:xfrm>
            <a:off x="5508104" y="4544833"/>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ROY</a:t>
            </a:r>
            <a:endParaRPr lang="fr-FR" sz="1600" b="1" dirty="0">
              <a:effectLst>
                <a:outerShdw blurRad="38100" dist="38100" dir="2700000" algn="tl">
                  <a:srgbClr val="000000">
                    <a:alpha val="43137"/>
                  </a:srgbClr>
                </a:outerShdw>
              </a:effectLst>
              <a:latin typeface="Freestyle Script" pitchFamily="66" charset="0"/>
            </a:endParaRPr>
          </a:p>
        </p:txBody>
      </p:sp>
      <p:sp>
        <p:nvSpPr>
          <p:cNvPr id="53" name="Rectangle 52">
            <a:hlinkClick r:id="rId12" action="ppaction://hlinksldjump"/>
          </p:cNvPr>
          <p:cNvSpPr/>
          <p:nvPr/>
        </p:nvSpPr>
        <p:spPr>
          <a:xfrm>
            <a:off x="5508104" y="4883387"/>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SUE</a:t>
            </a:r>
            <a:endParaRPr lang="fr-FR" sz="1600" b="1" dirty="0">
              <a:effectLst>
                <a:outerShdw blurRad="38100" dist="38100" dir="2700000" algn="tl">
                  <a:srgbClr val="000000">
                    <a:alpha val="43137"/>
                  </a:srgbClr>
                </a:outerShdw>
              </a:effectLst>
              <a:latin typeface="Freestyle Script" pitchFamily="66" charset="0"/>
            </a:endParaRPr>
          </a:p>
        </p:txBody>
      </p:sp>
      <p:sp>
        <p:nvSpPr>
          <p:cNvPr id="16" name="Rectangle 15">
            <a:hlinkClick r:id="rId13" action="ppaction://hlinksldjump"/>
          </p:cNvPr>
          <p:cNvSpPr/>
          <p:nvPr/>
        </p:nvSpPr>
        <p:spPr>
          <a:xfrm>
            <a:off x="5508104" y="3467616"/>
            <a:ext cx="1368152"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CHRIS</a:t>
            </a:r>
            <a:endParaRPr lang="fr-FR" sz="1600" b="1" dirty="0">
              <a:effectLst>
                <a:outerShdw blurRad="38100" dist="38100" dir="2700000" algn="tl">
                  <a:srgbClr val="000000">
                    <a:alpha val="43137"/>
                  </a:srgbClr>
                </a:outerShdw>
              </a:effectLst>
              <a:latin typeface="Freestyle Script" pitchFamily="66" charset="0"/>
            </a:endParaRPr>
          </a:p>
        </p:txBody>
      </p:sp>
      <p:sp>
        <p:nvSpPr>
          <p:cNvPr id="17" name="Rectangle 16">
            <a:hlinkClick r:id="rId14" action="ppaction://hlinksldjump"/>
          </p:cNvPr>
          <p:cNvSpPr/>
          <p:nvPr/>
        </p:nvSpPr>
        <p:spPr>
          <a:xfrm>
            <a:off x="1772236" y="2060847"/>
            <a:ext cx="2304256"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ANITA</a:t>
            </a:r>
            <a:endParaRPr lang="fr-FR" sz="1600" b="1" dirty="0">
              <a:effectLst>
                <a:outerShdw blurRad="38100" dist="38100" dir="2700000" algn="tl">
                  <a:srgbClr val="000000">
                    <a:alpha val="43137"/>
                  </a:srgbClr>
                </a:outerShdw>
              </a:effectLst>
              <a:latin typeface="Freestyle Script" pitchFamily="66" charset="0"/>
            </a:endParaRPr>
          </a:p>
        </p:txBody>
      </p:sp>
      <p:sp>
        <p:nvSpPr>
          <p:cNvPr id="18" name="Rectangle 17">
            <a:hlinkClick r:id="rId15" action="ppaction://hlinksldjump"/>
          </p:cNvPr>
          <p:cNvSpPr/>
          <p:nvPr/>
        </p:nvSpPr>
        <p:spPr>
          <a:xfrm>
            <a:off x="1772236" y="2399401"/>
            <a:ext cx="2304256"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ANTON</a:t>
            </a:r>
            <a:endParaRPr lang="fr-FR" sz="1600" b="1" dirty="0">
              <a:effectLst>
                <a:outerShdw blurRad="38100" dist="38100" dir="2700000" algn="tl">
                  <a:srgbClr val="000000">
                    <a:alpha val="43137"/>
                  </a:srgbClr>
                </a:outerShdw>
              </a:effectLst>
              <a:latin typeface="Freestyle Script" pitchFamily="66" charset="0"/>
            </a:endParaRPr>
          </a:p>
        </p:txBody>
      </p:sp>
      <p:sp>
        <p:nvSpPr>
          <p:cNvPr id="19" name="Rectangle 18">
            <a:hlinkClick r:id="rId16" action="ppaction://hlinksldjump"/>
          </p:cNvPr>
          <p:cNvSpPr/>
          <p:nvPr/>
        </p:nvSpPr>
        <p:spPr>
          <a:xfrm>
            <a:off x="1772236" y="2737955"/>
            <a:ext cx="2304256"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BOB</a:t>
            </a:r>
            <a:endParaRPr lang="fr-FR" sz="1600" b="1" dirty="0">
              <a:effectLst>
                <a:outerShdw blurRad="38100" dist="38100" dir="2700000" algn="tl">
                  <a:srgbClr val="000000">
                    <a:alpha val="43137"/>
                  </a:srgbClr>
                </a:outerShdw>
              </a:effectLst>
              <a:latin typeface="Freestyle Script" pitchFamily="66" charset="0"/>
            </a:endParaRPr>
          </a:p>
        </p:txBody>
      </p:sp>
      <p:sp>
        <p:nvSpPr>
          <p:cNvPr id="20" name="Rectangle 19">
            <a:hlinkClick r:id="rId17" action="ppaction://hlinksldjump"/>
          </p:cNvPr>
          <p:cNvSpPr/>
          <p:nvPr/>
        </p:nvSpPr>
        <p:spPr>
          <a:xfrm>
            <a:off x="1772236" y="3076509"/>
            <a:ext cx="2304256"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BRUCE</a:t>
            </a:r>
            <a:endParaRPr lang="fr-FR" sz="1600" b="1" dirty="0">
              <a:effectLst>
                <a:outerShdw blurRad="38100" dist="38100" dir="2700000" algn="tl">
                  <a:srgbClr val="000000">
                    <a:alpha val="43137"/>
                  </a:srgbClr>
                </a:outerShdw>
              </a:effectLst>
              <a:latin typeface="Freestyle Script" pitchFamily="66" charset="0"/>
            </a:endParaRPr>
          </a:p>
        </p:txBody>
      </p:sp>
      <p:sp>
        <p:nvSpPr>
          <p:cNvPr id="21" name="Rectangle 20">
            <a:hlinkClick r:id="rId18" action="ppaction://hlinksldjump"/>
          </p:cNvPr>
          <p:cNvSpPr/>
          <p:nvPr/>
        </p:nvSpPr>
        <p:spPr>
          <a:xfrm>
            <a:off x="1772236" y="3467616"/>
            <a:ext cx="2304256"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CHRIS</a:t>
            </a:r>
            <a:endParaRPr lang="fr-FR" sz="1600" b="1" dirty="0">
              <a:effectLst>
                <a:outerShdw blurRad="38100" dist="38100" dir="2700000" algn="tl">
                  <a:srgbClr val="000000">
                    <a:alpha val="43137"/>
                  </a:srgbClr>
                </a:outerShdw>
              </a:effectLst>
              <a:latin typeface="Freestyle Script" pitchFamily="66" charset="0"/>
            </a:endParaRPr>
          </a:p>
        </p:txBody>
      </p:sp>
      <p:sp>
        <p:nvSpPr>
          <p:cNvPr id="22" name="Rectangle 21">
            <a:hlinkClick r:id="rId19" action="ppaction://hlinksldjump"/>
          </p:cNvPr>
          <p:cNvSpPr/>
          <p:nvPr/>
        </p:nvSpPr>
        <p:spPr>
          <a:xfrm>
            <a:off x="1772956" y="3867725"/>
            <a:ext cx="2303536"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JUSTE</a:t>
            </a:r>
            <a:endParaRPr lang="fr-FR" sz="1600" b="1" dirty="0">
              <a:effectLst>
                <a:outerShdw blurRad="38100" dist="38100" dir="2700000" algn="tl">
                  <a:srgbClr val="000000">
                    <a:alpha val="43137"/>
                  </a:srgbClr>
                </a:outerShdw>
              </a:effectLst>
              <a:latin typeface="Freestyle Script" pitchFamily="66" charset="0"/>
            </a:endParaRPr>
          </a:p>
        </p:txBody>
      </p:sp>
      <p:sp>
        <p:nvSpPr>
          <p:cNvPr id="23" name="Rectangle 22">
            <a:hlinkClick r:id="rId20" action="ppaction://hlinksldjump"/>
          </p:cNvPr>
          <p:cNvSpPr/>
          <p:nvPr/>
        </p:nvSpPr>
        <p:spPr>
          <a:xfrm>
            <a:off x="1772956" y="4206279"/>
            <a:ext cx="2304256"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MAGUY</a:t>
            </a:r>
            <a:endParaRPr lang="fr-FR" sz="1600" b="1" dirty="0">
              <a:effectLst>
                <a:outerShdw blurRad="38100" dist="38100" dir="2700000" algn="tl">
                  <a:srgbClr val="000000">
                    <a:alpha val="43137"/>
                  </a:srgbClr>
                </a:outerShdw>
              </a:effectLst>
              <a:latin typeface="Freestyle Script" pitchFamily="66" charset="0"/>
            </a:endParaRPr>
          </a:p>
        </p:txBody>
      </p:sp>
      <p:sp>
        <p:nvSpPr>
          <p:cNvPr id="24" name="Rectangle 23">
            <a:hlinkClick r:id="rId21" action="ppaction://hlinksldjump"/>
          </p:cNvPr>
          <p:cNvSpPr/>
          <p:nvPr/>
        </p:nvSpPr>
        <p:spPr>
          <a:xfrm>
            <a:off x="1772956" y="4544833"/>
            <a:ext cx="2304256"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ROY</a:t>
            </a:r>
            <a:endParaRPr lang="fr-FR" sz="1600" b="1" dirty="0">
              <a:effectLst>
                <a:outerShdw blurRad="38100" dist="38100" dir="2700000" algn="tl">
                  <a:srgbClr val="000000">
                    <a:alpha val="43137"/>
                  </a:srgbClr>
                </a:outerShdw>
              </a:effectLst>
              <a:latin typeface="Freestyle Script" pitchFamily="66" charset="0"/>
            </a:endParaRPr>
          </a:p>
        </p:txBody>
      </p:sp>
      <p:sp>
        <p:nvSpPr>
          <p:cNvPr id="25" name="Rectangle 24">
            <a:hlinkClick r:id="rId22" action="ppaction://hlinksldjump"/>
          </p:cNvPr>
          <p:cNvSpPr/>
          <p:nvPr/>
        </p:nvSpPr>
        <p:spPr>
          <a:xfrm>
            <a:off x="1772956" y="4883387"/>
            <a:ext cx="2304256" cy="33855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fr-FR" sz="1600" b="1" dirty="0" smtClean="0">
                <a:effectLst>
                  <a:outerShdw blurRad="38100" dist="38100" dir="2700000" algn="tl">
                    <a:srgbClr val="000000">
                      <a:alpha val="43137"/>
                    </a:srgbClr>
                  </a:outerShdw>
                </a:effectLst>
                <a:latin typeface="Freestyle Script" pitchFamily="66" charset="0"/>
              </a:rPr>
              <a:t>SUE</a:t>
            </a:r>
            <a:endParaRPr lang="fr-FR" sz="1600" b="1" dirty="0">
              <a:effectLst>
                <a:outerShdw blurRad="38100" dist="38100" dir="2700000" algn="tl">
                  <a:srgbClr val="000000">
                    <a:alpha val="43137"/>
                  </a:srgbClr>
                </a:outerShdw>
              </a:effectLst>
              <a:latin typeface="Freestyle Script" pitchFamily="66" charset="0"/>
            </a:endParaRPr>
          </a:p>
        </p:txBody>
      </p:sp>
      <p:sp>
        <p:nvSpPr>
          <p:cNvPr id="26" name="ZoneTexte 25"/>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SOMMAIRE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27" name="ZoneTexte 26"/>
          <p:cNvSpPr txBox="1"/>
          <p:nvPr/>
        </p:nvSpPr>
        <p:spPr>
          <a:xfrm>
            <a:off x="116944" y="837800"/>
            <a:ext cx="8929632" cy="553998"/>
          </a:xfrm>
          <a:prstGeom prst="rect">
            <a:avLst/>
          </a:prstGeom>
          <a:noFill/>
        </p:spPr>
        <p:txBody>
          <a:bodyPr wrap="square" rtlCol="0" anchor="ctr">
            <a:spAutoFit/>
          </a:bodyPr>
          <a:lstStyle/>
          <a:p>
            <a:pPr algn="ctr"/>
            <a:r>
              <a:rPr lang="fr-FR" sz="3000" b="1" spc="300" dirty="0" smtClean="0">
                <a:ln>
                  <a:solidFill>
                    <a:schemeClr val="tx1">
                      <a:alpha val="65000"/>
                    </a:schemeClr>
                  </a:solidFill>
                </a:ln>
                <a:solidFill>
                  <a:schemeClr val="bg1">
                    <a:lumMod val="95000"/>
                  </a:schemeClr>
                </a:solidFill>
                <a:effectLst>
                  <a:outerShdw blurRad="38100" dist="38100" dir="2700000" algn="tl">
                    <a:srgbClr val="000000">
                      <a:alpha val="43137"/>
                    </a:srgbClr>
                  </a:outerShdw>
                </a:effectLst>
                <a:latin typeface="Andalus" pitchFamily="2" charset="-78"/>
                <a:cs typeface="Andalus" pitchFamily="2" charset="-78"/>
              </a:rPr>
              <a:t>ARGUMENTER</a:t>
            </a:r>
            <a:endParaRPr lang="fr-FR" sz="3000" b="1" spc="300" dirty="0">
              <a:ln>
                <a:solidFill>
                  <a:schemeClr val="tx1">
                    <a:alpha val="65000"/>
                  </a:schemeClr>
                </a:solidFill>
              </a:ln>
              <a:solidFill>
                <a:schemeClr val="bg1">
                  <a:lumMod val="95000"/>
                </a:schemeClr>
              </a:solidFill>
              <a:effectLst>
                <a:outerShdw blurRad="38100" dist="38100" dir="2700000" algn="tl">
                  <a:srgbClr val="000000">
                    <a:alpha val="43137"/>
                  </a:srgbClr>
                </a:outerShdw>
              </a:effectLst>
              <a:latin typeface="Andalus" pitchFamily="2" charset="-78"/>
              <a:cs typeface="Andalus" pitchFamily="2" charset="-78"/>
            </a:endParaRPr>
          </a:p>
        </p:txBody>
      </p:sp>
      <p:sp>
        <p:nvSpPr>
          <p:cNvPr id="28" name="Ellipse 27">
            <a:hlinkClick r:id="rId23" action="ppaction://hlinksldjump"/>
          </p:cNvPr>
          <p:cNvSpPr/>
          <p:nvPr/>
        </p:nvSpPr>
        <p:spPr>
          <a:xfrm>
            <a:off x="0" y="-27384"/>
            <a:ext cx="539552" cy="404664"/>
          </a:xfrm>
          <a:prstGeom prst="ellipse">
            <a:avLst/>
          </a:prstGeom>
          <a:blipFill dpi="0" rotWithShape="1">
            <a:blip r:embed="rId2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Image 19" descr="salon.jpg"/>
          <p:cNvPicPr>
            <a:picLocks noChangeAspect="1"/>
          </p:cNvPicPr>
          <p:nvPr/>
        </p:nvPicPr>
        <p:blipFill>
          <a:blip r:embed="rId2" cstate="print"/>
          <a:stretch>
            <a:fillRect/>
          </a:stretch>
        </p:blipFill>
        <p:spPr>
          <a:xfrm>
            <a:off x="0" y="0"/>
            <a:ext cx="9144000" cy="6858000"/>
          </a:xfrm>
          <a:prstGeom prst="rect">
            <a:avLst/>
          </a:prstGeom>
        </p:spPr>
      </p:pic>
      <p:sp>
        <p:nvSpPr>
          <p:cNvPr id="12" name="ZoneTexte 11"/>
          <p:cNvSpPr txBox="1"/>
          <p:nvPr/>
        </p:nvSpPr>
        <p:spPr>
          <a:xfrm>
            <a:off x="539552" y="2492896"/>
            <a:ext cx="1728192" cy="369332"/>
          </a:xfrm>
          <a:prstGeom prst="rect">
            <a:avLst/>
          </a:prstGeom>
          <a:noFill/>
        </p:spPr>
        <p:txBody>
          <a:bodyPr wrap="square" rtlCol="0">
            <a:spAutoFit/>
          </a:bodyPr>
          <a:lstStyle/>
          <a:p>
            <a:r>
              <a:rPr lang="fr-FR" b="1" dirty="0" smtClean="0">
                <a:solidFill>
                  <a:srgbClr val="FFFF00"/>
                </a:solidFill>
                <a:effectLst>
                  <a:outerShdw blurRad="38100" dist="38100" dir="2700000" algn="tl">
                    <a:srgbClr val="000000">
                      <a:alpha val="43137"/>
                    </a:srgbClr>
                  </a:outerShdw>
                </a:effectLst>
                <a:latin typeface="Freestyle Script" pitchFamily="66" charset="0"/>
                <a:cs typeface="Andalus" pitchFamily="2" charset="-78"/>
              </a:rPr>
              <a:t>METTRE CENDRIER</a:t>
            </a:r>
            <a:endParaRPr lang="fr-FR" b="1" dirty="0">
              <a:solidFill>
                <a:srgbClr val="FFFF00"/>
              </a:solidFill>
              <a:effectLst>
                <a:outerShdw blurRad="38100" dist="38100" dir="2700000" algn="tl">
                  <a:srgbClr val="000000">
                    <a:alpha val="43137"/>
                  </a:srgbClr>
                </a:outerShdw>
              </a:effectLst>
              <a:latin typeface="Freestyle Script" pitchFamily="66" charset="0"/>
              <a:cs typeface="Andalus" pitchFamily="2" charset="-78"/>
            </a:endParaRPr>
          </a:p>
        </p:txBody>
      </p:sp>
      <p:sp>
        <p:nvSpPr>
          <p:cNvPr id="16" name="ZoneTexte 15"/>
          <p:cNvSpPr txBox="1"/>
          <p:nvPr/>
        </p:nvSpPr>
        <p:spPr>
          <a:xfrm>
            <a:off x="2483768" y="4365104"/>
            <a:ext cx="864096" cy="369332"/>
          </a:xfrm>
          <a:prstGeom prst="rect">
            <a:avLst/>
          </a:prstGeom>
          <a:noFill/>
        </p:spPr>
        <p:txBody>
          <a:bodyPr wrap="square" rtlCol="0">
            <a:spAutoFit/>
          </a:bodyPr>
          <a:lstStyle/>
          <a:p>
            <a:pPr algn="ctr"/>
            <a:r>
              <a:rPr lang="fr-FR" b="1" dirty="0" smtClean="0">
                <a:solidFill>
                  <a:srgbClr val="FFFF00"/>
                </a:solidFill>
                <a:latin typeface="Freestyle Script" pitchFamily="66" charset="0"/>
                <a:cs typeface="Andalus" pitchFamily="2" charset="-78"/>
              </a:rPr>
              <a:t>OUVRIR</a:t>
            </a:r>
            <a:endParaRPr lang="fr-FR" b="1" dirty="0">
              <a:solidFill>
                <a:srgbClr val="FFFF00"/>
              </a:solidFill>
              <a:latin typeface="Freestyle Script" pitchFamily="66" charset="0"/>
              <a:cs typeface="Andalus" pitchFamily="2" charset="-78"/>
            </a:endParaRPr>
          </a:p>
        </p:txBody>
      </p:sp>
      <p:sp>
        <p:nvSpPr>
          <p:cNvPr id="17" name="ZoneTexte 16"/>
          <p:cNvSpPr txBox="1"/>
          <p:nvPr/>
        </p:nvSpPr>
        <p:spPr>
          <a:xfrm>
            <a:off x="3347864" y="4941168"/>
            <a:ext cx="864096" cy="369332"/>
          </a:xfrm>
          <a:prstGeom prst="rect">
            <a:avLst/>
          </a:prstGeom>
          <a:noFill/>
        </p:spPr>
        <p:txBody>
          <a:bodyPr wrap="square" rtlCol="0">
            <a:spAutoFit/>
          </a:bodyPr>
          <a:lstStyle/>
          <a:p>
            <a:r>
              <a:rPr lang="fr-FR" b="1" dirty="0" smtClean="0">
                <a:solidFill>
                  <a:srgbClr val="FFFF00"/>
                </a:solidFill>
                <a:effectLst>
                  <a:outerShdw blurRad="38100" dist="38100" dir="2700000" algn="tl">
                    <a:srgbClr val="000000">
                      <a:alpha val="43137"/>
                    </a:srgbClr>
                  </a:outerShdw>
                </a:effectLst>
                <a:latin typeface="Freestyle Script" pitchFamily="66" charset="0"/>
                <a:cs typeface="Andalus" pitchFamily="2" charset="-78"/>
              </a:rPr>
              <a:t>OUVRIR</a:t>
            </a:r>
            <a:endParaRPr lang="fr-FR" b="1" dirty="0">
              <a:solidFill>
                <a:srgbClr val="FFFF00"/>
              </a:solidFill>
              <a:effectLst>
                <a:outerShdw blurRad="38100" dist="38100" dir="2700000" algn="tl">
                  <a:srgbClr val="000000">
                    <a:alpha val="43137"/>
                  </a:srgbClr>
                </a:outerShdw>
              </a:effectLst>
              <a:latin typeface="Freestyle Script" pitchFamily="66" charset="0"/>
              <a:cs typeface="Andalus" pitchFamily="2" charset="-78"/>
            </a:endParaRPr>
          </a:p>
        </p:txBody>
      </p:sp>
      <p:sp>
        <p:nvSpPr>
          <p:cNvPr id="18" name="ZoneTexte 17"/>
          <p:cNvSpPr txBox="1"/>
          <p:nvPr/>
        </p:nvSpPr>
        <p:spPr>
          <a:xfrm>
            <a:off x="4211960" y="5661248"/>
            <a:ext cx="1008112" cy="369332"/>
          </a:xfrm>
          <a:prstGeom prst="rect">
            <a:avLst/>
          </a:prstGeom>
          <a:noFill/>
        </p:spPr>
        <p:txBody>
          <a:bodyPr wrap="square" rtlCol="0">
            <a:spAutoFit/>
          </a:bodyPr>
          <a:lstStyle/>
          <a:p>
            <a:r>
              <a:rPr lang="fr-FR" b="1" dirty="0" smtClean="0">
                <a:solidFill>
                  <a:srgbClr val="FFFF00"/>
                </a:solidFill>
                <a:latin typeface="Freestyle Script" pitchFamily="66" charset="0"/>
                <a:cs typeface="Andalus" pitchFamily="2" charset="-78"/>
              </a:rPr>
              <a:t>TOURNER</a:t>
            </a:r>
            <a:endParaRPr lang="fr-FR" b="1" dirty="0">
              <a:solidFill>
                <a:srgbClr val="FFFF00"/>
              </a:solidFill>
              <a:latin typeface="Freestyle Script" pitchFamily="66" charset="0"/>
              <a:cs typeface="Andalus" pitchFamily="2" charset="-78"/>
            </a:endParaRPr>
          </a:p>
        </p:txBody>
      </p:sp>
      <p:sp>
        <p:nvSpPr>
          <p:cNvPr id="19" name="ZoneTexte 18"/>
          <p:cNvSpPr txBox="1"/>
          <p:nvPr/>
        </p:nvSpPr>
        <p:spPr>
          <a:xfrm>
            <a:off x="4067944" y="2492896"/>
            <a:ext cx="1656184" cy="369332"/>
          </a:xfrm>
          <a:prstGeom prst="rect">
            <a:avLst/>
          </a:prstGeom>
          <a:noFill/>
        </p:spPr>
        <p:txBody>
          <a:bodyPr wrap="square" rtlCol="0">
            <a:spAutoFit/>
          </a:bodyPr>
          <a:lstStyle/>
          <a:p>
            <a:r>
              <a:rPr lang="fr-FR" b="1" dirty="0" smtClean="0">
                <a:solidFill>
                  <a:srgbClr val="FFFF00"/>
                </a:solidFill>
                <a:effectLst>
                  <a:outerShdw blurRad="38100" dist="38100" dir="2700000" algn="tl">
                    <a:srgbClr val="000000">
                      <a:alpha val="43137"/>
                    </a:srgbClr>
                  </a:outerShdw>
                </a:effectLst>
                <a:latin typeface="Freestyle Script" pitchFamily="66" charset="0"/>
                <a:cs typeface="Andalus" pitchFamily="2" charset="-78"/>
              </a:rPr>
              <a:t>METTRE UN CENT</a:t>
            </a:r>
            <a:endParaRPr lang="fr-FR" b="1" dirty="0">
              <a:solidFill>
                <a:srgbClr val="FFFF00"/>
              </a:solidFill>
              <a:effectLst>
                <a:outerShdw blurRad="38100" dist="38100" dir="2700000" algn="tl">
                  <a:srgbClr val="000000">
                    <a:alpha val="43137"/>
                  </a:srgbClr>
                </a:outerShdw>
              </a:effectLst>
              <a:latin typeface="Freestyle Script" pitchFamily="66" charset="0"/>
              <a:cs typeface="Andalus" pitchFamily="2" charset="-78"/>
            </a:endParaRPr>
          </a:p>
        </p:txBody>
      </p:sp>
      <p:sp>
        <p:nvSpPr>
          <p:cNvPr id="21" name="ZoneTexte 20"/>
          <p:cNvSpPr txBox="1"/>
          <p:nvPr/>
        </p:nvSpPr>
        <p:spPr>
          <a:xfrm>
            <a:off x="6588224" y="2492896"/>
            <a:ext cx="2376264" cy="646331"/>
          </a:xfrm>
          <a:prstGeom prst="rect">
            <a:avLst/>
          </a:prstGeom>
          <a:noFill/>
        </p:spPr>
        <p:txBody>
          <a:bodyPr wrap="square" rtlCol="0">
            <a:spAutoFit/>
          </a:bodyPr>
          <a:lstStyle/>
          <a:p>
            <a:r>
              <a:rPr lang="fr-FR" b="1" dirty="0" smtClean="0">
                <a:solidFill>
                  <a:srgbClr val="FFFF00"/>
                </a:solidFill>
                <a:latin typeface="Freestyle Script" pitchFamily="66" charset="0"/>
                <a:cs typeface="Andalus" pitchFamily="2" charset="-78"/>
              </a:rPr>
              <a:t>ALLER AU BAR ET PRENDRE </a:t>
            </a:r>
          </a:p>
          <a:p>
            <a:r>
              <a:rPr lang="fr-FR" b="1" dirty="0" smtClean="0">
                <a:solidFill>
                  <a:srgbClr val="FFFF00"/>
                </a:solidFill>
                <a:latin typeface="Freestyle Script" pitchFamily="66" charset="0"/>
                <a:cs typeface="Andalus" pitchFamily="2" charset="-78"/>
              </a:rPr>
              <a:t>LE CENDRIER SUR LA TABLE</a:t>
            </a:r>
          </a:p>
        </p:txBody>
      </p:sp>
      <p:sp>
        <p:nvSpPr>
          <p:cNvPr id="15" name="Ellipse 14"/>
          <p:cNvSpPr/>
          <p:nvPr/>
        </p:nvSpPr>
        <p:spPr>
          <a:xfrm>
            <a:off x="8028384" y="2060848"/>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22" name="Ellipse 21"/>
          <p:cNvSpPr/>
          <p:nvPr/>
        </p:nvSpPr>
        <p:spPr>
          <a:xfrm>
            <a:off x="1187624" y="2204864"/>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23" name="Ellipse 22"/>
          <p:cNvSpPr/>
          <p:nvPr/>
        </p:nvSpPr>
        <p:spPr>
          <a:xfrm>
            <a:off x="4716016" y="213285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6</a:t>
            </a:r>
            <a:endParaRPr lang="fr-FR" dirty="0"/>
          </a:p>
        </p:txBody>
      </p:sp>
      <p:sp>
        <p:nvSpPr>
          <p:cNvPr id="24" name="Ellipse 23"/>
          <p:cNvSpPr/>
          <p:nvPr/>
        </p:nvSpPr>
        <p:spPr>
          <a:xfrm>
            <a:off x="4499992" y="537321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25" name="Ellipse 24"/>
          <p:cNvSpPr/>
          <p:nvPr/>
        </p:nvSpPr>
        <p:spPr>
          <a:xfrm>
            <a:off x="3995936" y="4797152"/>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26" name="Ellipse 25"/>
          <p:cNvSpPr/>
          <p:nvPr/>
        </p:nvSpPr>
        <p:spPr>
          <a:xfrm>
            <a:off x="2267744" y="4437112"/>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28" name="Ellipse 27">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 name="ZoneTexte 26"/>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IMPRIMER UN MESSAGE</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salon2.jpg"/>
          <p:cNvPicPr>
            <a:picLocks noChangeAspect="1"/>
          </p:cNvPicPr>
          <p:nvPr/>
        </p:nvPicPr>
        <p:blipFill>
          <a:blip r:embed="rId2" cstate="print"/>
          <a:stretch>
            <a:fillRect/>
          </a:stretch>
        </p:blipFill>
        <p:spPr>
          <a:xfrm>
            <a:off x="1" y="0"/>
            <a:ext cx="9144000" cy="6858000"/>
          </a:xfrm>
          <a:prstGeom prst="rect">
            <a:avLst/>
          </a:prstGeom>
        </p:spPr>
      </p:pic>
      <p:graphicFrame>
        <p:nvGraphicFramePr>
          <p:cNvPr id="3" name="Tableau 2"/>
          <p:cNvGraphicFramePr>
            <a:graphicFrameLocks noGrp="1"/>
          </p:cNvGraphicFramePr>
          <p:nvPr/>
        </p:nvGraphicFramePr>
        <p:xfrm>
          <a:off x="107504" y="404664"/>
          <a:ext cx="8928992" cy="6336704"/>
        </p:xfrm>
        <a:graphic>
          <a:graphicData uri="http://schemas.openxmlformats.org/drawingml/2006/table">
            <a:tbl>
              <a:tblPr/>
              <a:tblGrid>
                <a:gridCol w="4484722"/>
                <a:gridCol w="4444270"/>
              </a:tblGrid>
              <a:tr h="2963942">
                <a:tc>
                  <a:txBody>
                    <a:bodyPr/>
                    <a:lstStyle/>
                    <a:p>
                      <a:pPr algn="l">
                        <a:spcAft>
                          <a:spcPts val="0"/>
                        </a:spcAft>
                      </a:pPr>
                      <a:endParaRPr lang="fr-FR" sz="2000" b="0" dirty="0">
                        <a:ln>
                          <a:noFill/>
                        </a:ln>
                        <a:solidFill>
                          <a:schemeClr val="bg1"/>
                        </a:solidFill>
                        <a:effectLst/>
                        <a:latin typeface="Freestyle Script" pitchFamily="66" charset="0"/>
                        <a:ea typeface="Times New Roman"/>
                        <a:cs typeface="Andalus" pitchFamily="2" charset="-78"/>
                      </a:endParaRPr>
                    </a:p>
                  </a:txBody>
                  <a:tcPr marL="52855" marR="52855" marT="0" marB="0">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c>
                  <a:txBody>
                    <a:bodyPr/>
                    <a:lstStyle/>
                    <a:p>
                      <a:pPr algn="l">
                        <a:spcAft>
                          <a:spcPts val="0"/>
                        </a:spcAft>
                      </a:pPr>
                      <a:endParaRPr lang="fr-FR" sz="2000" b="0" dirty="0">
                        <a:ln>
                          <a:noFill/>
                        </a:ln>
                        <a:solidFill>
                          <a:schemeClr val="bg1"/>
                        </a:solidFill>
                        <a:effectLst/>
                        <a:latin typeface="Freestyle Script" pitchFamily="66" charset="0"/>
                        <a:ea typeface="Times New Roman"/>
                        <a:cs typeface="Andalus" pitchFamily="2" charset="-78"/>
                      </a:endParaRPr>
                    </a:p>
                  </a:txBody>
                  <a:tcPr marL="52855" marR="52855" marT="0" marB="0">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blipFill>
                      <a:blip r:embed="rId4"/>
                      <a:stretch>
                        <a:fillRect/>
                      </a:stretch>
                    </a:blipFill>
                  </a:tcPr>
                </a:tc>
              </a:tr>
              <a:tr h="3372762">
                <a:tc gridSpan="2">
                  <a:txBody>
                    <a:bodyPr/>
                    <a:lstStyle/>
                    <a:p>
                      <a:pPr algn="l">
                        <a:spcAft>
                          <a:spcPts val="0"/>
                        </a:spcAft>
                      </a:pPr>
                      <a:r>
                        <a:rPr lang="fr-FR" sz="2000" b="0" dirty="0" smtClean="0">
                          <a:ln>
                            <a:noFill/>
                          </a:ln>
                          <a:solidFill>
                            <a:schemeClr val="bg2">
                              <a:lumMod val="10000"/>
                            </a:schemeClr>
                          </a:solidFill>
                          <a:effectLst/>
                          <a:latin typeface="Freestyle Script" pitchFamily="66" charset="0"/>
                          <a:ea typeface="Times New Roman"/>
                          <a:cs typeface="Andalus" pitchFamily="2" charset="-78"/>
                        </a:rPr>
                        <a:t>Le calendrier a été annoté par Marie</a:t>
                      </a:r>
                      <a:r>
                        <a:rPr lang="fr-FR" sz="2000" b="0" baseline="0" dirty="0" smtClean="0">
                          <a:ln>
                            <a:noFill/>
                          </a:ln>
                          <a:solidFill>
                            <a:schemeClr val="bg2">
                              <a:lumMod val="10000"/>
                            </a:schemeClr>
                          </a:solidFill>
                          <a:effectLst/>
                          <a:latin typeface="Freestyle Script" pitchFamily="66" charset="0"/>
                          <a:ea typeface="Times New Roman"/>
                          <a:cs typeface="Andalus" pitchFamily="2" charset="-78"/>
                        </a:rPr>
                        <a:t> ou Roy. Les chiffres tout à droite correspondent aux semaines de l’année en cours. </a:t>
                      </a:r>
                    </a:p>
                    <a:p>
                      <a:pPr algn="l">
                        <a:spcAft>
                          <a:spcPts val="0"/>
                        </a:spcAft>
                      </a:pPr>
                      <a:r>
                        <a:rPr lang="fr-FR" sz="2000" b="0" baseline="0" dirty="0" smtClean="0">
                          <a:ln>
                            <a:noFill/>
                          </a:ln>
                          <a:solidFill>
                            <a:schemeClr val="bg2">
                              <a:lumMod val="10000"/>
                            </a:schemeClr>
                          </a:solidFill>
                          <a:effectLst/>
                          <a:latin typeface="Freestyle Script" pitchFamily="66" charset="0"/>
                          <a:ea typeface="Times New Roman"/>
                          <a:cs typeface="Andalus" pitchFamily="2" charset="-78"/>
                        </a:rPr>
                        <a:t>Le 1</a:t>
                      </a:r>
                      <a:r>
                        <a:rPr lang="fr-FR" sz="2000" b="0" baseline="30000" dirty="0" smtClean="0">
                          <a:ln>
                            <a:noFill/>
                          </a:ln>
                          <a:solidFill>
                            <a:schemeClr val="bg2">
                              <a:lumMod val="10000"/>
                            </a:schemeClr>
                          </a:solidFill>
                          <a:effectLst/>
                          <a:latin typeface="Freestyle Script" pitchFamily="66" charset="0"/>
                          <a:ea typeface="Times New Roman"/>
                          <a:cs typeface="Andalus" pitchFamily="2" charset="-78"/>
                        </a:rPr>
                        <a:t>er</a:t>
                      </a:r>
                      <a:r>
                        <a:rPr lang="fr-FR" sz="2000" b="0" baseline="0" dirty="0" smtClean="0">
                          <a:ln>
                            <a:noFill/>
                          </a:ln>
                          <a:solidFill>
                            <a:schemeClr val="bg2">
                              <a:lumMod val="10000"/>
                            </a:schemeClr>
                          </a:solidFill>
                          <a:effectLst/>
                          <a:latin typeface="Freestyle Script" pitchFamily="66" charset="0"/>
                          <a:ea typeface="Times New Roman"/>
                          <a:cs typeface="Andalus" pitchFamily="2" charset="-78"/>
                        </a:rPr>
                        <a:t> février est entouré car c’est la date de livraison des armes.</a:t>
                      </a:r>
                      <a:r>
                        <a:rPr lang="fr-FR" sz="2000" b="0" baseline="0" dirty="0">
                          <a:ln>
                            <a:noFill/>
                          </a:ln>
                          <a:solidFill>
                            <a:schemeClr val="bg2">
                              <a:lumMod val="10000"/>
                            </a:schemeClr>
                          </a:solidFill>
                          <a:effectLst/>
                          <a:latin typeface="Freestyle Script" pitchFamily="66" charset="0"/>
                          <a:ea typeface="Times New Roman"/>
                          <a:cs typeface="Andalus" pitchFamily="2" charset="-78"/>
                        </a:rPr>
                        <a:t> </a:t>
                      </a:r>
                      <a:r>
                        <a:rPr lang="fr-FR" sz="2000" b="0" baseline="0" dirty="0" smtClean="0">
                          <a:ln>
                            <a:noFill/>
                          </a:ln>
                          <a:solidFill>
                            <a:schemeClr val="bg2">
                              <a:lumMod val="10000"/>
                            </a:schemeClr>
                          </a:solidFill>
                          <a:effectLst/>
                          <a:latin typeface="Freestyle Script" pitchFamily="66" charset="0"/>
                          <a:ea typeface="Times New Roman"/>
                          <a:cs typeface="Andalus" pitchFamily="2" charset="-78"/>
                        </a:rPr>
                        <a:t>I</a:t>
                      </a:r>
                      <a:r>
                        <a:rPr lang="fr-FR" sz="2000" b="0" dirty="0" smtClean="0">
                          <a:ln>
                            <a:noFill/>
                          </a:ln>
                          <a:solidFill>
                            <a:schemeClr val="bg2">
                              <a:lumMod val="10000"/>
                            </a:schemeClr>
                          </a:solidFill>
                          <a:effectLst/>
                          <a:latin typeface="Freestyle Script" pitchFamily="66" charset="0"/>
                          <a:ea typeface="Times New Roman"/>
                          <a:cs typeface="Andalus" pitchFamily="2" charset="-78"/>
                        </a:rPr>
                        <a:t>l y a 12 morceaux sur la liste de Marie comme les 12 mois de l’année(</a:t>
                      </a:r>
                      <a:r>
                        <a:rPr lang="fr-FR" sz="2000" b="0" baseline="0" dirty="0" smtClean="0">
                          <a:ln>
                            <a:noFill/>
                          </a:ln>
                          <a:solidFill>
                            <a:schemeClr val="bg2">
                              <a:lumMod val="10000"/>
                            </a:schemeClr>
                          </a:solidFill>
                          <a:effectLst/>
                          <a:latin typeface="Freestyle Script" pitchFamily="66" charset="0"/>
                          <a:ea typeface="Times New Roman"/>
                          <a:cs typeface="Andalus" pitchFamily="2" charset="-78"/>
                        </a:rPr>
                        <a:t> cette liste est differente de celle que vous lisez au piano après avoir mis un cent).</a:t>
                      </a:r>
                    </a:p>
                    <a:p>
                      <a:pPr algn="l">
                        <a:spcAft>
                          <a:spcPts val="0"/>
                        </a:spcAft>
                      </a:pPr>
                      <a:r>
                        <a:rPr lang="fr-FR" sz="2000" b="0" baseline="0" dirty="0" smtClean="0">
                          <a:ln>
                            <a:noFill/>
                          </a:ln>
                          <a:solidFill>
                            <a:schemeClr val="bg2">
                              <a:lumMod val="10000"/>
                            </a:schemeClr>
                          </a:solidFill>
                          <a:effectLst/>
                          <a:latin typeface="Freestyle Script" pitchFamily="66" charset="0"/>
                          <a:ea typeface="Times New Roman"/>
                          <a:cs typeface="Andalus" pitchFamily="2" charset="-78"/>
                        </a:rPr>
                        <a:t>Pour pouvoir imprimer un message il suffit de choisir le morceau qui correspond au mois dans lequel on se trouve.</a:t>
                      </a:r>
                    </a:p>
                    <a:p>
                      <a:pPr algn="l">
                        <a:spcAft>
                          <a:spcPts val="0"/>
                        </a:spcAft>
                      </a:pPr>
                      <a:r>
                        <a:rPr lang="fr-FR" sz="2000" b="0" baseline="0" dirty="0" smtClean="0">
                          <a:ln>
                            <a:noFill/>
                          </a:ln>
                          <a:solidFill>
                            <a:schemeClr val="bg2">
                              <a:lumMod val="10000"/>
                            </a:schemeClr>
                          </a:solidFill>
                          <a:effectLst/>
                          <a:latin typeface="Freestyle Script" pitchFamily="66" charset="0"/>
                          <a:ea typeface="Times New Roman"/>
                          <a:cs typeface="Andalus" pitchFamily="2" charset="-78"/>
                        </a:rPr>
                        <a:t>Ensuite une fois le message imprimé pour le décoder il suffit de connaître le numéro de semaine dans lequel on se trouve. </a:t>
                      </a:r>
                    </a:p>
                    <a:p>
                      <a:pPr algn="l">
                        <a:spcAft>
                          <a:spcPts val="0"/>
                        </a:spcAft>
                      </a:pPr>
                      <a:r>
                        <a:rPr lang="fr-FR" sz="2000" b="0" baseline="0" dirty="0" smtClean="0">
                          <a:ln>
                            <a:noFill/>
                          </a:ln>
                          <a:solidFill>
                            <a:schemeClr val="bg2">
                              <a:lumMod val="10000"/>
                            </a:schemeClr>
                          </a:solidFill>
                          <a:effectLst/>
                          <a:latin typeface="Freestyle Script" pitchFamily="66" charset="0"/>
                          <a:ea typeface="Times New Roman"/>
                          <a:cs typeface="Andalus" pitchFamily="2" charset="-78"/>
                        </a:rPr>
                        <a:t>Ce nombre correspond au numéro de partie présent dans le livre trouvé chez Roy « Les échecs en 52 parties »(52 parties comme les 52 semaines de l’année) bien que dans le jeu on ne puisse toutes les lire.</a:t>
                      </a:r>
                    </a:p>
                    <a:p>
                      <a:pPr algn="l">
                        <a:spcAft>
                          <a:spcPts val="0"/>
                        </a:spcAft>
                      </a:pPr>
                      <a:r>
                        <a:rPr lang="fr-FR" sz="2000" b="0" baseline="0" dirty="0" smtClean="0">
                          <a:ln>
                            <a:noFill/>
                          </a:ln>
                          <a:solidFill>
                            <a:schemeClr val="bg2">
                              <a:lumMod val="10000"/>
                            </a:schemeClr>
                          </a:solidFill>
                          <a:effectLst/>
                          <a:latin typeface="Freestyle Script" pitchFamily="66" charset="0"/>
                          <a:ea typeface="Times New Roman"/>
                          <a:cs typeface="Andalus" pitchFamily="2" charset="-78"/>
                        </a:rPr>
                        <a:t>Ex: le 23 février il faudrait jouer le 2 ème morceau (Ham and eggs) puis utliser la partie n° 8 du livre d’echecs.</a:t>
                      </a:r>
                    </a:p>
                    <a:p>
                      <a:pPr algn="l">
                        <a:spcAft>
                          <a:spcPts val="0"/>
                        </a:spcAft>
                      </a:pPr>
                      <a:r>
                        <a:rPr lang="fr-FR" sz="2000" b="0" baseline="0" dirty="0" smtClean="0">
                          <a:ln>
                            <a:noFill/>
                          </a:ln>
                          <a:solidFill>
                            <a:schemeClr val="bg2">
                              <a:lumMod val="10000"/>
                            </a:schemeClr>
                          </a:solidFill>
                          <a:effectLst/>
                          <a:latin typeface="Freestyle Script" pitchFamily="66" charset="0"/>
                          <a:ea typeface="Times New Roman"/>
                          <a:cs typeface="Andalus" pitchFamily="2" charset="-78"/>
                        </a:rPr>
                        <a:t>Une fois le message obtenu il faut conserver uniquement les caracteres en gras (64 caractères) ce qui correspond aux cases d’un échiquier (64 cases). On place ces caracteres dans un sens particulier, du bas vers le haut et de la gauche vers la droite (A1-&gt;A8 puis B1-&gt;B8, C1-&gt;C8 ect...).</a:t>
                      </a:r>
                      <a:endParaRPr lang="fr-FR" sz="2000" b="0" dirty="0">
                        <a:ln>
                          <a:noFill/>
                        </a:ln>
                        <a:solidFill>
                          <a:schemeClr val="bg2">
                            <a:lumMod val="10000"/>
                          </a:schemeClr>
                        </a:solidFill>
                        <a:effectLst/>
                        <a:latin typeface="Freestyle Script" pitchFamily="66" charset="0"/>
                        <a:ea typeface="Times New Roman"/>
                        <a:cs typeface="Andalus" pitchFamily="2" charset="-78"/>
                      </a:endParaRPr>
                    </a:p>
                  </a:txBody>
                  <a:tcPr marL="52855" marR="52855" marT="0" marB="0">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solidFill>
                      <a:srgbClr val="FAC9A0"/>
                    </a:solidFill>
                  </a:tcPr>
                </a:tc>
                <a:tc hMerge="1">
                  <a:txBody>
                    <a:bodyPr/>
                    <a:lstStyle/>
                    <a:p>
                      <a:pPr algn="l">
                        <a:spcAft>
                          <a:spcPts val="0"/>
                        </a:spcAft>
                      </a:pPr>
                      <a:endParaRPr lang="fr-FR" sz="2000" b="0" dirty="0">
                        <a:ln>
                          <a:noFill/>
                        </a:ln>
                        <a:solidFill>
                          <a:schemeClr val="bg2">
                            <a:lumMod val="10000"/>
                          </a:schemeClr>
                        </a:solidFill>
                        <a:effectLst/>
                        <a:latin typeface="Freestyle Script" pitchFamily="66" charset="0"/>
                        <a:ea typeface="Times New Roman"/>
                        <a:cs typeface="Andalus" pitchFamily="2" charset="-78"/>
                      </a:endParaRPr>
                    </a:p>
                  </a:txBody>
                  <a:tcPr marL="52855" marR="52855" marT="0" marB="0">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bl>
          </a:graphicData>
        </a:graphic>
      </p:graphicFrame>
      <p:sp>
        <p:nvSpPr>
          <p:cNvPr id="7" name="Ellipse 6">
            <a:hlinkClick r:id="rId5" action="ppaction://hlinksldjump"/>
          </p:cNvPr>
          <p:cNvSpPr/>
          <p:nvPr/>
        </p:nvSpPr>
        <p:spPr>
          <a:xfrm>
            <a:off x="0" y="-27384"/>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DECODER UN MESSAGE</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salon2.jpg"/>
          <p:cNvPicPr>
            <a:picLocks noChangeAspect="1"/>
          </p:cNvPicPr>
          <p:nvPr/>
        </p:nvPicPr>
        <p:blipFill>
          <a:blip r:embed="rId2" cstate="print"/>
          <a:stretch>
            <a:fillRect/>
          </a:stretch>
        </p:blipFill>
        <p:spPr>
          <a:xfrm>
            <a:off x="1" y="0"/>
            <a:ext cx="9144000" cy="6858000"/>
          </a:xfrm>
          <a:prstGeom prst="rect">
            <a:avLst/>
          </a:prstGeom>
        </p:spPr>
      </p:pic>
      <p:graphicFrame>
        <p:nvGraphicFramePr>
          <p:cNvPr id="3" name="Tableau 2"/>
          <p:cNvGraphicFramePr>
            <a:graphicFrameLocks noGrp="1"/>
          </p:cNvGraphicFramePr>
          <p:nvPr/>
        </p:nvGraphicFramePr>
        <p:xfrm>
          <a:off x="107504" y="404664"/>
          <a:ext cx="8928992" cy="6336704"/>
        </p:xfrm>
        <a:graphic>
          <a:graphicData uri="http://schemas.openxmlformats.org/drawingml/2006/table">
            <a:tbl>
              <a:tblPr/>
              <a:tblGrid>
                <a:gridCol w="936104"/>
                <a:gridCol w="1440160"/>
                <a:gridCol w="2108458"/>
                <a:gridCol w="1995998"/>
                <a:gridCol w="2448272"/>
              </a:tblGrid>
              <a:tr h="432048">
                <a:tc>
                  <a:txBody>
                    <a:bodyPr/>
                    <a:lstStyle/>
                    <a:p>
                      <a:pPr algn="ctr">
                        <a:spcAft>
                          <a:spcPts val="0"/>
                        </a:spcAft>
                      </a:pPr>
                      <a:r>
                        <a:rPr lang="en-US" sz="1800" b="1"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rPr>
                        <a:t>HEURE</a:t>
                      </a:r>
                      <a:endParaRPr lang="fr-FR" sz="180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solidFill>
                      <a:srgbClr val="5B2C05"/>
                    </a:solidFill>
                  </a:tcPr>
                </a:tc>
                <a:tc>
                  <a:txBody>
                    <a:bodyPr/>
                    <a:lstStyle/>
                    <a:p>
                      <a:pPr algn="ctr">
                        <a:spcAft>
                          <a:spcPts val="0"/>
                        </a:spcAft>
                      </a:pPr>
                      <a:r>
                        <a:rPr lang="en-US" sz="1800" b="1" dirty="0" smtClean="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rPr>
                        <a:t>LIEU</a:t>
                      </a:r>
                      <a:endParaRPr lang="fr-FR" sz="180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solidFill>
                      <a:srgbClr val="5B2C05"/>
                    </a:solidFill>
                  </a:tcPr>
                </a:tc>
                <a:tc gridSpan="2">
                  <a:txBody>
                    <a:bodyPr/>
                    <a:lstStyle/>
                    <a:p>
                      <a:pPr algn="ctr">
                        <a:spcAft>
                          <a:spcPts val="0"/>
                        </a:spcAft>
                      </a:pPr>
                      <a:r>
                        <a:rPr lang="en-US" sz="1800" b="1"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rPr>
                        <a:t>MESSAGE</a:t>
                      </a:r>
                      <a:endParaRPr lang="fr-FR" sz="180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solidFill>
                      <a:srgbClr val="5B2C05"/>
                    </a:solidFill>
                  </a:tcPr>
                </a:tc>
                <a:tc hMerge="1">
                  <a:txBody>
                    <a:bodyPr/>
                    <a:lstStyle/>
                    <a:p>
                      <a:endParaRPr lang="fr-FR"/>
                    </a:p>
                  </a:txBody>
                  <a:tcPr/>
                </a:tc>
                <a:tc>
                  <a:txBody>
                    <a:bodyPr/>
                    <a:lstStyle/>
                    <a:p>
                      <a:pPr algn="ctr">
                        <a:spcAft>
                          <a:spcPts val="0"/>
                        </a:spcAft>
                      </a:pPr>
                      <a:r>
                        <a:rPr lang="en-US" sz="1800" b="1"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rPr>
                        <a:t>GRILLE D’ECHECS</a:t>
                      </a:r>
                      <a:endParaRPr lang="fr-FR" sz="180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solidFill>
                      <a:srgbClr val="5B2C05"/>
                    </a:solidFill>
                  </a:tcPr>
                </a:tc>
              </a:tr>
              <a:tr h="3024336">
                <a:tc>
                  <a:txBody>
                    <a:bodyPr/>
                    <a:lstStyle/>
                    <a:p>
                      <a:pPr algn="ctr">
                        <a:spcAft>
                          <a:spcPts val="0"/>
                        </a:spcAft>
                      </a:pPr>
                      <a:r>
                        <a:rPr lang="en-US" sz="2000" b="0" dirty="0">
                          <a:ln>
                            <a:noFill/>
                          </a:ln>
                          <a:solidFill>
                            <a:schemeClr val="tx1"/>
                          </a:solidFill>
                          <a:effectLst/>
                          <a:latin typeface="Freestyle Script" pitchFamily="66" charset="0"/>
                          <a:ea typeface="Times New Roman"/>
                          <a:cs typeface="Andalus" pitchFamily="2" charset="-78"/>
                        </a:rPr>
                        <a:t>Tout le temps</a:t>
                      </a:r>
                      <a:endParaRPr lang="fr-FR" sz="2000" b="0" dirty="0">
                        <a:ln>
                          <a:noFill/>
                        </a:ln>
                        <a:solidFill>
                          <a:schemeClr val="tx1"/>
                        </a:solidFill>
                        <a:effectLst/>
                        <a:latin typeface="Freestyle Script" pitchFamily="66" charset="0"/>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solidFill>
                      <a:srgbClr val="FAC9A0"/>
                    </a:solidFill>
                  </a:tcPr>
                </a:tc>
                <a:tc>
                  <a:txBody>
                    <a:bodyPr/>
                    <a:lstStyle/>
                    <a:p>
                      <a:pPr algn="ctr">
                        <a:spcAft>
                          <a:spcPts val="0"/>
                        </a:spcAft>
                      </a:pPr>
                      <a:r>
                        <a:rPr lang="en-US" sz="2000" b="0" dirty="0" smtClean="0">
                          <a:ln>
                            <a:noFill/>
                          </a:ln>
                          <a:solidFill>
                            <a:srgbClr val="000000"/>
                          </a:solidFill>
                          <a:effectLst/>
                          <a:latin typeface="Freestyle Script" pitchFamily="66" charset="0"/>
                          <a:ea typeface="Times New Roman"/>
                          <a:cs typeface="Andalus" pitchFamily="2" charset="-78"/>
                        </a:rPr>
                        <a:t>Jardin</a:t>
                      </a:r>
                      <a:endParaRPr lang="fr-FR" sz="2000" b="0" dirty="0" smtClean="0">
                        <a:ln>
                          <a:noFill/>
                        </a:ln>
                        <a:effectLst/>
                        <a:latin typeface="Freestyle Script" pitchFamily="66" charset="0"/>
                        <a:ea typeface="Times New Roman"/>
                        <a:cs typeface="Andalus" pitchFamily="2" charset="-78"/>
                      </a:endParaRPr>
                    </a:p>
                    <a:p>
                      <a:pPr algn="ctr">
                        <a:spcAft>
                          <a:spcPts val="0"/>
                        </a:spcAft>
                      </a:pPr>
                      <a:r>
                        <a:rPr lang="en-US" sz="2000" b="0" dirty="0" smtClean="0">
                          <a:ln>
                            <a:noFill/>
                          </a:ln>
                          <a:solidFill>
                            <a:srgbClr val="000000"/>
                          </a:solidFill>
                          <a:effectLst/>
                          <a:latin typeface="Freestyle Script" pitchFamily="66" charset="0"/>
                          <a:ea typeface="Times New Roman"/>
                          <a:cs typeface="Andalus" pitchFamily="2" charset="-78"/>
                        </a:rPr>
                        <a:t>(Sous la dalle)</a:t>
                      </a:r>
                      <a:endParaRPr lang="fr-FR" sz="2000" b="0" dirty="0" smtClean="0">
                        <a:ln>
                          <a:noFill/>
                        </a:ln>
                        <a:effectLst/>
                        <a:latin typeface="Freestyle Script" pitchFamily="66" charset="0"/>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solidFill>
                      <a:srgbClr val="FAC9A0"/>
                    </a:solidFill>
                  </a:tcPr>
                </a:tc>
                <a:tc gridSpan="2">
                  <a:txBody>
                    <a:bodyPr/>
                    <a:lstStyle/>
                    <a:p>
                      <a:pPr algn="ctr">
                        <a:spcAft>
                          <a:spcPts val="0"/>
                        </a:spcAft>
                      </a:pPr>
                      <a:endParaRPr lang="fr-FR" sz="1200" b="0" dirty="0">
                        <a:ln>
                          <a:noFill/>
                        </a:ln>
                        <a:effectLst/>
                        <a:latin typeface="Andalus" pitchFamily="2" charset="-78"/>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blipFill>
                      <a:blip r:embed="rId3"/>
                      <a:stretch>
                        <a:fillRect/>
                      </a:stretch>
                    </a:blipFill>
                  </a:tcPr>
                </a:tc>
                <a:tc hMerge="1">
                  <a:txBody>
                    <a:bodyPr/>
                    <a:lstStyle/>
                    <a:p>
                      <a:endParaRPr lang="fr-FR"/>
                    </a:p>
                  </a:txBody>
                  <a:tcPr/>
                </a:tc>
                <a:tc>
                  <a:txBody>
                    <a:bodyPr/>
                    <a:lstStyle/>
                    <a:p>
                      <a:pPr algn="ctr">
                        <a:spcAft>
                          <a:spcPts val="0"/>
                        </a:spcAft>
                      </a:pPr>
                      <a:r>
                        <a:rPr lang="en-US" sz="1800" b="0" dirty="0">
                          <a:ln>
                            <a:noFill/>
                          </a:ln>
                          <a:solidFill>
                            <a:srgbClr val="000000"/>
                          </a:solidFill>
                          <a:effectLst/>
                          <a:latin typeface="Andalus" pitchFamily="2" charset="-78"/>
                          <a:ea typeface="Times New Roman"/>
                          <a:cs typeface="Andalus" pitchFamily="2" charset="-78"/>
                        </a:rPr>
                        <a:t>xtzoj-s+</a:t>
                      </a:r>
                      <a:endParaRPr lang="fr-FR" sz="1800" b="0" dirty="0">
                        <a:ln>
                          <a:noFill/>
                        </a:ln>
                        <a:effectLst/>
                        <a:latin typeface="Andalus" pitchFamily="2" charset="-78"/>
                        <a:ea typeface="Times New Roman"/>
                        <a:cs typeface="Andalus" pitchFamily="2" charset="-78"/>
                      </a:endParaRPr>
                    </a:p>
                    <a:p>
                      <a:pPr algn="ctr">
                        <a:spcAft>
                          <a:spcPts val="0"/>
                        </a:spcAft>
                      </a:pPr>
                      <a:r>
                        <a:rPr lang="en-US" sz="1800" b="0" dirty="0">
                          <a:ln>
                            <a:noFill/>
                          </a:ln>
                          <a:solidFill>
                            <a:srgbClr val="000000"/>
                          </a:solidFill>
                          <a:effectLst/>
                          <a:latin typeface="Andalus" pitchFamily="2" charset="-78"/>
                          <a:ea typeface="Times New Roman"/>
                          <a:cs typeface="Andalus" pitchFamily="2" charset="-78"/>
                        </a:rPr>
                        <a:t>gpkjm!dg</a:t>
                      </a:r>
                      <a:endParaRPr lang="fr-FR" sz="1800" b="0" dirty="0">
                        <a:ln>
                          <a:noFill/>
                        </a:ln>
                        <a:effectLst/>
                        <a:latin typeface="Andalus" pitchFamily="2" charset="-78"/>
                        <a:ea typeface="Times New Roman"/>
                        <a:cs typeface="Andalus" pitchFamily="2" charset="-78"/>
                      </a:endParaRPr>
                    </a:p>
                    <a:p>
                      <a:pPr algn="ctr">
                        <a:spcAft>
                          <a:spcPts val="0"/>
                        </a:spcAft>
                      </a:pPr>
                      <a:r>
                        <a:rPr lang="en-US" sz="1800" b="0" dirty="0">
                          <a:ln>
                            <a:noFill/>
                          </a:ln>
                          <a:solidFill>
                            <a:srgbClr val="000000"/>
                          </a:solidFill>
                          <a:effectLst/>
                          <a:latin typeface="Andalus" pitchFamily="2" charset="-78"/>
                          <a:ea typeface="Times New Roman"/>
                          <a:cs typeface="Andalus" pitchFamily="2" charset="-78"/>
                        </a:rPr>
                        <a:t>huzbfgm;</a:t>
                      </a:r>
                      <a:endParaRPr lang="fr-FR" sz="1800" b="0" dirty="0">
                        <a:ln>
                          <a:noFill/>
                        </a:ln>
                        <a:effectLst/>
                        <a:latin typeface="Andalus" pitchFamily="2" charset="-78"/>
                        <a:ea typeface="Times New Roman"/>
                        <a:cs typeface="Andalus" pitchFamily="2" charset="-78"/>
                      </a:endParaRPr>
                    </a:p>
                    <a:p>
                      <a:pPr algn="ctr">
                        <a:spcAft>
                          <a:spcPts val="0"/>
                        </a:spcAft>
                      </a:pPr>
                      <a:r>
                        <a:rPr lang="en-US" sz="1800" b="0" dirty="0">
                          <a:ln>
                            <a:noFill/>
                          </a:ln>
                          <a:solidFill>
                            <a:srgbClr val="000000"/>
                          </a:solidFill>
                          <a:effectLst/>
                          <a:latin typeface="Andalus" pitchFamily="2" charset="-78"/>
                          <a:ea typeface="Times New Roman"/>
                          <a:cs typeface="Andalus" pitchFamily="2" charset="-78"/>
                        </a:rPr>
                        <a:t>!7pyw7pc</a:t>
                      </a:r>
                      <a:endParaRPr lang="fr-FR" sz="1800" b="0" dirty="0">
                        <a:ln>
                          <a:noFill/>
                        </a:ln>
                        <a:effectLst/>
                        <a:latin typeface="Andalus" pitchFamily="2" charset="-78"/>
                        <a:ea typeface="Times New Roman"/>
                        <a:cs typeface="Andalus" pitchFamily="2" charset="-78"/>
                      </a:endParaRPr>
                    </a:p>
                    <a:p>
                      <a:pPr algn="ctr">
                        <a:spcAft>
                          <a:spcPts val="0"/>
                        </a:spcAft>
                      </a:pPr>
                      <a:r>
                        <a:rPr lang="en-US" sz="1800" b="0" dirty="0">
                          <a:ln>
                            <a:noFill/>
                          </a:ln>
                          <a:solidFill>
                            <a:srgbClr val="000000"/>
                          </a:solidFill>
                          <a:effectLst/>
                          <a:latin typeface="Andalus" pitchFamily="2" charset="-78"/>
                          <a:ea typeface="Times New Roman"/>
                          <a:cs typeface="Andalus" pitchFamily="2" charset="-78"/>
                        </a:rPr>
                        <a:t>shjfxwp3</a:t>
                      </a:r>
                      <a:endParaRPr lang="fr-FR" sz="1800" b="0" dirty="0">
                        <a:ln>
                          <a:noFill/>
                        </a:ln>
                        <a:effectLst/>
                        <a:latin typeface="Andalus" pitchFamily="2" charset="-78"/>
                        <a:ea typeface="Times New Roman"/>
                        <a:cs typeface="Andalus" pitchFamily="2" charset="-78"/>
                      </a:endParaRPr>
                    </a:p>
                    <a:p>
                      <a:pPr algn="ctr">
                        <a:spcAft>
                          <a:spcPts val="0"/>
                        </a:spcAft>
                      </a:pPr>
                      <a:r>
                        <a:rPr lang="en-US" sz="1800" b="0" dirty="0">
                          <a:ln>
                            <a:noFill/>
                          </a:ln>
                          <a:solidFill>
                            <a:srgbClr val="000000"/>
                          </a:solidFill>
                          <a:effectLst/>
                          <a:latin typeface="Andalus" pitchFamily="2" charset="-78"/>
                          <a:ea typeface="Times New Roman"/>
                          <a:cs typeface="Andalus" pitchFamily="2" charset="-78"/>
                        </a:rPr>
                        <a:t>jc+!tuiq</a:t>
                      </a:r>
                      <a:endParaRPr lang="fr-FR" sz="1800" b="0" dirty="0">
                        <a:ln>
                          <a:noFill/>
                        </a:ln>
                        <a:effectLst/>
                        <a:latin typeface="Andalus" pitchFamily="2" charset="-78"/>
                        <a:ea typeface="Times New Roman"/>
                        <a:cs typeface="Andalus" pitchFamily="2" charset="-78"/>
                      </a:endParaRPr>
                    </a:p>
                    <a:p>
                      <a:pPr algn="ctr">
                        <a:spcAft>
                          <a:spcPts val="0"/>
                        </a:spcAft>
                      </a:pPr>
                      <a:r>
                        <a:rPr lang="en-US" sz="1800" b="0" dirty="0">
                          <a:ln>
                            <a:noFill/>
                          </a:ln>
                          <a:solidFill>
                            <a:srgbClr val="000000"/>
                          </a:solidFill>
                          <a:effectLst/>
                          <a:latin typeface="Andalus" pitchFamily="2" charset="-78"/>
                          <a:ea typeface="Times New Roman"/>
                          <a:cs typeface="Andalus" pitchFamily="2" charset="-78"/>
                        </a:rPr>
                        <a:t>sjlk?azp</a:t>
                      </a:r>
                      <a:endParaRPr lang="fr-FR" sz="1800" b="0" dirty="0">
                        <a:ln>
                          <a:noFill/>
                        </a:ln>
                        <a:effectLst/>
                        <a:latin typeface="Andalus" pitchFamily="2" charset="-78"/>
                        <a:ea typeface="Times New Roman"/>
                        <a:cs typeface="Andalus" pitchFamily="2" charset="-78"/>
                      </a:endParaRPr>
                    </a:p>
                    <a:p>
                      <a:pPr algn="ctr">
                        <a:spcAft>
                          <a:spcPts val="0"/>
                        </a:spcAft>
                      </a:pPr>
                      <a:r>
                        <a:rPr lang="en-US" sz="1800" b="0" dirty="0">
                          <a:ln>
                            <a:noFill/>
                          </a:ln>
                          <a:solidFill>
                            <a:srgbClr val="000000"/>
                          </a:solidFill>
                          <a:effectLst/>
                          <a:latin typeface="Andalus" pitchFamily="2" charset="-78"/>
                          <a:ea typeface="Times New Roman"/>
                          <a:cs typeface="Andalus" pitchFamily="2" charset="-78"/>
                        </a:rPr>
                        <a:t>6cxpwmo!</a:t>
                      </a:r>
                      <a:endParaRPr lang="fr-FR" sz="1800" b="0" dirty="0">
                        <a:ln>
                          <a:noFill/>
                        </a:ln>
                        <a:effectLst/>
                        <a:latin typeface="Andalus" pitchFamily="2" charset="-78"/>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solidFill>
                      <a:srgbClr val="FAC9A0"/>
                    </a:solidFill>
                  </a:tcPr>
                </a:tc>
              </a:tr>
              <a:tr h="2880320">
                <a:tc gridSpan="3">
                  <a:txBody>
                    <a:bodyPr/>
                    <a:lstStyle/>
                    <a:p>
                      <a:endParaRPr lang="fr-FR" dirty="0"/>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blipFill>
                      <a:blip r:embed="rId4"/>
                      <a:stretch>
                        <a:fillRect/>
                      </a:stretch>
                    </a:blipFill>
                  </a:tcPr>
                </a:tc>
                <a:tc hMerge="1">
                  <a:txBody>
                    <a:bodyPr/>
                    <a:lstStyle/>
                    <a:p>
                      <a:endParaRPr lang="fr-FR" dirty="0"/>
                    </a:p>
                  </a:txBody>
                  <a:tcPr marL="52855" marR="52855" marT="0" marB="0" anchor="ctr">
                    <a:lnL w="6350" cap="flat" cmpd="sng" algn="ctr">
                      <a:solidFill>
                        <a:schemeClr val="bg1"/>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fr-FR" dirty="0"/>
                    </a:p>
                  </a:txBody>
                  <a:tcPr marL="52855" marR="52855"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solidFill>
                  </a:tcPr>
                </a:tc>
                <a:tc gridSpan="2">
                  <a:txBody>
                    <a:bodyPr/>
                    <a:lstStyle/>
                    <a:p>
                      <a:pPr algn="l"/>
                      <a:r>
                        <a:rPr lang="fr-FR" sz="2000" b="0" dirty="0" smtClean="0">
                          <a:solidFill>
                            <a:schemeClr val="bg2">
                              <a:lumMod val="10000"/>
                            </a:schemeClr>
                          </a:solidFill>
                          <a:effectLst/>
                          <a:latin typeface="Freestyle Script" pitchFamily="66" charset="0"/>
                        </a:rPr>
                        <a:t>Impossible à décoder. </a:t>
                      </a:r>
                    </a:p>
                    <a:p>
                      <a:pPr algn="l"/>
                      <a:r>
                        <a:rPr lang="fr-FR" sz="2000" b="0" dirty="0" smtClean="0">
                          <a:solidFill>
                            <a:schemeClr val="bg2">
                              <a:lumMod val="10000"/>
                            </a:schemeClr>
                          </a:solidFill>
                          <a:effectLst/>
                          <a:latin typeface="Freestyle Script" pitchFamily="66" charset="0"/>
                        </a:rPr>
                        <a:t>Aucune partie du livre d’échecs ne correspond.</a:t>
                      </a:r>
                    </a:p>
                    <a:p>
                      <a:pPr algn="l"/>
                      <a:r>
                        <a:rPr lang="fr-FR" sz="2000" b="0" dirty="0" smtClean="0">
                          <a:solidFill>
                            <a:schemeClr val="bg2">
                              <a:lumMod val="10000"/>
                            </a:schemeClr>
                          </a:solidFill>
                          <a:effectLst/>
                          <a:latin typeface="Freestyle Script" pitchFamily="66" charset="0"/>
                        </a:rPr>
                        <a:t>Il manque les lettres « e,n,r</a:t>
                      </a:r>
                      <a:r>
                        <a:rPr lang="fr-FR" sz="2000" b="0" baseline="0" dirty="0" smtClean="0">
                          <a:solidFill>
                            <a:schemeClr val="bg2">
                              <a:lumMod val="10000"/>
                            </a:schemeClr>
                          </a:solidFill>
                          <a:effectLst/>
                          <a:latin typeface="Freestyle Script" pitchFamily="66" charset="0"/>
                        </a:rPr>
                        <a:t> et v.</a:t>
                      </a:r>
                    </a:p>
                    <a:p>
                      <a:pPr algn="l"/>
                      <a:r>
                        <a:rPr lang="fr-FR" sz="2000" b="0" baseline="0" dirty="0" smtClean="0">
                          <a:solidFill>
                            <a:schemeClr val="bg2">
                              <a:lumMod val="10000"/>
                            </a:schemeClr>
                          </a:solidFill>
                          <a:effectLst/>
                          <a:latin typeface="Freestyle Script" pitchFamily="66" charset="0"/>
                        </a:rPr>
                        <a:t>Cela rend par exemple impossible de former les mots « drug ou gun » par exemple.</a:t>
                      </a:r>
                    </a:p>
                    <a:p>
                      <a:pPr algn="l"/>
                      <a:r>
                        <a:rPr lang="fr-FR" sz="2000" b="0" baseline="0" dirty="0" smtClean="0">
                          <a:solidFill>
                            <a:schemeClr val="bg2">
                              <a:lumMod val="10000"/>
                            </a:schemeClr>
                          </a:solidFill>
                          <a:effectLst/>
                          <a:latin typeface="Freestyle Script" pitchFamily="66" charset="0"/>
                        </a:rPr>
                        <a:t>L’absence de la voyelle « e » rend très probable le fait que le jeu n’est pas programmé pour décoder le message.</a:t>
                      </a:r>
                      <a:endParaRPr lang="fr-FR" sz="2000" b="0" dirty="0">
                        <a:solidFill>
                          <a:schemeClr val="bg2">
                            <a:lumMod val="10000"/>
                          </a:schemeClr>
                        </a:solidFill>
                        <a:effectLst/>
                        <a:latin typeface="Freestyle Script" pitchFamily="66" charset="0"/>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solidFill>
                      <a:srgbClr val="FAC9A0"/>
                    </a:solidFill>
                  </a:tcPr>
                </a:tc>
                <a:tc hMerge="1">
                  <a:txBody>
                    <a:bodyPr/>
                    <a:lstStyle/>
                    <a:p>
                      <a:endParaRPr lang="fr-FR" dirty="0"/>
                    </a:p>
                  </a:txBody>
                  <a:tcPr marL="52855" marR="52855" marT="0" marB="0" anchor="ctr">
                    <a:lnL w="12700" cap="flat" cmpd="sng" algn="ctr">
                      <a:solidFill>
                        <a:srgbClr val="FFFFFF"/>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solidFill>
                  </a:tcPr>
                </a:tc>
              </a:tr>
            </a:tbl>
          </a:graphicData>
        </a:graphic>
      </p:graphicFrame>
      <p:sp>
        <p:nvSpPr>
          <p:cNvPr id="8" name="Ellipse 7">
            <a:hlinkClick r:id="rId5" action="ppaction://hlinksldjump"/>
          </p:cNvPr>
          <p:cNvSpPr/>
          <p:nvPr/>
        </p:nvSpPr>
        <p:spPr>
          <a:xfrm>
            <a:off x="0" y="-27384"/>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ZoneTexte 5"/>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DECODER UN MESSAGE</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salon2.jpg"/>
          <p:cNvPicPr>
            <a:picLocks noChangeAspect="1"/>
          </p:cNvPicPr>
          <p:nvPr/>
        </p:nvPicPr>
        <p:blipFill>
          <a:blip r:embed="rId2" cstate="print"/>
          <a:stretch>
            <a:fillRect/>
          </a:stretch>
        </p:blipFill>
        <p:spPr>
          <a:xfrm>
            <a:off x="1" y="0"/>
            <a:ext cx="9144000" cy="6858000"/>
          </a:xfrm>
          <a:prstGeom prst="rect">
            <a:avLst/>
          </a:prstGeom>
        </p:spPr>
      </p:pic>
      <p:graphicFrame>
        <p:nvGraphicFramePr>
          <p:cNvPr id="3" name="Tableau 2"/>
          <p:cNvGraphicFramePr>
            <a:graphicFrameLocks noGrp="1"/>
          </p:cNvGraphicFramePr>
          <p:nvPr/>
        </p:nvGraphicFramePr>
        <p:xfrm>
          <a:off x="107504" y="404664"/>
          <a:ext cx="8928992" cy="6336704"/>
        </p:xfrm>
        <a:graphic>
          <a:graphicData uri="http://schemas.openxmlformats.org/drawingml/2006/table">
            <a:tbl>
              <a:tblPr/>
              <a:tblGrid>
                <a:gridCol w="936104"/>
                <a:gridCol w="1440160"/>
                <a:gridCol w="1944216"/>
                <a:gridCol w="2016224"/>
                <a:gridCol w="2592288"/>
              </a:tblGrid>
              <a:tr h="432048">
                <a:tc>
                  <a:txBody>
                    <a:bodyPr/>
                    <a:lstStyle/>
                    <a:p>
                      <a:pPr algn="ctr">
                        <a:spcAft>
                          <a:spcPts val="0"/>
                        </a:spcAft>
                      </a:pPr>
                      <a:r>
                        <a:rPr lang="en-US" sz="1800" b="1"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rPr>
                        <a:t>HEURE</a:t>
                      </a:r>
                      <a:endParaRPr lang="fr-FR" sz="180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solidFill>
                      <a:srgbClr val="5B2C05"/>
                    </a:solidFill>
                  </a:tcPr>
                </a:tc>
                <a:tc>
                  <a:txBody>
                    <a:bodyPr/>
                    <a:lstStyle/>
                    <a:p>
                      <a:pPr algn="ctr">
                        <a:spcAft>
                          <a:spcPts val="0"/>
                        </a:spcAft>
                      </a:pPr>
                      <a:r>
                        <a:rPr lang="en-US" sz="1800" b="1" dirty="0" smtClean="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rPr>
                        <a:t>LIEU</a:t>
                      </a:r>
                      <a:endParaRPr lang="fr-FR" sz="180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solidFill>
                      <a:srgbClr val="5B2C05"/>
                    </a:solidFill>
                  </a:tcPr>
                </a:tc>
                <a:tc gridSpan="2">
                  <a:txBody>
                    <a:bodyPr/>
                    <a:lstStyle/>
                    <a:p>
                      <a:pPr algn="ctr">
                        <a:spcAft>
                          <a:spcPts val="0"/>
                        </a:spcAft>
                      </a:pPr>
                      <a:r>
                        <a:rPr lang="en-US" sz="1800" b="1"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rPr>
                        <a:t>MESSAGE</a:t>
                      </a:r>
                      <a:endParaRPr lang="fr-FR" sz="180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solidFill>
                      <a:srgbClr val="5B2C05"/>
                    </a:solidFill>
                  </a:tcPr>
                </a:tc>
                <a:tc hMerge="1">
                  <a:txBody>
                    <a:bodyPr/>
                    <a:lstStyle/>
                    <a:p>
                      <a:endParaRPr lang="fr-FR"/>
                    </a:p>
                  </a:txBody>
                  <a:tcPr/>
                </a:tc>
                <a:tc>
                  <a:txBody>
                    <a:bodyPr/>
                    <a:lstStyle/>
                    <a:p>
                      <a:pPr algn="ctr">
                        <a:spcAft>
                          <a:spcPts val="0"/>
                        </a:spcAft>
                      </a:pPr>
                      <a:r>
                        <a:rPr lang="en-US" sz="1800" b="1"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rPr>
                        <a:t>GRILLE D’ECHECS</a:t>
                      </a:r>
                      <a:endParaRPr lang="fr-FR" sz="180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solidFill>
                      <a:srgbClr val="5B2C05"/>
                    </a:solidFill>
                  </a:tcPr>
                </a:tc>
              </a:tr>
              <a:tr h="1541036">
                <a:tc>
                  <a:txBody>
                    <a:bodyPr/>
                    <a:lstStyle/>
                    <a:p>
                      <a:pPr algn="ctr">
                        <a:spcAft>
                          <a:spcPts val="0"/>
                        </a:spcAft>
                      </a:pPr>
                      <a:r>
                        <a:rPr lang="en-US" sz="2000" b="0" dirty="0">
                          <a:ln>
                            <a:noFill/>
                          </a:ln>
                          <a:solidFill>
                            <a:schemeClr val="tx1"/>
                          </a:solidFill>
                          <a:effectLst/>
                          <a:latin typeface="Freestyle Script" pitchFamily="66" charset="0"/>
                          <a:ea typeface="Times New Roman"/>
                          <a:cs typeface="Andalus" pitchFamily="2" charset="-78"/>
                        </a:rPr>
                        <a:t>Le 31/01 </a:t>
                      </a:r>
                      <a:endParaRPr lang="en-US" sz="2000" b="0" dirty="0" smtClean="0">
                        <a:ln>
                          <a:noFill/>
                        </a:ln>
                        <a:solidFill>
                          <a:schemeClr val="tx1"/>
                        </a:solidFill>
                        <a:effectLst/>
                        <a:latin typeface="Freestyle Script" pitchFamily="66" charset="0"/>
                        <a:ea typeface="Times New Roman"/>
                        <a:cs typeface="Andalus" pitchFamily="2" charset="-78"/>
                      </a:endParaRPr>
                    </a:p>
                    <a:p>
                      <a:pPr algn="ctr">
                        <a:spcAft>
                          <a:spcPts val="0"/>
                        </a:spcAft>
                      </a:pPr>
                      <a:r>
                        <a:rPr lang="en-US" sz="2000" b="0" dirty="0" smtClean="0">
                          <a:ln>
                            <a:noFill/>
                          </a:ln>
                          <a:solidFill>
                            <a:schemeClr val="tx1"/>
                          </a:solidFill>
                          <a:effectLst/>
                          <a:latin typeface="Freestyle Script" pitchFamily="66" charset="0"/>
                          <a:ea typeface="Times New Roman"/>
                          <a:cs typeface="Andalus" pitchFamily="2" charset="-78"/>
                        </a:rPr>
                        <a:t>de</a:t>
                      </a:r>
                      <a:r>
                        <a:rPr lang="en-US" sz="2000" b="0" baseline="0" dirty="0" smtClean="0">
                          <a:ln>
                            <a:noFill/>
                          </a:ln>
                          <a:solidFill>
                            <a:schemeClr val="tx1"/>
                          </a:solidFill>
                          <a:effectLst/>
                          <a:latin typeface="Freestyle Script" pitchFamily="66" charset="0"/>
                          <a:ea typeface="Times New Roman"/>
                          <a:cs typeface="Andalus" pitchFamily="2" charset="-78"/>
                        </a:rPr>
                        <a:t> 13:00</a:t>
                      </a:r>
                      <a:endParaRPr lang="en-US" sz="2000" b="0" dirty="0" smtClean="0">
                        <a:ln>
                          <a:noFill/>
                        </a:ln>
                        <a:solidFill>
                          <a:schemeClr val="tx1"/>
                        </a:solidFill>
                        <a:effectLst/>
                        <a:latin typeface="Freestyle Script" pitchFamily="66" charset="0"/>
                        <a:ea typeface="Times New Roman"/>
                        <a:cs typeface="Andalus" pitchFamily="2" charset="-78"/>
                      </a:endParaRPr>
                    </a:p>
                    <a:p>
                      <a:pPr algn="ctr">
                        <a:spcAft>
                          <a:spcPts val="0"/>
                        </a:spcAft>
                      </a:pPr>
                      <a:r>
                        <a:rPr lang="en-US" sz="2000" b="0" dirty="0" smtClean="0">
                          <a:ln>
                            <a:noFill/>
                          </a:ln>
                          <a:solidFill>
                            <a:schemeClr val="tx1"/>
                          </a:solidFill>
                          <a:effectLst/>
                          <a:latin typeface="Freestyle Script" pitchFamily="66" charset="0"/>
                          <a:ea typeface="Times New Roman"/>
                          <a:cs typeface="Andalus" pitchFamily="2" charset="-78"/>
                        </a:rPr>
                        <a:t>à </a:t>
                      </a:r>
                      <a:r>
                        <a:rPr lang="en-US" sz="2000" b="0" dirty="0">
                          <a:ln>
                            <a:noFill/>
                          </a:ln>
                          <a:solidFill>
                            <a:schemeClr val="tx1"/>
                          </a:solidFill>
                          <a:effectLst/>
                          <a:latin typeface="Freestyle Script" pitchFamily="66" charset="0"/>
                          <a:ea typeface="Times New Roman"/>
                          <a:cs typeface="Andalus" pitchFamily="2" charset="-78"/>
                        </a:rPr>
                        <a:t>23:00</a:t>
                      </a:r>
                      <a:endParaRPr lang="fr-FR" sz="2000" b="0" dirty="0">
                        <a:ln>
                          <a:noFill/>
                        </a:ln>
                        <a:solidFill>
                          <a:schemeClr val="tx1"/>
                        </a:solidFill>
                        <a:effectLst/>
                        <a:latin typeface="Freestyle Script" pitchFamily="66" charset="0"/>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solidFill>
                      <a:srgbClr val="FAC9A0"/>
                    </a:solidFill>
                  </a:tcPr>
                </a:tc>
                <a:tc>
                  <a:txBody>
                    <a:bodyPr/>
                    <a:lstStyle/>
                    <a:p>
                      <a:pPr algn="ctr">
                        <a:spcAft>
                          <a:spcPts val="0"/>
                        </a:spcAft>
                      </a:pPr>
                      <a:r>
                        <a:rPr lang="en-US" sz="2000" b="0" dirty="0" smtClean="0">
                          <a:ln>
                            <a:noFill/>
                          </a:ln>
                          <a:solidFill>
                            <a:srgbClr val="000000"/>
                          </a:solidFill>
                          <a:effectLst/>
                          <a:latin typeface="Freestyle Script" pitchFamily="66" charset="0"/>
                          <a:ea typeface="Times New Roman"/>
                          <a:cs typeface="Andalus" pitchFamily="2" charset="-78"/>
                        </a:rPr>
                        <a:t>Salon</a:t>
                      </a:r>
                      <a:endParaRPr lang="fr-FR" sz="2000" b="0" dirty="0" smtClean="0">
                        <a:ln>
                          <a:noFill/>
                        </a:ln>
                        <a:solidFill>
                          <a:schemeClr val="tx1"/>
                        </a:solidFill>
                        <a:effectLst/>
                        <a:latin typeface="Freestyle Script" pitchFamily="66" charset="0"/>
                        <a:ea typeface="Times New Roman"/>
                        <a:cs typeface="Andalus" pitchFamily="2" charset="-78"/>
                      </a:endParaRPr>
                    </a:p>
                    <a:p>
                      <a:pPr algn="ctr">
                        <a:spcAft>
                          <a:spcPts val="0"/>
                        </a:spcAft>
                      </a:pPr>
                      <a:r>
                        <a:rPr lang="fr-FR" sz="2000" b="0" dirty="0" smtClean="0">
                          <a:ln>
                            <a:noFill/>
                          </a:ln>
                          <a:effectLst/>
                          <a:latin typeface="Freestyle Script" pitchFamily="66" charset="0"/>
                          <a:ea typeface="Times New Roman"/>
                          <a:cs typeface="Andalus" pitchFamily="2" charset="-78"/>
                        </a:rPr>
                        <a:t>(Dans</a:t>
                      </a:r>
                      <a:r>
                        <a:rPr lang="fr-FR" sz="2000" b="0" baseline="0" dirty="0" smtClean="0">
                          <a:ln>
                            <a:noFill/>
                          </a:ln>
                          <a:effectLst/>
                          <a:latin typeface="Freestyle Script" pitchFamily="66" charset="0"/>
                          <a:ea typeface="Times New Roman"/>
                          <a:cs typeface="Andalus" pitchFamily="2" charset="-78"/>
                        </a:rPr>
                        <a:t> la cache </a:t>
                      </a:r>
                    </a:p>
                    <a:p>
                      <a:pPr algn="ctr">
                        <a:spcAft>
                          <a:spcPts val="0"/>
                        </a:spcAft>
                      </a:pPr>
                      <a:r>
                        <a:rPr lang="fr-FR" sz="2000" b="0" baseline="0" dirty="0" smtClean="0">
                          <a:ln>
                            <a:noFill/>
                          </a:ln>
                          <a:effectLst/>
                          <a:latin typeface="Freestyle Script" pitchFamily="66" charset="0"/>
                          <a:ea typeface="Times New Roman"/>
                          <a:cs typeface="Andalus" pitchFamily="2" charset="-78"/>
                        </a:rPr>
                        <a:t>du piano)</a:t>
                      </a:r>
                      <a:endParaRPr lang="fr-FR" sz="2000" b="0" dirty="0" smtClean="0">
                        <a:ln>
                          <a:noFill/>
                        </a:ln>
                        <a:effectLst/>
                        <a:latin typeface="Freestyle Script" pitchFamily="66" charset="0"/>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solidFill>
                      <a:srgbClr val="FAC9A0"/>
                    </a:solidFill>
                  </a:tcPr>
                </a:tc>
                <a:tc rowSpan="2" gridSpan="2">
                  <a:txBody>
                    <a:bodyPr/>
                    <a:lstStyle/>
                    <a:p>
                      <a:pPr algn="ctr">
                        <a:spcAft>
                          <a:spcPts val="0"/>
                        </a:spcAft>
                      </a:pPr>
                      <a:endParaRPr lang="fr-FR" sz="1200" b="0" dirty="0">
                        <a:ln>
                          <a:noFill/>
                        </a:ln>
                        <a:effectLst/>
                        <a:latin typeface="Andalus" pitchFamily="2" charset="-78"/>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blipFill>
                      <a:blip r:embed="rId3"/>
                      <a:stretch>
                        <a:fillRect/>
                      </a:stretch>
                    </a:blipFill>
                  </a:tcPr>
                </a:tc>
                <a:tc rowSpan="2" hMerge="1">
                  <a:txBody>
                    <a:bodyPr/>
                    <a:lstStyle/>
                    <a:p>
                      <a:endParaRPr lang="fr-FR"/>
                    </a:p>
                  </a:txBody>
                  <a:tcPr/>
                </a:tc>
                <a:tc rowSpan="2">
                  <a:txBody>
                    <a:bodyPr/>
                    <a:lstStyle/>
                    <a:p>
                      <a:pPr algn="ctr"/>
                      <a:r>
                        <a:rPr lang="en-US" sz="1800" kern="1200" dirty="0" smtClean="0">
                          <a:solidFill>
                            <a:schemeClr val="bg2">
                              <a:lumMod val="10000"/>
                            </a:schemeClr>
                          </a:solidFill>
                          <a:latin typeface="Andalus" pitchFamily="2" charset="-78"/>
                          <a:ea typeface="+mn-ea"/>
                          <a:cs typeface="Andalus" pitchFamily="2" charset="-78"/>
                        </a:rPr>
                        <a:t>1+arqzt?</a:t>
                      </a:r>
                      <a:endParaRPr lang="fr-FR" sz="1800" kern="1200" dirty="0" smtClean="0">
                        <a:solidFill>
                          <a:schemeClr val="bg2">
                            <a:lumMod val="10000"/>
                          </a:schemeClr>
                        </a:solidFill>
                        <a:latin typeface="Andalus" pitchFamily="2" charset="-78"/>
                        <a:ea typeface="+mn-ea"/>
                        <a:cs typeface="Andalus" pitchFamily="2" charset="-78"/>
                      </a:endParaRPr>
                    </a:p>
                    <a:p>
                      <a:pPr algn="ctr"/>
                      <a:r>
                        <a:rPr lang="en-US" sz="1800" kern="1200" dirty="0" smtClean="0">
                          <a:solidFill>
                            <a:schemeClr val="bg2">
                              <a:lumMod val="10000"/>
                            </a:schemeClr>
                          </a:solidFill>
                          <a:latin typeface="Andalus" pitchFamily="2" charset="-78"/>
                          <a:ea typeface="+mn-ea"/>
                          <a:cs typeface="Andalus" pitchFamily="2" charset="-78"/>
                        </a:rPr>
                        <a:t>xmpgaofu</a:t>
                      </a:r>
                      <a:endParaRPr lang="fr-FR" sz="1800" kern="1200" dirty="0" smtClean="0">
                        <a:solidFill>
                          <a:schemeClr val="bg2">
                            <a:lumMod val="10000"/>
                          </a:schemeClr>
                        </a:solidFill>
                        <a:latin typeface="Andalus" pitchFamily="2" charset="-78"/>
                        <a:ea typeface="+mn-ea"/>
                        <a:cs typeface="Andalus" pitchFamily="2" charset="-78"/>
                      </a:endParaRPr>
                    </a:p>
                    <a:p>
                      <a:pPr algn="ctr"/>
                      <a:r>
                        <a:rPr lang="en-US" sz="1800" kern="1200" dirty="0" smtClean="0">
                          <a:solidFill>
                            <a:schemeClr val="bg2">
                              <a:lumMod val="10000"/>
                            </a:schemeClr>
                          </a:solidFill>
                          <a:latin typeface="Andalus" pitchFamily="2" charset="-78"/>
                          <a:ea typeface="+mn-ea"/>
                          <a:cs typeface="Andalus" pitchFamily="2" charset="-78"/>
                        </a:rPr>
                        <a:t>ldea2uhs</a:t>
                      </a:r>
                      <a:endParaRPr lang="fr-FR" sz="1800" kern="1200" dirty="0" smtClean="0">
                        <a:solidFill>
                          <a:schemeClr val="bg2">
                            <a:lumMod val="10000"/>
                          </a:schemeClr>
                        </a:solidFill>
                        <a:latin typeface="Andalus" pitchFamily="2" charset="-78"/>
                        <a:ea typeface="+mn-ea"/>
                        <a:cs typeface="Andalus" pitchFamily="2" charset="-78"/>
                      </a:endParaRPr>
                    </a:p>
                    <a:p>
                      <a:pPr algn="ctr"/>
                      <a:r>
                        <a:rPr lang="en-US" sz="1800" kern="1200" dirty="0" smtClean="0">
                          <a:solidFill>
                            <a:schemeClr val="bg2">
                              <a:lumMod val="10000"/>
                            </a:schemeClr>
                          </a:solidFill>
                          <a:latin typeface="Andalus" pitchFamily="2" charset="-78"/>
                          <a:ea typeface="+mn-ea"/>
                          <a:cs typeface="Andalus" pitchFamily="2" charset="-78"/>
                        </a:rPr>
                        <a:t>bq!tek?z</a:t>
                      </a:r>
                      <a:endParaRPr lang="fr-FR" sz="1800" kern="1200" dirty="0" smtClean="0">
                        <a:solidFill>
                          <a:schemeClr val="bg2">
                            <a:lumMod val="10000"/>
                          </a:schemeClr>
                        </a:solidFill>
                        <a:latin typeface="Andalus" pitchFamily="2" charset="-78"/>
                        <a:ea typeface="+mn-ea"/>
                        <a:cs typeface="Andalus" pitchFamily="2" charset="-78"/>
                      </a:endParaRPr>
                    </a:p>
                    <a:p>
                      <a:pPr algn="ctr"/>
                      <a:r>
                        <a:rPr lang="en-US" sz="1800" kern="1200" dirty="0" smtClean="0">
                          <a:solidFill>
                            <a:schemeClr val="bg2">
                              <a:lumMod val="10000"/>
                            </a:schemeClr>
                          </a:solidFill>
                          <a:latin typeface="Andalus" pitchFamily="2" charset="-78"/>
                          <a:ea typeface="+mn-ea"/>
                          <a:cs typeface="Andalus" pitchFamily="2" charset="-78"/>
                        </a:rPr>
                        <a:t>waihw!t3</a:t>
                      </a:r>
                      <a:endParaRPr lang="fr-FR" sz="1800" kern="1200" dirty="0" smtClean="0">
                        <a:solidFill>
                          <a:schemeClr val="bg2">
                            <a:lumMod val="10000"/>
                          </a:schemeClr>
                        </a:solidFill>
                        <a:latin typeface="Andalus" pitchFamily="2" charset="-78"/>
                        <a:ea typeface="+mn-ea"/>
                        <a:cs typeface="Andalus" pitchFamily="2" charset="-78"/>
                      </a:endParaRPr>
                    </a:p>
                    <a:p>
                      <a:pPr algn="ctr"/>
                      <a:r>
                        <a:rPr lang="en-US" sz="1800" kern="1200" dirty="0" smtClean="0">
                          <a:solidFill>
                            <a:schemeClr val="bg2">
                              <a:lumMod val="10000"/>
                            </a:schemeClr>
                          </a:solidFill>
                          <a:latin typeface="Andalus" pitchFamily="2" charset="-78"/>
                          <a:ea typeface="+mn-ea"/>
                          <a:cs typeface="Andalus" pitchFamily="2" charset="-78"/>
                        </a:rPr>
                        <a:t>ogtnvwfe</a:t>
                      </a:r>
                      <a:endParaRPr lang="fr-FR" sz="1800" kern="1200" dirty="0" smtClean="0">
                        <a:solidFill>
                          <a:schemeClr val="bg2">
                            <a:lumMod val="10000"/>
                          </a:schemeClr>
                        </a:solidFill>
                        <a:latin typeface="Andalus" pitchFamily="2" charset="-78"/>
                        <a:ea typeface="+mn-ea"/>
                        <a:cs typeface="Andalus" pitchFamily="2" charset="-78"/>
                      </a:endParaRPr>
                    </a:p>
                    <a:p>
                      <a:pPr algn="ctr"/>
                      <a:r>
                        <a:rPr lang="en-US" sz="1800" kern="1200" dirty="0" smtClean="0">
                          <a:solidFill>
                            <a:schemeClr val="bg2">
                              <a:lumMod val="10000"/>
                            </a:schemeClr>
                          </a:solidFill>
                          <a:latin typeface="Andalus" pitchFamily="2" charset="-78"/>
                          <a:ea typeface="+mn-ea"/>
                          <a:cs typeface="Andalus" pitchFamily="2" charset="-78"/>
                        </a:rPr>
                        <a:t>xtsu+jr9</a:t>
                      </a:r>
                      <a:endParaRPr lang="fr-FR" sz="1800" kern="1200" dirty="0" smtClean="0">
                        <a:solidFill>
                          <a:schemeClr val="bg2">
                            <a:lumMod val="10000"/>
                          </a:schemeClr>
                        </a:solidFill>
                        <a:latin typeface="Andalus" pitchFamily="2" charset="-78"/>
                        <a:ea typeface="+mn-ea"/>
                        <a:cs typeface="Andalus" pitchFamily="2" charset="-78"/>
                      </a:endParaRPr>
                    </a:p>
                    <a:p>
                      <a:pPr algn="ctr"/>
                      <a:r>
                        <a:rPr lang="en-US" sz="1800" kern="1200" dirty="0" smtClean="0">
                          <a:solidFill>
                            <a:schemeClr val="bg2">
                              <a:lumMod val="10000"/>
                            </a:schemeClr>
                          </a:solidFill>
                          <a:latin typeface="Andalus" pitchFamily="2" charset="-78"/>
                          <a:ea typeface="+mn-ea"/>
                          <a:cs typeface="Andalus" pitchFamily="2" charset="-78"/>
                        </a:rPr>
                        <a:t>-4rb-loa</a:t>
                      </a:r>
                      <a:endParaRPr lang="fr-FR" sz="1800" kern="1200" dirty="0" smtClean="0">
                        <a:solidFill>
                          <a:schemeClr val="bg2">
                            <a:lumMod val="10000"/>
                          </a:schemeClr>
                        </a:solidFill>
                        <a:latin typeface="Andalus" pitchFamily="2" charset="-78"/>
                        <a:ea typeface="+mn-ea"/>
                        <a:cs typeface="Andalus" pitchFamily="2" charset="-78"/>
                      </a:endParaRPr>
                    </a:p>
                    <a:p>
                      <a:pPr algn="ctr">
                        <a:spcAft>
                          <a:spcPts val="0"/>
                        </a:spcAft>
                      </a:pPr>
                      <a:endParaRPr lang="fr-FR" sz="1200" b="0" dirty="0">
                        <a:ln>
                          <a:noFill/>
                        </a:ln>
                        <a:effectLst/>
                        <a:latin typeface="Andalus" pitchFamily="2" charset="-78"/>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solidFill>
                      <a:srgbClr val="FAC9A0"/>
                    </a:solidFill>
                  </a:tcPr>
                </a:tc>
              </a:tr>
              <a:tr h="1483300">
                <a:tc>
                  <a:txBody>
                    <a:bodyPr/>
                    <a:lstStyle/>
                    <a:p>
                      <a:pPr algn="ctr">
                        <a:spcAft>
                          <a:spcPts val="0"/>
                        </a:spcAft>
                      </a:pPr>
                      <a:r>
                        <a:rPr lang="fr-FR" sz="2000" b="0" dirty="0" smtClean="0">
                          <a:ln>
                            <a:noFill/>
                          </a:ln>
                          <a:solidFill>
                            <a:schemeClr val="tx1"/>
                          </a:solidFill>
                          <a:effectLst/>
                          <a:latin typeface="Freestyle Script" pitchFamily="66" charset="0"/>
                          <a:ea typeface="Times New Roman"/>
                          <a:cs typeface="Andalus" pitchFamily="2" charset="-78"/>
                        </a:rPr>
                        <a:t>Le 1</a:t>
                      </a:r>
                      <a:r>
                        <a:rPr lang="fr-FR" sz="2000" b="0" baseline="30000" dirty="0" smtClean="0">
                          <a:ln>
                            <a:noFill/>
                          </a:ln>
                          <a:solidFill>
                            <a:schemeClr val="tx1"/>
                          </a:solidFill>
                          <a:effectLst/>
                          <a:latin typeface="Freestyle Script" pitchFamily="66" charset="0"/>
                          <a:ea typeface="Times New Roman"/>
                          <a:cs typeface="Andalus" pitchFamily="2" charset="-78"/>
                        </a:rPr>
                        <a:t>er</a:t>
                      </a:r>
                      <a:r>
                        <a:rPr lang="fr-FR" sz="2000" b="0" dirty="0" smtClean="0">
                          <a:ln>
                            <a:noFill/>
                          </a:ln>
                          <a:solidFill>
                            <a:schemeClr val="tx1"/>
                          </a:solidFill>
                          <a:effectLst/>
                          <a:latin typeface="Freestyle Script" pitchFamily="66" charset="0"/>
                          <a:ea typeface="Times New Roman"/>
                          <a:cs typeface="Andalus" pitchFamily="2" charset="-78"/>
                        </a:rPr>
                        <a:t> </a:t>
                      </a:r>
                    </a:p>
                    <a:p>
                      <a:pPr algn="ctr">
                        <a:spcAft>
                          <a:spcPts val="0"/>
                        </a:spcAft>
                      </a:pPr>
                      <a:r>
                        <a:rPr lang="fr-FR" sz="2000" b="0" dirty="0" smtClean="0">
                          <a:ln>
                            <a:noFill/>
                          </a:ln>
                          <a:solidFill>
                            <a:schemeClr val="tx1"/>
                          </a:solidFill>
                          <a:effectLst/>
                          <a:latin typeface="Freestyle Script" pitchFamily="66" charset="0"/>
                          <a:ea typeface="Times New Roman"/>
                          <a:cs typeface="Andalus" pitchFamily="2" charset="-78"/>
                        </a:rPr>
                        <a:t>à partir de 1h30</a:t>
                      </a:r>
                      <a:endParaRPr lang="fr-FR" sz="2000" b="0" dirty="0">
                        <a:ln>
                          <a:noFill/>
                        </a:ln>
                        <a:solidFill>
                          <a:schemeClr val="tx1"/>
                        </a:solidFill>
                        <a:effectLst/>
                        <a:latin typeface="Freestyle Script" pitchFamily="66" charset="0"/>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solidFill>
                      <a:srgbClr val="FAC9A0"/>
                    </a:solidFill>
                  </a:tcPr>
                </a:tc>
                <a:tc>
                  <a:txBody>
                    <a:bodyPr/>
                    <a:lstStyle/>
                    <a:p>
                      <a:pPr algn="ctr">
                        <a:spcAft>
                          <a:spcPts val="0"/>
                        </a:spcAft>
                      </a:pPr>
                      <a:r>
                        <a:rPr lang="fr-FR" sz="2000" b="0" dirty="0" smtClean="0">
                          <a:ln>
                            <a:noFill/>
                          </a:ln>
                          <a:effectLst/>
                          <a:latin typeface="Freestyle Script" pitchFamily="66" charset="0"/>
                          <a:ea typeface="Times New Roman"/>
                          <a:cs typeface="Andalus" pitchFamily="2" charset="-78"/>
                        </a:rPr>
                        <a:t>Cabine de Roy</a:t>
                      </a:r>
                    </a:p>
                    <a:p>
                      <a:pPr algn="ctr">
                        <a:spcAft>
                          <a:spcPts val="0"/>
                        </a:spcAft>
                      </a:pPr>
                      <a:r>
                        <a:rPr lang="fr-FR" sz="2000" b="0" dirty="0" smtClean="0">
                          <a:ln>
                            <a:noFill/>
                          </a:ln>
                          <a:effectLst/>
                          <a:latin typeface="Freestyle Script" pitchFamily="66" charset="0"/>
                          <a:ea typeface="Times New Roman"/>
                          <a:cs typeface="Andalus" pitchFamily="2" charset="-78"/>
                        </a:rPr>
                        <a:t>(Derrière</a:t>
                      </a:r>
                      <a:r>
                        <a:rPr lang="fr-FR" sz="2000" b="0" baseline="0" dirty="0" smtClean="0">
                          <a:ln>
                            <a:noFill/>
                          </a:ln>
                          <a:effectLst/>
                          <a:latin typeface="Freestyle Script" pitchFamily="66" charset="0"/>
                          <a:ea typeface="Times New Roman"/>
                          <a:cs typeface="Andalus" pitchFamily="2" charset="-78"/>
                        </a:rPr>
                        <a:t> la radio)</a:t>
                      </a:r>
                      <a:endParaRPr lang="fr-FR" sz="2000" b="0" dirty="0">
                        <a:ln>
                          <a:noFill/>
                        </a:ln>
                        <a:effectLst/>
                        <a:latin typeface="Freestyle Script" pitchFamily="66" charset="0"/>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solidFill>
                      <a:srgbClr val="FAC9A0"/>
                    </a:solidFill>
                  </a:tcPr>
                </a:tc>
                <a:tc gridSpan="2" vMerge="1">
                  <a:txBody>
                    <a:bodyPr/>
                    <a:lstStyle/>
                    <a:p>
                      <a:endParaRPr lang="fr-FR"/>
                    </a:p>
                  </a:txBody>
                  <a:tcPr/>
                </a:tc>
                <a:tc hMerge="1" vMerge="1">
                  <a:txBody>
                    <a:bodyPr/>
                    <a:lstStyle/>
                    <a:p>
                      <a:endParaRPr lang="fr-FR"/>
                    </a:p>
                  </a:txBody>
                  <a:tcPr/>
                </a:tc>
                <a:tc vMerge="1">
                  <a:txBody>
                    <a:bodyPr/>
                    <a:lstStyle/>
                    <a:p>
                      <a:endParaRPr lang="fr-FR"/>
                    </a:p>
                  </a:txBody>
                  <a:tcPr/>
                </a:tc>
              </a:tr>
              <a:tr h="2880320">
                <a:tc gridSpan="3">
                  <a:txBody>
                    <a:bodyPr/>
                    <a:lstStyle/>
                    <a:p>
                      <a:pPr algn="ctr">
                        <a:spcAft>
                          <a:spcPts val="0"/>
                        </a:spcAft>
                      </a:pPr>
                      <a:endParaRPr lang="fr-FR" sz="1200" b="0" dirty="0">
                        <a:ln>
                          <a:noFill/>
                        </a:ln>
                        <a:effectLst/>
                        <a:latin typeface="Andalus" pitchFamily="2" charset="-78"/>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blipFill>
                      <a:blip r:embed="rId4"/>
                      <a:stretch>
                        <a:fillRect/>
                      </a:stretch>
                    </a:blipFill>
                  </a:tcPr>
                </a:tc>
                <a:tc hMerge="1">
                  <a:txBody>
                    <a:bodyPr/>
                    <a:lstStyle/>
                    <a:p>
                      <a:pPr algn="ctr">
                        <a:spcAft>
                          <a:spcPts val="0"/>
                        </a:spcAft>
                      </a:pPr>
                      <a:endParaRPr lang="fr-FR" sz="2000" b="0" dirty="0">
                        <a:ln>
                          <a:noFill/>
                        </a:ln>
                        <a:effectLst/>
                        <a:latin typeface="Freestyle Script" pitchFamily="66" charset="0"/>
                        <a:ea typeface="Times New Roman"/>
                        <a:cs typeface="Andalus" pitchFamily="2" charset="-78"/>
                      </a:endParaRPr>
                    </a:p>
                  </a:txBody>
                  <a:tcPr marL="52855" marR="52855" marT="0" marB="0" anchor="ctr">
                    <a:lnL w="6350" cap="flat" cmpd="sng" algn="ctr">
                      <a:solidFill>
                        <a:schemeClr val="bg1"/>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algn="ctr">
                        <a:spcAft>
                          <a:spcPts val="0"/>
                        </a:spcAft>
                      </a:pPr>
                      <a:endParaRPr lang="fr-FR" sz="1200" b="0" dirty="0">
                        <a:ln>
                          <a:noFill/>
                        </a:ln>
                        <a:effectLst/>
                        <a:latin typeface="Andalus" pitchFamily="2" charset="-78"/>
                        <a:ea typeface="Times New Roman"/>
                        <a:cs typeface="Andalus" pitchFamily="2" charset="-78"/>
                      </a:endParaRPr>
                    </a:p>
                  </a:txBody>
                  <a:tcPr marL="52855" marR="52855"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solidFill>
                  </a:tcPr>
                </a:tc>
                <a:tc gridSpan="2">
                  <a:txBody>
                    <a:bodyPr/>
                    <a:lstStyle/>
                    <a:p>
                      <a:pPr algn="ctr">
                        <a:spcAft>
                          <a:spcPts val="0"/>
                        </a:spcAft>
                      </a:pPr>
                      <a:endParaRPr lang="fr-FR" sz="1200" b="0" dirty="0">
                        <a:ln>
                          <a:noFill/>
                        </a:ln>
                        <a:effectLst/>
                        <a:latin typeface="Andalus" pitchFamily="2" charset="-78"/>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c hMerge="1">
                  <a:txBody>
                    <a:bodyPr/>
                    <a:lstStyle/>
                    <a:p>
                      <a:pPr algn="ctr">
                        <a:spcAft>
                          <a:spcPts val="0"/>
                        </a:spcAft>
                      </a:pPr>
                      <a:endParaRPr lang="fr-FR" sz="1200" b="0" dirty="0">
                        <a:ln>
                          <a:noFill/>
                        </a:ln>
                        <a:effectLst/>
                        <a:latin typeface="Andalus" pitchFamily="2" charset="-78"/>
                        <a:ea typeface="Times New Roman"/>
                        <a:cs typeface="Andalus" pitchFamily="2" charset="-78"/>
                      </a:endParaRPr>
                    </a:p>
                  </a:txBody>
                  <a:tcPr marL="52855" marR="52855" marT="0" marB="0" anchor="ctr">
                    <a:lnL w="12700" cap="flat" cmpd="sng" algn="ctr">
                      <a:solidFill>
                        <a:srgbClr val="FFFFFF"/>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solidFill>
                  </a:tcPr>
                </a:tc>
              </a:tr>
            </a:tbl>
          </a:graphicData>
        </a:graphic>
      </p:graphicFrame>
      <p:sp>
        <p:nvSpPr>
          <p:cNvPr id="5" name="Ellipse 4"/>
          <p:cNvSpPr/>
          <p:nvPr/>
        </p:nvSpPr>
        <p:spPr>
          <a:xfrm>
            <a:off x="5796136" y="4725144"/>
            <a:ext cx="504056" cy="144016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Ellipse 5"/>
          <p:cNvSpPr/>
          <p:nvPr/>
        </p:nvSpPr>
        <p:spPr>
          <a:xfrm>
            <a:off x="7596336" y="4725144"/>
            <a:ext cx="504056" cy="1296144"/>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Ellipse 9">
            <a:hlinkClick r:id="rId6" action="ppaction://hlinksldjump"/>
          </p:cNvPr>
          <p:cNvSpPr/>
          <p:nvPr/>
        </p:nvSpPr>
        <p:spPr>
          <a:xfrm>
            <a:off x="0" y="-27384"/>
            <a:ext cx="539552" cy="404664"/>
          </a:xfrm>
          <a:prstGeom prst="ellipse">
            <a:avLst/>
          </a:prstGeom>
          <a:blipFill dpi="0" rotWithShape="1">
            <a:blip r:embed="rId7"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ZoneTexte 10"/>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DECODER UN MESSAGE</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 7" descr="salon2.jpg"/>
          <p:cNvPicPr>
            <a:picLocks noChangeAspect="1"/>
          </p:cNvPicPr>
          <p:nvPr/>
        </p:nvPicPr>
        <p:blipFill>
          <a:blip r:embed="rId2" cstate="print"/>
          <a:stretch>
            <a:fillRect/>
          </a:stretch>
        </p:blipFill>
        <p:spPr>
          <a:xfrm>
            <a:off x="1" y="0"/>
            <a:ext cx="9144000" cy="6858000"/>
          </a:xfrm>
          <a:prstGeom prst="rect">
            <a:avLst/>
          </a:prstGeom>
        </p:spPr>
      </p:pic>
      <p:graphicFrame>
        <p:nvGraphicFramePr>
          <p:cNvPr id="3" name="Tableau 2"/>
          <p:cNvGraphicFramePr>
            <a:graphicFrameLocks noGrp="1"/>
          </p:cNvGraphicFramePr>
          <p:nvPr/>
        </p:nvGraphicFramePr>
        <p:xfrm>
          <a:off x="107504" y="404664"/>
          <a:ext cx="8928992" cy="6322870"/>
        </p:xfrm>
        <a:graphic>
          <a:graphicData uri="http://schemas.openxmlformats.org/drawingml/2006/table">
            <a:tbl>
              <a:tblPr/>
              <a:tblGrid>
                <a:gridCol w="936104"/>
                <a:gridCol w="1296144"/>
                <a:gridCol w="2196244"/>
                <a:gridCol w="2268252"/>
                <a:gridCol w="2232248"/>
              </a:tblGrid>
              <a:tr h="418336">
                <a:tc>
                  <a:txBody>
                    <a:bodyPr/>
                    <a:lstStyle/>
                    <a:p>
                      <a:pPr algn="ctr">
                        <a:spcAft>
                          <a:spcPts val="0"/>
                        </a:spcAft>
                      </a:pPr>
                      <a:r>
                        <a:rPr lang="en-US" sz="1800" b="1"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rPr>
                        <a:t>HEURE</a:t>
                      </a:r>
                      <a:endParaRPr lang="fr-FR" sz="180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solidFill>
                      <a:srgbClr val="5B2C05"/>
                    </a:solidFill>
                  </a:tcPr>
                </a:tc>
                <a:tc>
                  <a:txBody>
                    <a:bodyPr/>
                    <a:lstStyle/>
                    <a:p>
                      <a:pPr algn="ctr">
                        <a:spcAft>
                          <a:spcPts val="0"/>
                        </a:spcAft>
                      </a:pPr>
                      <a:r>
                        <a:rPr lang="en-US" sz="1800" b="1"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rPr>
                        <a:t>LIEU</a:t>
                      </a:r>
                      <a:endParaRPr lang="fr-FR" sz="180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solidFill>
                      <a:srgbClr val="5B2C05"/>
                    </a:solidFill>
                  </a:tcPr>
                </a:tc>
                <a:tc gridSpan="2">
                  <a:txBody>
                    <a:bodyPr/>
                    <a:lstStyle/>
                    <a:p>
                      <a:pPr algn="ctr">
                        <a:spcAft>
                          <a:spcPts val="0"/>
                        </a:spcAft>
                      </a:pPr>
                      <a:r>
                        <a:rPr lang="en-US" sz="1800" b="1"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rPr>
                        <a:t>MESSAGE</a:t>
                      </a:r>
                      <a:endParaRPr lang="fr-FR" sz="180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solidFill>
                      <a:srgbClr val="5B2C05"/>
                    </a:solidFill>
                  </a:tcPr>
                </a:tc>
                <a:tc hMerge="1">
                  <a:txBody>
                    <a:bodyPr/>
                    <a:lstStyle/>
                    <a:p>
                      <a:endParaRPr lang="fr-FR"/>
                    </a:p>
                  </a:txBody>
                  <a:tcPr/>
                </a:tc>
                <a:tc>
                  <a:txBody>
                    <a:bodyPr/>
                    <a:lstStyle/>
                    <a:p>
                      <a:pPr algn="ctr">
                        <a:spcAft>
                          <a:spcPts val="0"/>
                        </a:spcAft>
                      </a:pPr>
                      <a:r>
                        <a:rPr lang="en-US" sz="1800" b="1" dirty="0" smtClean="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rPr>
                        <a:t>GRILLE D’ECHECS</a:t>
                      </a:r>
                      <a:endParaRPr lang="fr-FR" sz="1800" dirty="0">
                        <a:solidFill>
                          <a:schemeClr val="bg1"/>
                        </a:solidFill>
                        <a:effectLst>
                          <a:outerShdw blurRad="38100" dist="38100" dir="2700000" algn="tl">
                            <a:srgbClr val="000000">
                              <a:alpha val="43137"/>
                            </a:srgbClr>
                          </a:outerShdw>
                        </a:effectLst>
                        <a:latin typeface="Freestyle Script" pitchFamily="66" charset="0"/>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solidFill>
                      <a:srgbClr val="5B2C05"/>
                    </a:solidFill>
                  </a:tcPr>
                </a:tc>
              </a:tr>
              <a:tr h="3082071">
                <a:tc>
                  <a:txBody>
                    <a:bodyPr/>
                    <a:lstStyle/>
                    <a:p>
                      <a:pPr algn="ctr">
                        <a:spcAft>
                          <a:spcPts val="0"/>
                        </a:spcAft>
                      </a:pPr>
                      <a:r>
                        <a:rPr lang="en-US" sz="2000" b="0" dirty="0">
                          <a:ln>
                            <a:noFill/>
                          </a:ln>
                          <a:solidFill>
                            <a:schemeClr val="tx1"/>
                          </a:solidFill>
                          <a:effectLst/>
                          <a:latin typeface="Freestyle Script" pitchFamily="66" charset="0"/>
                          <a:ea typeface="Times New Roman"/>
                          <a:cs typeface="Andalus" pitchFamily="2" charset="-78"/>
                        </a:rPr>
                        <a:t>Le 01/02 </a:t>
                      </a:r>
                      <a:endParaRPr lang="en-US" sz="2000" b="0" dirty="0" smtClean="0">
                        <a:ln>
                          <a:noFill/>
                        </a:ln>
                        <a:solidFill>
                          <a:schemeClr val="tx1"/>
                        </a:solidFill>
                        <a:effectLst/>
                        <a:latin typeface="Freestyle Script" pitchFamily="66" charset="0"/>
                        <a:ea typeface="Times New Roman"/>
                        <a:cs typeface="Andalus" pitchFamily="2" charset="-78"/>
                      </a:endParaRPr>
                    </a:p>
                    <a:p>
                      <a:pPr algn="ctr">
                        <a:spcAft>
                          <a:spcPts val="0"/>
                        </a:spcAft>
                      </a:pPr>
                      <a:r>
                        <a:rPr lang="en-US" sz="2000" b="0" dirty="0" smtClean="0">
                          <a:ln>
                            <a:noFill/>
                          </a:ln>
                          <a:solidFill>
                            <a:schemeClr val="tx1"/>
                          </a:solidFill>
                          <a:effectLst/>
                          <a:latin typeface="Freestyle Script" pitchFamily="66" charset="0"/>
                          <a:ea typeface="Times New Roman"/>
                          <a:cs typeface="Andalus" pitchFamily="2" charset="-78"/>
                        </a:rPr>
                        <a:t>À partir </a:t>
                      </a:r>
                    </a:p>
                    <a:p>
                      <a:pPr algn="ctr">
                        <a:spcAft>
                          <a:spcPts val="0"/>
                        </a:spcAft>
                      </a:pPr>
                      <a:r>
                        <a:rPr lang="en-US" sz="2000" b="0" dirty="0" smtClean="0">
                          <a:ln>
                            <a:noFill/>
                          </a:ln>
                          <a:solidFill>
                            <a:schemeClr val="tx1"/>
                          </a:solidFill>
                          <a:effectLst/>
                          <a:latin typeface="Freestyle Script" pitchFamily="66" charset="0"/>
                          <a:ea typeface="Times New Roman"/>
                          <a:cs typeface="Andalus" pitchFamily="2" charset="-78"/>
                        </a:rPr>
                        <a:t>de minuit</a:t>
                      </a:r>
                      <a:endParaRPr lang="fr-FR" sz="2000" b="0" dirty="0">
                        <a:ln>
                          <a:noFill/>
                        </a:ln>
                        <a:solidFill>
                          <a:schemeClr val="tx1"/>
                        </a:solidFill>
                        <a:effectLst/>
                        <a:latin typeface="Freestyle Script" pitchFamily="66" charset="0"/>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solidFill>
                      <a:srgbClr val="FAC9A0"/>
                    </a:solidFill>
                  </a:tcPr>
                </a:tc>
                <a:tc>
                  <a:txBody>
                    <a:bodyPr/>
                    <a:lstStyle/>
                    <a:p>
                      <a:pPr algn="ctr">
                        <a:spcAft>
                          <a:spcPts val="0"/>
                        </a:spcAft>
                      </a:pPr>
                      <a:r>
                        <a:rPr lang="en-US" sz="2000" b="0" dirty="0" smtClean="0">
                          <a:ln>
                            <a:noFill/>
                          </a:ln>
                          <a:solidFill>
                            <a:srgbClr val="000000"/>
                          </a:solidFill>
                          <a:effectLst/>
                          <a:latin typeface="Freestyle Script" pitchFamily="66" charset="0"/>
                          <a:ea typeface="Times New Roman"/>
                          <a:cs typeface="Andalus" pitchFamily="2" charset="-78"/>
                        </a:rPr>
                        <a:t>Salon</a:t>
                      </a:r>
                    </a:p>
                    <a:p>
                      <a:pPr algn="ctr">
                        <a:spcAft>
                          <a:spcPts val="0"/>
                        </a:spcAft>
                      </a:pPr>
                      <a:r>
                        <a:rPr lang="en-US" sz="2000" b="0" dirty="0" smtClean="0">
                          <a:ln>
                            <a:noFill/>
                          </a:ln>
                          <a:solidFill>
                            <a:srgbClr val="000000"/>
                          </a:solidFill>
                          <a:effectLst/>
                          <a:latin typeface="Freestyle Script" pitchFamily="66" charset="0"/>
                          <a:ea typeface="Times New Roman"/>
                          <a:cs typeface="Andalus" pitchFamily="2" charset="-78"/>
                        </a:rPr>
                        <a:t>(Dans la cache du piano)</a:t>
                      </a:r>
                      <a:endParaRPr lang="fr-FR" sz="2000" b="0" dirty="0">
                        <a:ln>
                          <a:noFill/>
                        </a:ln>
                        <a:effectLst/>
                        <a:latin typeface="Freestyle Script" pitchFamily="66" charset="0"/>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solidFill>
                      <a:srgbClr val="FAC9A0"/>
                    </a:solidFill>
                  </a:tcPr>
                </a:tc>
                <a:tc gridSpan="2">
                  <a:txBody>
                    <a:bodyPr/>
                    <a:lstStyle/>
                    <a:p>
                      <a:pPr algn="ctr">
                        <a:spcAft>
                          <a:spcPts val="0"/>
                        </a:spcAft>
                      </a:pPr>
                      <a:endParaRPr lang="fr-FR" sz="1200" b="0" dirty="0">
                        <a:ln>
                          <a:noFill/>
                        </a:ln>
                        <a:effectLst/>
                        <a:latin typeface="Andalus" pitchFamily="2" charset="-78"/>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blipFill>
                      <a:blip r:embed="rId3"/>
                      <a:stretch>
                        <a:fillRect/>
                      </a:stretch>
                    </a:blipFill>
                  </a:tcPr>
                </a:tc>
                <a:tc hMerge="1">
                  <a:txBody>
                    <a:bodyPr/>
                    <a:lstStyle/>
                    <a:p>
                      <a:endParaRPr lang="fr-FR"/>
                    </a:p>
                  </a:txBody>
                  <a:tcPr/>
                </a:tc>
                <a:tc>
                  <a:txBody>
                    <a:bodyPr/>
                    <a:lstStyle/>
                    <a:p>
                      <a:pPr algn="ctr"/>
                      <a:r>
                        <a:rPr lang="en-US" sz="1800" kern="1200" dirty="0" smtClean="0">
                          <a:solidFill>
                            <a:schemeClr val="tx1"/>
                          </a:solidFill>
                          <a:latin typeface="Andalus" pitchFamily="2" charset="-78"/>
                          <a:ea typeface="+mn-ea"/>
                          <a:cs typeface="Andalus" pitchFamily="2" charset="-78"/>
                        </a:rPr>
                        <a:t>wrotutdz</a:t>
                      </a:r>
                      <a:endParaRPr lang="fr-FR" sz="1800" kern="1200" dirty="0" smtClean="0">
                        <a:solidFill>
                          <a:schemeClr val="tx1"/>
                        </a:solidFill>
                        <a:latin typeface="Andalus" pitchFamily="2" charset="-78"/>
                        <a:ea typeface="+mn-ea"/>
                        <a:cs typeface="Andalus" pitchFamily="2" charset="-78"/>
                      </a:endParaRPr>
                    </a:p>
                    <a:p>
                      <a:pPr algn="ctr"/>
                      <a:r>
                        <a:rPr lang="en-US" sz="1800" kern="1200" dirty="0" smtClean="0">
                          <a:solidFill>
                            <a:schemeClr val="tx1"/>
                          </a:solidFill>
                          <a:latin typeface="Andalus" pitchFamily="2" charset="-78"/>
                          <a:ea typeface="+mn-ea"/>
                          <a:cs typeface="Andalus" pitchFamily="2" charset="-78"/>
                        </a:rPr>
                        <a:t>azeu+p!j</a:t>
                      </a:r>
                      <a:endParaRPr lang="fr-FR" sz="1800" kern="1200" dirty="0" smtClean="0">
                        <a:solidFill>
                          <a:schemeClr val="tx1"/>
                        </a:solidFill>
                        <a:latin typeface="Andalus" pitchFamily="2" charset="-78"/>
                        <a:ea typeface="+mn-ea"/>
                        <a:cs typeface="Andalus" pitchFamily="2" charset="-78"/>
                      </a:endParaRPr>
                    </a:p>
                    <a:p>
                      <a:pPr algn="ctr"/>
                      <a:r>
                        <a:rPr lang="en-US" sz="1800" kern="1200" dirty="0" smtClean="0">
                          <a:solidFill>
                            <a:schemeClr val="tx1"/>
                          </a:solidFill>
                          <a:latin typeface="Andalus" pitchFamily="2" charset="-78"/>
                          <a:ea typeface="+mn-ea"/>
                          <a:cs typeface="Andalus" pitchFamily="2" charset="-78"/>
                        </a:rPr>
                        <a:t>?syorde7</a:t>
                      </a:r>
                      <a:endParaRPr lang="fr-FR" sz="1800" kern="1200" dirty="0" smtClean="0">
                        <a:solidFill>
                          <a:schemeClr val="tx1"/>
                        </a:solidFill>
                        <a:latin typeface="Andalus" pitchFamily="2" charset="-78"/>
                        <a:ea typeface="+mn-ea"/>
                        <a:cs typeface="Andalus" pitchFamily="2" charset="-78"/>
                      </a:endParaRPr>
                    </a:p>
                    <a:p>
                      <a:pPr algn="ctr"/>
                      <a:r>
                        <a:rPr lang="en-US" sz="1800" kern="1200" dirty="0" smtClean="0">
                          <a:solidFill>
                            <a:schemeClr val="tx1"/>
                          </a:solidFill>
                          <a:latin typeface="Andalus" pitchFamily="2" charset="-78"/>
                          <a:ea typeface="+mn-ea"/>
                          <a:cs typeface="Andalus" pitchFamily="2" charset="-78"/>
                        </a:rPr>
                        <a:t>qhsbg8g?</a:t>
                      </a:r>
                      <a:endParaRPr lang="fr-FR" sz="1800" kern="1200" dirty="0" smtClean="0">
                        <a:solidFill>
                          <a:schemeClr val="tx1"/>
                        </a:solidFill>
                        <a:latin typeface="Andalus" pitchFamily="2" charset="-78"/>
                        <a:ea typeface="+mn-ea"/>
                        <a:cs typeface="Andalus" pitchFamily="2" charset="-78"/>
                      </a:endParaRPr>
                    </a:p>
                    <a:p>
                      <a:pPr algn="ctr"/>
                      <a:r>
                        <a:rPr lang="en-US" sz="1800" kern="1200" dirty="0" smtClean="0">
                          <a:solidFill>
                            <a:schemeClr val="tx1"/>
                          </a:solidFill>
                          <a:latin typeface="Andalus" pitchFamily="2" charset="-78"/>
                          <a:ea typeface="+mn-ea"/>
                          <a:cs typeface="Andalus" pitchFamily="2" charset="-78"/>
                        </a:rPr>
                        <a:t>nskit.!h</a:t>
                      </a:r>
                      <a:endParaRPr lang="fr-FR" sz="1800" kern="1200" dirty="0" smtClean="0">
                        <a:solidFill>
                          <a:schemeClr val="tx1"/>
                        </a:solidFill>
                        <a:latin typeface="Andalus" pitchFamily="2" charset="-78"/>
                        <a:ea typeface="+mn-ea"/>
                        <a:cs typeface="Andalus" pitchFamily="2" charset="-78"/>
                      </a:endParaRPr>
                    </a:p>
                    <a:p>
                      <a:pPr algn="ctr"/>
                      <a:r>
                        <a:rPr lang="en-US" sz="1800" kern="1200" dirty="0" smtClean="0">
                          <a:solidFill>
                            <a:schemeClr val="tx1"/>
                          </a:solidFill>
                          <a:latin typeface="Andalus" pitchFamily="2" charset="-78"/>
                          <a:ea typeface="+mn-ea"/>
                          <a:cs typeface="Andalus" pitchFamily="2" charset="-78"/>
                        </a:rPr>
                        <a:t>n3ewbnmW</a:t>
                      </a:r>
                      <a:endParaRPr lang="fr-FR" sz="1800" kern="1200" dirty="0" smtClean="0">
                        <a:solidFill>
                          <a:schemeClr val="tx1"/>
                        </a:solidFill>
                        <a:latin typeface="Andalus" pitchFamily="2" charset="-78"/>
                        <a:ea typeface="+mn-ea"/>
                        <a:cs typeface="Andalus" pitchFamily="2" charset="-78"/>
                      </a:endParaRPr>
                    </a:p>
                    <a:p>
                      <a:pPr algn="ctr"/>
                      <a:r>
                        <a:rPr lang="en-US" sz="1800" kern="1200" dirty="0" smtClean="0">
                          <a:solidFill>
                            <a:schemeClr val="tx1"/>
                          </a:solidFill>
                          <a:latin typeface="Andalus" pitchFamily="2" charset="-78"/>
                          <a:ea typeface="+mn-ea"/>
                          <a:cs typeface="Andalus" pitchFamily="2" charset="-78"/>
                        </a:rPr>
                        <a:t>driof9lv</a:t>
                      </a:r>
                      <a:endParaRPr lang="fr-FR" sz="1800" kern="1200" dirty="0" smtClean="0">
                        <a:solidFill>
                          <a:schemeClr val="tx1"/>
                        </a:solidFill>
                        <a:latin typeface="Andalus" pitchFamily="2" charset="-78"/>
                        <a:ea typeface="+mn-ea"/>
                        <a:cs typeface="Andalus" pitchFamily="2" charset="-78"/>
                      </a:endParaRPr>
                    </a:p>
                    <a:p>
                      <a:pPr algn="ctr"/>
                      <a:r>
                        <a:rPr lang="en-US" sz="1800" kern="1200" dirty="0" smtClean="0">
                          <a:solidFill>
                            <a:schemeClr val="tx1"/>
                          </a:solidFill>
                          <a:latin typeface="Andalus" pitchFamily="2" charset="-78"/>
                          <a:ea typeface="+mn-ea"/>
                          <a:cs typeface="Andalus" pitchFamily="2" charset="-78"/>
                        </a:rPr>
                        <a:t>6qacx-5z</a:t>
                      </a:r>
                      <a:endParaRPr lang="fr-FR" sz="1200" b="0" dirty="0">
                        <a:ln>
                          <a:noFill/>
                        </a:ln>
                        <a:effectLst/>
                        <a:latin typeface="Andalus" pitchFamily="2" charset="-78"/>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solidFill>
                      <a:srgbClr val="FAC9A0"/>
                    </a:solidFill>
                  </a:tcPr>
                </a:tc>
              </a:tr>
              <a:tr h="2822463">
                <a:tc gridSpan="3">
                  <a:txBody>
                    <a:bodyPr/>
                    <a:lstStyle/>
                    <a:p>
                      <a:pPr algn="ctr">
                        <a:spcAft>
                          <a:spcPts val="0"/>
                        </a:spcAft>
                      </a:pPr>
                      <a:endParaRPr lang="fr-FR" sz="1200" b="0" dirty="0">
                        <a:ln>
                          <a:noFill/>
                        </a:ln>
                        <a:effectLst/>
                        <a:latin typeface="Andalus" pitchFamily="2" charset="-78"/>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blipFill>
                      <a:blip r:embed="rId4"/>
                      <a:stretch>
                        <a:fillRect/>
                      </a:stretch>
                    </a:blipFill>
                  </a:tcPr>
                </a:tc>
                <a:tc hMerge="1">
                  <a:txBody>
                    <a:bodyPr/>
                    <a:lstStyle/>
                    <a:p>
                      <a:pPr algn="ctr">
                        <a:spcAft>
                          <a:spcPts val="0"/>
                        </a:spcAft>
                      </a:pPr>
                      <a:endParaRPr lang="fr-FR" sz="2000" b="0" dirty="0">
                        <a:ln>
                          <a:noFill/>
                        </a:ln>
                        <a:effectLst/>
                        <a:latin typeface="Freestyle Script" pitchFamily="66" charset="0"/>
                        <a:ea typeface="Times New Roman"/>
                        <a:cs typeface="Andalus" pitchFamily="2" charset="-78"/>
                      </a:endParaRPr>
                    </a:p>
                  </a:txBody>
                  <a:tcPr marL="52855" marR="52855" marT="0" marB="0" anchor="ctr">
                    <a:lnL w="6350" cap="flat" cmpd="sng" algn="ctr">
                      <a:solidFill>
                        <a:schemeClr val="bg1"/>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solidFill>
                  </a:tcPr>
                </a:tc>
                <a:tc hMerge="1">
                  <a:txBody>
                    <a:bodyPr/>
                    <a:lstStyle/>
                    <a:p>
                      <a:pPr algn="ctr">
                        <a:spcAft>
                          <a:spcPts val="0"/>
                        </a:spcAft>
                      </a:pPr>
                      <a:endParaRPr lang="fr-FR" sz="1200" b="0" dirty="0">
                        <a:ln>
                          <a:noFill/>
                        </a:ln>
                        <a:effectLst/>
                        <a:latin typeface="Andalus" pitchFamily="2" charset="-78"/>
                        <a:ea typeface="Times New Roman"/>
                        <a:cs typeface="Andalus" pitchFamily="2" charset="-78"/>
                      </a:endParaRPr>
                    </a:p>
                  </a:txBody>
                  <a:tcPr marL="52855" marR="52855"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solidFill>
                  </a:tcPr>
                </a:tc>
                <a:tc gridSpan="2">
                  <a:txBody>
                    <a:bodyPr/>
                    <a:lstStyle/>
                    <a:p>
                      <a:pPr algn="ctr">
                        <a:spcAft>
                          <a:spcPts val="0"/>
                        </a:spcAft>
                      </a:pPr>
                      <a:endParaRPr lang="fr-FR" sz="1200" b="0" dirty="0">
                        <a:ln>
                          <a:noFill/>
                        </a:ln>
                        <a:effectLst/>
                        <a:latin typeface="Andalus" pitchFamily="2" charset="-78"/>
                        <a:ea typeface="Times New Roman"/>
                        <a:cs typeface="Andalus" pitchFamily="2" charset="-78"/>
                      </a:endParaRPr>
                    </a:p>
                  </a:txBody>
                  <a:tcPr marL="52855" marR="52855" marT="0" marB="0" anchor="ctr">
                    <a:lnL w="12700" cap="flat" cmpd="sng" algn="ctr">
                      <a:solidFill>
                        <a:srgbClr val="BE5B0A"/>
                      </a:solidFill>
                      <a:prstDash val="solid"/>
                      <a:round/>
                      <a:headEnd type="none" w="med" len="med"/>
                      <a:tailEnd type="none" w="med" len="med"/>
                    </a:lnL>
                    <a:lnR w="12700" cap="flat" cmpd="sng" algn="ctr">
                      <a:solidFill>
                        <a:srgbClr val="BE5B0A"/>
                      </a:solidFill>
                      <a:prstDash val="solid"/>
                      <a:round/>
                      <a:headEnd type="none" w="med" len="med"/>
                      <a:tailEnd type="none" w="med" len="med"/>
                    </a:lnR>
                    <a:lnT w="12700" cap="flat" cmpd="sng" algn="ctr">
                      <a:solidFill>
                        <a:srgbClr val="BE5B0A"/>
                      </a:solidFill>
                      <a:prstDash val="solid"/>
                      <a:round/>
                      <a:headEnd type="none" w="med" len="med"/>
                      <a:tailEnd type="none" w="med" len="med"/>
                    </a:lnT>
                    <a:lnB w="12700" cap="flat" cmpd="sng" algn="ctr">
                      <a:solidFill>
                        <a:srgbClr val="BE5B0A"/>
                      </a:solid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c hMerge="1">
                  <a:txBody>
                    <a:bodyPr/>
                    <a:lstStyle/>
                    <a:p>
                      <a:pPr algn="ctr">
                        <a:spcAft>
                          <a:spcPts val="0"/>
                        </a:spcAft>
                      </a:pPr>
                      <a:endParaRPr lang="fr-FR" sz="1200" b="0" dirty="0">
                        <a:ln>
                          <a:noFill/>
                        </a:ln>
                        <a:effectLst/>
                        <a:latin typeface="Andalus" pitchFamily="2" charset="-78"/>
                        <a:ea typeface="Times New Roman"/>
                        <a:cs typeface="Andalus" pitchFamily="2" charset="-78"/>
                      </a:endParaRPr>
                    </a:p>
                  </a:txBody>
                  <a:tcPr marL="52855" marR="52855" marT="0" marB="0" anchor="ctr">
                    <a:lnL w="12700" cap="flat" cmpd="sng" algn="ctr">
                      <a:solidFill>
                        <a:srgbClr val="FFFFFF"/>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bg2"/>
                    </a:solidFill>
                  </a:tcPr>
                </a:tc>
              </a:tr>
            </a:tbl>
          </a:graphicData>
        </a:graphic>
      </p:graphicFrame>
      <p:sp>
        <p:nvSpPr>
          <p:cNvPr id="5" name="ZoneTexte 4"/>
          <p:cNvSpPr txBox="1"/>
          <p:nvPr/>
        </p:nvSpPr>
        <p:spPr>
          <a:xfrm>
            <a:off x="3203848" y="3429000"/>
            <a:ext cx="2448272" cy="307777"/>
          </a:xfrm>
          <a:prstGeom prst="rect">
            <a:avLst/>
          </a:prstGeom>
          <a:noFill/>
        </p:spPr>
        <p:txBody>
          <a:bodyPr wrap="square" rtlCol="0">
            <a:spAutoFit/>
          </a:bodyPr>
          <a:lstStyle/>
          <a:p>
            <a:pPr>
              <a:spcAft>
                <a:spcPts val="0"/>
              </a:spcAft>
            </a:pPr>
            <a:r>
              <a:rPr lang="en-US" sz="1400" dirty="0" smtClean="0">
                <a:solidFill>
                  <a:srgbClr val="265A64"/>
                </a:solidFill>
                <a:latin typeface="Andalus" pitchFamily="2" charset="-78"/>
                <a:ea typeface="Times New Roman"/>
                <a:cs typeface="Andalus" pitchFamily="2" charset="-78"/>
              </a:rPr>
              <a:t>Tribes need guns! The  Wind!</a:t>
            </a:r>
            <a:endParaRPr lang="fr-FR" sz="1400" dirty="0" smtClean="0">
              <a:solidFill>
                <a:srgbClr val="265A64"/>
              </a:solidFill>
              <a:latin typeface="Andalus" pitchFamily="2" charset="-78"/>
              <a:ea typeface="Times New Roman"/>
              <a:cs typeface="Andalus" pitchFamily="2" charset="-78"/>
            </a:endParaRPr>
          </a:p>
        </p:txBody>
      </p:sp>
      <p:sp>
        <p:nvSpPr>
          <p:cNvPr id="6" name="Ellipse 5"/>
          <p:cNvSpPr/>
          <p:nvPr/>
        </p:nvSpPr>
        <p:spPr>
          <a:xfrm>
            <a:off x="5868144" y="4797152"/>
            <a:ext cx="504056" cy="1872208"/>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Ellipse 6"/>
          <p:cNvSpPr/>
          <p:nvPr/>
        </p:nvSpPr>
        <p:spPr>
          <a:xfrm>
            <a:off x="7524328" y="4653136"/>
            <a:ext cx="504056" cy="1872208"/>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Ellipse 10">
            <a:hlinkClick r:id="rId6" action="ppaction://hlinksldjump"/>
          </p:cNvPr>
          <p:cNvSpPr/>
          <p:nvPr/>
        </p:nvSpPr>
        <p:spPr>
          <a:xfrm>
            <a:off x="0" y="-27384"/>
            <a:ext cx="539552" cy="404664"/>
          </a:xfrm>
          <a:prstGeom prst="ellipse">
            <a:avLst/>
          </a:prstGeom>
          <a:blipFill dpi="0" rotWithShape="1">
            <a:blip r:embed="rId7"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ZoneTexte 9"/>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DECODER UN MESSAGE</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Image 24" descr="danslepuits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3" name="Tableau 2"/>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4464496"/>
                <a:gridCol w="4464496"/>
              </a:tblGrid>
              <a:tr h="3168352">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3"/>
                      <a:stretch>
                        <a:fillRect/>
                      </a:stretch>
                    </a:blip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4"/>
                      <a:stretch>
                        <a:fillRect/>
                      </a:stretch>
                    </a:blipFill>
                  </a:tcPr>
                </a:tc>
              </a:tr>
              <a:tr h="3168352">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5"/>
                      <a:stretch>
                        <a:fillRect/>
                      </a:stretch>
                    </a:blip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6"/>
                      <a:stretch>
                        <a:fillRect/>
                      </a:stretch>
                    </a:blipFill>
                  </a:tcPr>
                </a:tc>
              </a:tr>
            </a:tbl>
          </a:graphicData>
        </a:graphic>
      </p:graphicFrame>
      <p:sp>
        <p:nvSpPr>
          <p:cNvPr id="4" name="Ellipse 3"/>
          <p:cNvSpPr/>
          <p:nvPr/>
        </p:nvSpPr>
        <p:spPr>
          <a:xfrm>
            <a:off x="2123728" y="4221088"/>
            <a:ext cx="432048" cy="936104"/>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Ellipse 5"/>
          <p:cNvSpPr/>
          <p:nvPr/>
        </p:nvSpPr>
        <p:spPr>
          <a:xfrm>
            <a:off x="323528" y="980728"/>
            <a:ext cx="432048" cy="864096"/>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Ellipse 6"/>
          <p:cNvSpPr/>
          <p:nvPr/>
        </p:nvSpPr>
        <p:spPr>
          <a:xfrm>
            <a:off x="7380312" y="4797152"/>
            <a:ext cx="648072" cy="72008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Ellipse 7"/>
          <p:cNvSpPr/>
          <p:nvPr/>
        </p:nvSpPr>
        <p:spPr>
          <a:xfrm>
            <a:off x="2267744" y="5661248"/>
            <a:ext cx="360040" cy="43204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Ellipse 8"/>
          <p:cNvSpPr/>
          <p:nvPr/>
        </p:nvSpPr>
        <p:spPr>
          <a:xfrm>
            <a:off x="179512"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11" name="Ellipse 10"/>
          <p:cNvSpPr/>
          <p:nvPr/>
        </p:nvSpPr>
        <p:spPr>
          <a:xfrm>
            <a:off x="4644008" y="357301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12" name="Ellipse 11"/>
          <p:cNvSpPr/>
          <p:nvPr/>
        </p:nvSpPr>
        <p:spPr>
          <a:xfrm>
            <a:off x="179512" y="357301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3" name="Ellipse 12"/>
          <p:cNvSpPr/>
          <p:nvPr/>
        </p:nvSpPr>
        <p:spPr>
          <a:xfrm>
            <a:off x="4716016"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15" name="Ellipse 14"/>
          <p:cNvSpPr/>
          <p:nvPr/>
        </p:nvSpPr>
        <p:spPr>
          <a:xfrm>
            <a:off x="3851920" y="5517232"/>
            <a:ext cx="648072" cy="72008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Ellipse 15"/>
          <p:cNvSpPr/>
          <p:nvPr/>
        </p:nvSpPr>
        <p:spPr>
          <a:xfrm>
            <a:off x="8460432" y="1052736"/>
            <a:ext cx="504056" cy="576064"/>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ZoneTexte 16"/>
          <p:cNvSpPr txBox="1"/>
          <p:nvPr/>
        </p:nvSpPr>
        <p:spPr>
          <a:xfrm>
            <a:off x="755576" y="836712"/>
            <a:ext cx="1733295" cy="369332"/>
          </a:xfrm>
          <a:prstGeom prst="rect">
            <a:avLst/>
          </a:prstGeom>
          <a:noFill/>
        </p:spPr>
        <p:txBody>
          <a:bodyPr wrap="none" rtlCol="0">
            <a:spAutoFit/>
          </a:bodyPr>
          <a:lstStyle/>
          <a:p>
            <a:r>
              <a:rPr lang="fr-FR" dirty="0" smtClean="0">
                <a:solidFill>
                  <a:schemeClr val="bg1"/>
                </a:solidFill>
              </a:rPr>
              <a:t>Prendre la corde</a:t>
            </a:r>
            <a:endParaRPr lang="fr-FR" dirty="0">
              <a:solidFill>
                <a:schemeClr val="bg1"/>
              </a:solidFill>
            </a:endParaRPr>
          </a:p>
        </p:txBody>
      </p:sp>
      <p:sp>
        <p:nvSpPr>
          <p:cNvPr id="18" name="ZoneTexte 17"/>
          <p:cNvSpPr txBox="1"/>
          <p:nvPr/>
        </p:nvSpPr>
        <p:spPr>
          <a:xfrm>
            <a:off x="1249887" y="5373216"/>
            <a:ext cx="1055610" cy="646331"/>
          </a:xfrm>
          <a:prstGeom prst="rect">
            <a:avLst/>
          </a:prstGeom>
          <a:noFill/>
        </p:spPr>
        <p:txBody>
          <a:bodyPr wrap="none" rtlCol="0">
            <a:spAutoFit/>
          </a:bodyPr>
          <a:lstStyle/>
          <a:p>
            <a:pPr algn="ctr"/>
            <a:r>
              <a:rPr lang="fr-FR" dirty="0" smtClean="0">
                <a:solidFill>
                  <a:schemeClr val="bg1"/>
                </a:solidFill>
              </a:rPr>
              <a:t>Mettre la</a:t>
            </a:r>
          </a:p>
          <a:p>
            <a:pPr algn="ctr"/>
            <a:r>
              <a:rPr lang="fr-FR" dirty="0" smtClean="0">
                <a:solidFill>
                  <a:schemeClr val="bg1"/>
                </a:solidFill>
              </a:rPr>
              <a:t>pierre</a:t>
            </a:r>
            <a:endParaRPr lang="fr-FR" dirty="0">
              <a:solidFill>
                <a:schemeClr val="bg1"/>
              </a:solidFill>
            </a:endParaRPr>
          </a:p>
        </p:txBody>
      </p:sp>
      <p:sp>
        <p:nvSpPr>
          <p:cNvPr id="19" name="ZoneTexte 18"/>
          <p:cNvSpPr txBox="1"/>
          <p:nvPr/>
        </p:nvSpPr>
        <p:spPr>
          <a:xfrm>
            <a:off x="6948264" y="1484784"/>
            <a:ext cx="1944216" cy="646331"/>
          </a:xfrm>
          <a:prstGeom prst="rect">
            <a:avLst/>
          </a:prstGeom>
          <a:noFill/>
        </p:spPr>
        <p:txBody>
          <a:bodyPr wrap="square" rtlCol="0">
            <a:spAutoFit/>
          </a:bodyPr>
          <a:lstStyle/>
          <a:p>
            <a:r>
              <a:rPr lang="fr-FR" dirty="0" smtClean="0">
                <a:solidFill>
                  <a:schemeClr val="bg1"/>
                </a:solidFill>
              </a:rPr>
              <a:t>Fouiller l’aquarium</a:t>
            </a:r>
          </a:p>
          <a:p>
            <a:r>
              <a:rPr lang="fr-FR" dirty="0" smtClean="0">
                <a:solidFill>
                  <a:schemeClr val="bg1"/>
                </a:solidFill>
              </a:rPr>
              <a:t>Prendre la pierre</a:t>
            </a:r>
            <a:endParaRPr lang="fr-FR" dirty="0">
              <a:solidFill>
                <a:schemeClr val="bg1"/>
              </a:solidFill>
            </a:endParaRPr>
          </a:p>
        </p:txBody>
      </p:sp>
      <p:sp>
        <p:nvSpPr>
          <p:cNvPr id="20" name="ZoneTexte 19"/>
          <p:cNvSpPr txBox="1"/>
          <p:nvPr/>
        </p:nvSpPr>
        <p:spPr>
          <a:xfrm>
            <a:off x="2339752" y="4005064"/>
            <a:ext cx="1108509" cy="646331"/>
          </a:xfrm>
          <a:prstGeom prst="rect">
            <a:avLst/>
          </a:prstGeom>
          <a:noFill/>
        </p:spPr>
        <p:txBody>
          <a:bodyPr wrap="none" rtlCol="0">
            <a:spAutoFit/>
          </a:bodyPr>
          <a:lstStyle/>
          <a:p>
            <a:pPr algn="ctr"/>
            <a:r>
              <a:rPr lang="fr-FR" dirty="0" smtClean="0">
                <a:solidFill>
                  <a:schemeClr val="bg1"/>
                </a:solidFill>
              </a:rPr>
              <a:t>Mettre la </a:t>
            </a:r>
          </a:p>
          <a:p>
            <a:pPr algn="ctr"/>
            <a:r>
              <a:rPr lang="fr-FR" dirty="0" smtClean="0">
                <a:solidFill>
                  <a:schemeClr val="bg1"/>
                </a:solidFill>
              </a:rPr>
              <a:t>corde</a:t>
            </a:r>
            <a:endParaRPr lang="fr-FR" dirty="0">
              <a:solidFill>
                <a:schemeClr val="bg1"/>
              </a:solidFill>
            </a:endParaRPr>
          </a:p>
        </p:txBody>
      </p:sp>
      <p:sp>
        <p:nvSpPr>
          <p:cNvPr id="21" name="ZoneTexte 20"/>
          <p:cNvSpPr txBox="1"/>
          <p:nvPr/>
        </p:nvSpPr>
        <p:spPr>
          <a:xfrm>
            <a:off x="3347864" y="4725144"/>
            <a:ext cx="1167307" cy="646331"/>
          </a:xfrm>
          <a:prstGeom prst="rect">
            <a:avLst/>
          </a:prstGeom>
          <a:noFill/>
        </p:spPr>
        <p:txBody>
          <a:bodyPr wrap="none" rtlCol="0">
            <a:spAutoFit/>
          </a:bodyPr>
          <a:lstStyle/>
          <a:p>
            <a:r>
              <a:rPr lang="fr-FR" dirty="0" smtClean="0">
                <a:solidFill>
                  <a:schemeClr val="bg1"/>
                </a:solidFill>
              </a:rPr>
              <a:t>Doit être </a:t>
            </a:r>
          </a:p>
          <a:p>
            <a:r>
              <a:rPr lang="fr-FR" dirty="0" smtClean="0">
                <a:solidFill>
                  <a:schemeClr val="bg1"/>
                </a:solidFill>
              </a:rPr>
              <a:t>4h am/pm</a:t>
            </a:r>
            <a:endParaRPr lang="fr-FR" dirty="0">
              <a:solidFill>
                <a:schemeClr val="bg1"/>
              </a:solidFill>
            </a:endParaRPr>
          </a:p>
        </p:txBody>
      </p:sp>
      <p:sp>
        <p:nvSpPr>
          <p:cNvPr id="22" name="ZoneTexte 21"/>
          <p:cNvSpPr txBox="1"/>
          <p:nvPr/>
        </p:nvSpPr>
        <p:spPr>
          <a:xfrm>
            <a:off x="6660232" y="4437112"/>
            <a:ext cx="2156937" cy="369332"/>
          </a:xfrm>
          <a:prstGeom prst="rect">
            <a:avLst/>
          </a:prstGeom>
          <a:noFill/>
        </p:spPr>
        <p:txBody>
          <a:bodyPr wrap="none" rtlCol="0">
            <a:spAutoFit/>
          </a:bodyPr>
          <a:lstStyle/>
          <a:p>
            <a:r>
              <a:rPr lang="fr-FR" dirty="0" smtClean="0">
                <a:solidFill>
                  <a:schemeClr val="bg1"/>
                </a:solidFill>
              </a:rPr>
              <a:t>Appuyer sur la pierre</a:t>
            </a:r>
            <a:endParaRPr lang="fr-FR" dirty="0">
              <a:solidFill>
                <a:schemeClr val="bg1"/>
              </a:solidFill>
            </a:endParaRPr>
          </a:p>
        </p:txBody>
      </p:sp>
      <p:sp>
        <p:nvSpPr>
          <p:cNvPr id="26" name="Ellipse 25">
            <a:hlinkClick r:id="rId7" action="ppaction://hlinksldjump"/>
          </p:cNvPr>
          <p:cNvSpPr/>
          <p:nvPr/>
        </p:nvSpPr>
        <p:spPr>
          <a:xfrm>
            <a:off x="0" y="-27384"/>
            <a:ext cx="539552" cy="404664"/>
          </a:xfrm>
          <a:prstGeom prst="ellipse">
            <a:avLst/>
          </a:prstGeom>
          <a:blipFill dpi="0" rotWithShape="1">
            <a:blip r:embed="rId8"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 name="ZoneTexte 23"/>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ALLER DANS LE PUITS</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Image 18" descr="salledesbenitiers.jpg"/>
          <p:cNvPicPr>
            <a:picLocks noChangeAspect="1"/>
          </p:cNvPicPr>
          <p:nvPr/>
        </p:nvPicPr>
        <p:blipFill>
          <a:blip r:embed="rId2" cstate="print"/>
          <a:stretch>
            <a:fillRect/>
          </a:stretch>
        </p:blipFill>
        <p:spPr>
          <a:xfrm>
            <a:off x="0" y="0"/>
            <a:ext cx="9144000" cy="6858000"/>
          </a:xfrm>
          <a:prstGeom prst="rect">
            <a:avLst/>
          </a:prstGeom>
        </p:spPr>
      </p:pic>
      <p:sp>
        <p:nvSpPr>
          <p:cNvPr id="10" name="Ellipse 9"/>
          <p:cNvSpPr/>
          <p:nvPr/>
        </p:nvSpPr>
        <p:spPr>
          <a:xfrm>
            <a:off x="755576" y="558924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rPr>
              <a:t>5</a:t>
            </a:r>
            <a:endParaRPr lang="fr-FR" dirty="0">
              <a:solidFill>
                <a:schemeClr val="bg1"/>
              </a:solidFill>
            </a:endParaRPr>
          </a:p>
        </p:txBody>
      </p:sp>
      <p:sp>
        <p:nvSpPr>
          <p:cNvPr id="11" name="Ellipse 10"/>
          <p:cNvSpPr/>
          <p:nvPr/>
        </p:nvSpPr>
        <p:spPr>
          <a:xfrm>
            <a:off x="1907704" y="537321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2" name="Ellipse 11"/>
          <p:cNvSpPr/>
          <p:nvPr/>
        </p:nvSpPr>
        <p:spPr>
          <a:xfrm>
            <a:off x="7092280" y="544522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8</a:t>
            </a:r>
            <a:endParaRPr lang="fr-FR" dirty="0"/>
          </a:p>
        </p:txBody>
      </p:sp>
      <p:sp>
        <p:nvSpPr>
          <p:cNvPr id="13" name="Ellipse 12"/>
          <p:cNvSpPr/>
          <p:nvPr/>
        </p:nvSpPr>
        <p:spPr>
          <a:xfrm>
            <a:off x="3203848" y="350100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14" name="Ellipse 13"/>
          <p:cNvSpPr/>
          <p:nvPr/>
        </p:nvSpPr>
        <p:spPr>
          <a:xfrm>
            <a:off x="5148064" y="350100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15" name="Ellipse 14"/>
          <p:cNvSpPr/>
          <p:nvPr/>
        </p:nvSpPr>
        <p:spPr>
          <a:xfrm>
            <a:off x="4067944" y="4653136"/>
            <a:ext cx="432048" cy="432048"/>
          </a:xfrm>
          <a:prstGeom prst="ellipse">
            <a:avLst/>
          </a:prstGeom>
          <a:noFill/>
          <a:ln w="444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ZoneTexte 15"/>
          <p:cNvSpPr txBox="1"/>
          <p:nvPr/>
        </p:nvSpPr>
        <p:spPr>
          <a:xfrm>
            <a:off x="4427984" y="4653136"/>
            <a:ext cx="4032448" cy="523220"/>
          </a:xfrm>
          <a:prstGeom prst="rect">
            <a:avLst/>
          </a:prstGeom>
          <a:noFill/>
        </p:spPr>
        <p:txBody>
          <a:bodyPr wrap="square" rtlCol="0">
            <a:spAutoFit/>
          </a:bodyPr>
          <a:lstStyle/>
          <a:p>
            <a:r>
              <a:rPr lang="fr-FR" sz="2800" b="1" dirty="0" smtClean="0">
                <a:solidFill>
                  <a:srgbClr val="FFFF00"/>
                </a:solidFill>
                <a:latin typeface="Freestyle Script" pitchFamily="66" charset="0"/>
              </a:rPr>
              <a:t>Mettre le médaillon ouvert puis Tourner</a:t>
            </a:r>
            <a:endParaRPr lang="fr-FR" sz="2800" b="1" dirty="0">
              <a:solidFill>
                <a:srgbClr val="FFFF00"/>
              </a:solidFill>
              <a:latin typeface="Freestyle Script" pitchFamily="66" charset="0"/>
            </a:endParaRPr>
          </a:p>
        </p:txBody>
      </p:sp>
      <p:sp>
        <p:nvSpPr>
          <p:cNvPr id="17" name="ZoneTexte 16"/>
          <p:cNvSpPr txBox="1"/>
          <p:nvPr/>
        </p:nvSpPr>
        <p:spPr>
          <a:xfrm>
            <a:off x="251520" y="548680"/>
            <a:ext cx="2304256" cy="4093428"/>
          </a:xfrm>
          <a:prstGeom prst="rect">
            <a:avLst/>
          </a:prstGeom>
          <a:noFill/>
        </p:spPr>
        <p:txBody>
          <a:bodyPr wrap="square" rtlCol="0">
            <a:spAutoFit/>
          </a:bodyPr>
          <a:lstStyle/>
          <a:p>
            <a:r>
              <a:rPr lang="fr-FR" sz="2000" b="1" dirty="0" smtClean="0">
                <a:solidFill>
                  <a:srgbClr val="FFFF00"/>
                </a:solidFill>
                <a:latin typeface="Freestyle Script" pitchFamily="66" charset="0"/>
              </a:rPr>
              <a:t>Tourner B3.          </a:t>
            </a:r>
          </a:p>
          <a:p>
            <a:r>
              <a:rPr lang="fr-FR" sz="2000" b="1" dirty="0" smtClean="0">
                <a:solidFill>
                  <a:srgbClr val="FFFF00"/>
                </a:solidFill>
                <a:latin typeface="Freestyle Script" pitchFamily="66" charset="0"/>
              </a:rPr>
              <a:t>Prendre B5.         </a:t>
            </a:r>
          </a:p>
          <a:p>
            <a:r>
              <a:rPr lang="fr-FR" sz="2000" b="1" dirty="0" smtClean="0">
                <a:solidFill>
                  <a:srgbClr val="FFFF00"/>
                </a:solidFill>
                <a:latin typeface="Freestyle Script" pitchFamily="66" charset="0"/>
              </a:rPr>
              <a:t>Mettre B5 dans B3.</a:t>
            </a:r>
            <a:br>
              <a:rPr lang="fr-FR" sz="2000" b="1" dirty="0" smtClean="0">
                <a:solidFill>
                  <a:srgbClr val="FFFF00"/>
                </a:solidFill>
                <a:latin typeface="Freestyle Script" pitchFamily="66" charset="0"/>
              </a:rPr>
            </a:br>
            <a:r>
              <a:rPr lang="fr-FR" sz="2000" b="1" dirty="0" smtClean="0">
                <a:solidFill>
                  <a:srgbClr val="FFFF00"/>
                </a:solidFill>
                <a:latin typeface="Freestyle Script" pitchFamily="66" charset="0"/>
              </a:rPr>
              <a:t>Mettre B5 à l’emplacement 1</a:t>
            </a:r>
            <a:br>
              <a:rPr lang="fr-FR" sz="2000" b="1" dirty="0" smtClean="0">
                <a:solidFill>
                  <a:srgbClr val="FFFF00"/>
                </a:solidFill>
                <a:latin typeface="Freestyle Script" pitchFamily="66" charset="0"/>
              </a:rPr>
            </a:br>
            <a:r>
              <a:rPr lang="fr-FR" sz="2000" b="1" dirty="0" smtClean="0">
                <a:solidFill>
                  <a:srgbClr val="FFFF00"/>
                </a:solidFill>
                <a:latin typeface="Freestyle Script" pitchFamily="66" charset="0"/>
              </a:rPr>
              <a:t>Tourner B3.         </a:t>
            </a:r>
          </a:p>
          <a:p>
            <a:r>
              <a:rPr lang="fr-FR" sz="2000" b="1" dirty="0" smtClean="0">
                <a:solidFill>
                  <a:srgbClr val="FFFF00"/>
                </a:solidFill>
                <a:latin typeface="Freestyle Script" pitchFamily="66" charset="0"/>
              </a:rPr>
              <a:t>Prendre B8.         </a:t>
            </a:r>
          </a:p>
          <a:p>
            <a:r>
              <a:rPr lang="fr-FR" sz="2000" b="1" dirty="0" smtClean="0">
                <a:solidFill>
                  <a:srgbClr val="FFFF00"/>
                </a:solidFill>
                <a:latin typeface="Freestyle Script" pitchFamily="66" charset="0"/>
              </a:rPr>
              <a:t> Mettre B8 dans B3.</a:t>
            </a:r>
            <a:br>
              <a:rPr lang="fr-FR" sz="2000" b="1" dirty="0" smtClean="0">
                <a:solidFill>
                  <a:srgbClr val="FFFF00"/>
                </a:solidFill>
                <a:latin typeface="Freestyle Script" pitchFamily="66" charset="0"/>
              </a:rPr>
            </a:br>
            <a:r>
              <a:rPr lang="fr-FR" sz="2000" b="1" dirty="0" smtClean="0">
                <a:solidFill>
                  <a:srgbClr val="FFFF00"/>
                </a:solidFill>
                <a:latin typeface="Freestyle Script" pitchFamily="66" charset="0"/>
              </a:rPr>
              <a:t>Tourner B3.       </a:t>
            </a:r>
          </a:p>
          <a:p>
            <a:r>
              <a:rPr lang="fr-FR" sz="2000" b="1" dirty="0" smtClean="0">
                <a:solidFill>
                  <a:srgbClr val="FFFF00"/>
                </a:solidFill>
                <a:latin typeface="Freestyle Script" pitchFamily="66" charset="0"/>
              </a:rPr>
              <a:t> Mettre B8 dans B3.  </a:t>
            </a:r>
          </a:p>
          <a:p>
            <a:r>
              <a:rPr lang="fr-FR" sz="2000" b="1" dirty="0" smtClean="0">
                <a:solidFill>
                  <a:srgbClr val="FFFF00"/>
                </a:solidFill>
                <a:latin typeface="Freestyle Script" pitchFamily="66" charset="0"/>
              </a:rPr>
              <a:t>Tourner B3. </a:t>
            </a:r>
          </a:p>
          <a:p>
            <a:r>
              <a:rPr lang="fr-FR" sz="2000" b="1" dirty="0" smtClean="0">
                <a:solidFill>
                  <a:srgbClr val="FFFF00"/>
                </a:solidFill>
                <a:latin typeface="Freestyle Script" pitchFamily="66" charset="0"/>
              </a:rPr>
              <a:t>Mettre B8 dans B3.      </a:t>
            </a:r>
          </a:p>
          <a:p>
            <a:r>
              <a:rPr lang="fr-FR" sz="2000" b="1" dirty="0" smtClean="0">
                <a:solidFill>
                  <a:srgbClr val="FFFF00"/>
                </a:solidFill>
                <a:latin typeface="Freestyle Script" pitchFamily="66" charset="0"/>
              </a:rPr>
              <a:t>Prendre B3.</a:t>
            </a:r>
            <a:br>
              <a:rPr lang="fr-FR" sz="2000" b="1" dirty="0" smtClean="0">
                <a:solidFill>
                  <a:srgbClr val="FFFF00"/>
                </a:solidFill>
                <a:latin typeface="Freestyle Script" pitchFamily="66" charset="0"/>
              </a:rPr>
            </a:br>
            <a:r>
              <a:rPr lang="fr-FR" sz="2000" b="1" dirty="0" smtClean="0">
                <a:solidFill>
                  <a:srgbClr val="FFFF00"/>
                </a:solidFill>
                <a:latin typeface="Freestyle Script" pitchFamily="66" charset="0"/>
              </a:rPr>
              <a:t>Mettre B3 à l’emplacement 2</a:t>
            </a:r>
          </a:p>
        </p:txBody>
      </p:sp>
      <p:sp>
        <p:nvSpPr>
          <p:cNvPr id="20" name="Ellipse 19">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 name="ZoneTexte 17"/>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L’ENIGME DES BENITIERS</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salledesbenitiers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3" name="Tableau 2"/>
          <p:cNvGraphicFramePr>
            <a:graphicFrameLocks noGrp="1"/>
          </p:cNvGraphicFramePr>
          <p:nvPr/>
        </p:nvGraphicFramePr>
        <p:xfrm>
          <a:off x="107504" y="404664"/>
          <a:ext cx="8928992" cy="6336700"/>
        </p:xfrm>
        <a:graphic>
          <a:graphicData uri="http://schemas.openxmlformats.org/drawingml/2006/table">
            <a:tbl>
              <a:tblPr firstRow="1" bandRow="1">
                <a:tableStyleId>{5C22544A-7EE6-4342-B048-85BDC9FD1C3A}</a:tableStyleId>
              </a:tblPr>
              <a:tblGrid>
                <a:gridCol w="6624736"/>
                <a:gridCol w="2304256"/>
              </a:tblGrid>
              <a:tr h="633670">
                <a:tc>
                  <a:txBody>
                    <a:bodyPr/>
                    <a:lstStyle/>
                    <a:p>
                      <a:pPr algn="ctr"/>
                      <a:r>
                        <a:rPr lang="fr-FR" sz="2400" b="0" dirty="0" smtClean="0">
                          <a:solidFill>
                            <a:schemeClr val="bg2">
                              <a:lumMod val="10000"/>
                            </a:schemeClr>
                          </a:solidFill>
                          <a:latin typeface="Freestyle Script" pitchFamily="66" charset="0"/>
                        </a:rPr>
                        <a:t>Qui est Anita</a:t>
                      </a:r>
                      <a:r>
                        <a:rPr lang="fr-FR" sz="2400" b="0" baseline="0" dirty="0" smtClean="0">
                          <a:solidFill>
                            <a:schemeClr val="bg2">
                              <a:lumMod val="10000"/>
                            </a:schemeClr>
                          </a:solidFill>
                          <a:latin typeface="Freestyle Script" pitchFamily="66" charset="0"/>
                        </a:rPr>
                        <a:t>?</a:t>
                      </a:r>
                      <a:endParaRPr lang="fr-FR" sz="24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pPr algn="ctr"/>
                      <a:r>
                        <a:rPr lang="fr-FR" sz="2400" b="0" dirty="0" smtClean="0">
                          <a:solidFill>
                            <a:schemeClr val="bg2">
                              <a:lumMod val="10000"/>
                            </a:schemeClr>
                          </a:solidFill>
                          <a:latin typeface="Freestyle Script" pitchFamily="66" charset="0"/>
                        </a:rPr>
                        <a:t>Une révolutionnaire.</a:t>
                      </a:r>
                      <a:endParaRPr lang="fr-FR" sz="24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r>
              <a:tr h="633670">
                <a:tc>
                  <a:txBody>
                    <a:bodyPr/>
                    <a:lstStyle/>
                    <a:p>
                      <a:pPr algn="ctr"/>
                      <a:r>
                        <a:rPr lang="fr-FR" sz="2400" b="0" dirty="0" smtClean="0">
                          <a:solidFill>
                            <a:schemeClr val="bg2">
                              <a:lumMod val="10000"/>
                            </a:schemeClr>
                          </a:solidFill>
                          <a:latin typeface="Freestyle Script" pitchFamily="66" charset="0"/>
                        </a:rPr>
                        <a:t>Avec qui était Anton la nuit du 31 au 1</a:t>
                      </a:r>
                      <a:r>
                        <a:rPr lang="fr-FR" sz="2400" b="0" baseline="30000" dirty="0" smtClean="0">
                          <a:solidFill>
                            <a:schemeClr val="bg2">
                              <a:lumMod val="10000"/>
                            </a:schemeClr>
                          </a:solidFill>
                          <a:latin typeface="Freestyle Script" pitchFamily="66" charset="0"/>
                        </a:rPr>
                        <a:t>er</a:t>
                      </a:r>
                      <a:r>
                        <a:rPr lang="fr-FR" sz="2400" b="0" dirty="0" smtClean="0">
                          <a:solidFill>
                            <a:schemeClr val="bg2">
                              <a:lumMod val="10000"/>
                            </a:schemeClr>
                          </a:solidFill>
                          <a:latin typeface="Freestyle Script" pitchFamily="66" charset="0"/>
                        </a:rPr>
                        <a:t>?</a:t>
                      </a:r>
                      <a:endParaRPr lang="fr-FR" sz="24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lang="fr-FR" sz="2400" b="0" dirty="0" smtClean="0">
                          <a:solidFill>
                            <a:schemeClr val="bg2">
                              <a:lumMod val="10000"/>
                            </a:schemeClr>
                          </a:solidFill>
                          <a:latin typeface="Freestyle Script" pitchFamily="66" charset="0"/>
                        </a:rPr>
                        <a:t>Sue.</a:t>
                      </a:r>
                      <a:endParaRPr lang="fr-FR" sz="24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r>
              <a:tr h="63367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latin typeface="Freestyle Script" pitchFamily="66" charset="0"/>
                        </a:rPr>
                        <a:t>Mis à part son assassin, qui est la dernière personne à avoir vu Juste vivant?</a:t>
                      </a: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pPr algn="ctr"/>
                      <a:r>
                        <a:rPr lang="fr-FR" sz="2400" b="0" dirty="0" smtClean="0">
                          <a:solidFill>
                            <a:schemeClr val="bg2">
                              <a:lumMod val="10000"/>
                            </a:schemeClr>
                          </a:solidFill>
                          <a:latin typeface="Freestyle Script" pitchFamily="66" charset="0"/>
                        </a:rPr>
                        <a:t>Anita.</a:t>
                      </a:r>
                      <a:endParaRPr lang="fr-FR" sz="24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r>
              <a:tr h="633670">
                <a:tc>
                  <a:txBody>
                    <a:bodyPr/>
                    <a:lstStyle/>
                    <a:p>
                      <a:pPr algn="ctr"/>
                      <a:r>
                        <a:rPr lang="fr-FR" sz="2400" b="0" dirty="0" smtClean="0">
                          <a:solidFill>
                            <a:schemeClr val="bg2">
                              <a:lumMod val="10000"/>
                            </a:schemeClr>
                          </a:solidFill>
                          <a:latin typeface="Freestyle Script" pitchFamily="66" charset="0"/>
                        </a:rPr>
                        <a:t>Qui a enlevé Marie?</a:t>
                      </a:r>
                      <a:endParaRPr lang="fr-FR" sz="24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lang="fr-FR" sz="2400" b="0" dirty="0" smtClean="0">
                          <a:solidFill>
                            <a:schemeClr val="bg2">
                              <a:lumMod val="10000"/>
                            </a:schemeClr>
                          </a:solidFill>
                          <a:latin typeface="Freestyle Script" pitchFamily="66" charset="0"/>
                        </a:rPr>
                        <a:t>Personne.</a:t>
                      </a:r>
                      <a:endParaRPr lang="fr-FR" sz="24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r>
              <a:tr h="633670">
                <a:tc>
                  <a:txBody>
                    <a:bodyPr/>
                    <a:lstStyle/>
                    <a:p>
                      <a:pPr algn="ctr"/>
                      <a:r>
                        <a:rPr lang="fr-FR" sz="2400" b="0" dirty="0" smtClean="0">
                          <a:solidFill>
                            <a:schemeClr val="bg2">
                              <a:lumMod val="10000"/>
                            </a:schemeClr>
                          </a:solidFill>
                          <a:latin typeface="Freestyle Script" pitchFamily="66" charset="0"/>
                        </a:rPr>
                        <a:t>Qui signe « la dame en noire »?</a:t>
                      </a:r>
                      <a:endParaRPr lang="fr-FR" sz="24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pPr algn="ctr"/>
                      <a:r>
                        <a:rPr lang="fr-FR" sz="2400" b="0" dirty="0" smtClean="0">
                          <a:solidFill>
                            <a:schemeClr val="bg2">
                              <a:lumMod val="10000"/>
                            </a:schemeClr>
                          </a:solidFill>
                          <a:latin typeface="Freestyle Script" pitchFamily="66" charset="0"/>
                        </a:rPr>
                        <a:t>Marie.</a:t>
                      </a:r>
                      <a:endParaRPr lang="fr-FR" sz="24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r>
              <a:tr h="633670">
                <a:tc>
                  <a:txBody>
                    <a:bodyPr/>
                    <a:lstStyle/>
                    <a:p>
                      <a:pPr algn="ctr"/>
                      <a:r>
                        <a:rPr lang="fr-FR" sz="2400" b="0" dirty="0" smtClean="0">
                          <a:solidFill>
                            <a:schemeClr val="bg2">
                              <a:lumMod val="10000"/>
                            </a:schemeClr>
                          </a:solidFill>
                          <a:latin typeface="Freestyle Script" pitchFamily="66" charset="0"/>
                        </a:rPr>
                        <a:t>Quelle est son activité?</a:t>
                      </a:r>
                      <a:endParaRPr lang="fr-FR" sz="24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lang="fr-FR" sz="2400" b="0" dirty="0" smtClean="0">
                          <a:solidFill>
                            <a:schemeClr val="bg2">
                              <a:lumMod val="10000"/>
                            </a:schemeClr>
                          </a:solidFill>
                          <a:latin typeface="Freestyle Script" pitchFamily="66" charset="0"/>
                        </a:rPr>
                        <a:t>Trafic d'armes.</a:t>
                      </a:r>
                      <a:endParaRPr lang="fr-FR" sz="24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r>
              <a:tr h="633670">
                <a:tc>
                  <a:txBody>
                    <a:bodyPr/>
                    <a:lstStyle/>
                    <a:p>
                      <a:pPr algn="ctr"/>
                      <a:r>
                        <a:rPr lang="fr-FR" sz="2400" b="0" dirty="0" smtClean="0">
                          <a:solidFill>
                            <a:schemeClr val="bg2">
                              <a:lumMod val="10000"/>
                            </a:schemeClr>
                          </a:solidFill>
                          <a:latin typeface="Freestyle Script" pitchFamily="66" charset="0"/>
                        </a:rPr>
                        <a:t>Où sont livrées les armes?</a:t>
                      </a:r>
                      <a:endParaRPr lang="fr-FR" sz="24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pPr algn="ctr"/>
                      <a:r>
                        <a:rPr lang="fr-FR" sz="2400" b="0" dirty="0" smtClean="0">
                          <a:solidFill>
                            <a:schemeClr val="bg2">
                              <a:lumMod val="10000"/>
                            </a:schemeClr>
                          </a:solidFill>
                          <a:latin typeface="Freestyle Script" pitchFamily="66" charset="0"/>
                        </a:rPr>
                        <a:t>Asmera.</a:t>
                      </a:r>
                      <a:endParaRPr lang="fr-FR" sz="24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r>
              <a:tr h="633670">
                <a:tc>
                  <a:txBody>
                    <a:bodyPr/>
                    <a:lstStyle/>
                    <a:p>
                      <a:pPr algn="ctr"/>
                      <a:r>
                        <a:rPr lang="fr-FR" sz="2400" b="0" dirty="0" smtClean="0">
                          <a:solidFill>
                            <a:schemeClr val="bg2">
                              <a:lumMod val="10000"/>
                            </a:schemeClr>
                          </a:solidFill>
                          <a:latin typeface="Freestyle Script" pitchFamily="66" charset="0"/>
                        </a:rPr>
                        <a:t>Qui a tué Juste?</a:t>
                      </a:r>
                      <a:endParaRPr lang="fr-FR" sz="24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lang="fr-FR" sz="2400" b="0" dirty="0" smtClean="0">
                          <a:solidFill>
                            <a:schemeClr val="bg2">
                              <a:lumMod val="10000"/>
                            </a:schemeClr>
                          </a:solidFill>
                          <a:latin typeface="Freestyle Script" pitchFamily="66" charset="0"/>
                        </a:rPr>
                        <a:t>Roy.</a:t>
                      </a:r>
                      <a:endParaRPr lang="fr-FR" sz="24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r>
              <a:tr h="633670">
                <a:tc>
                  <a:txBody>
                    <a:bodyPr/>
                    <a:lstStyle/>
                    <a:p>
                      <a:pPr algn="ctr"/>
                      <a:r>
                        <a:rPr lang="fr-FR" sz="2400" b="0" dirty="0" smtClean="0">
                          <a:solidFill>
                            <a:schemeClr val="bg2">
                              <a:lumMod val="10000"/>
                            </a:schemeClr>
                          </a:solidFill>
                          <a:latin typeface="Freestyle Script" pitchFamily="66" charset="0"/>
                        </a:rPr>
                        <a:t>Le mobile?</a:t>
                      </a:r>
                      <a:endParaRPr lang="fr-FR" sz="24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pPr algn="ctr"/>
                      <a:r>
                        <a:rPr lang="fr-FR" sz="2400" b="0" dirty="0" smtClean="0">
                          <a:solidFill>
                            <a:schemeClr val="bg2">
                              <a:lumMod val="10000"/>
                            </a:schemeClr>
                          </a:solidFill>
                          <a:latin typeface="Freestyle Script" pitchFamily="66" charset="0"/>
                        </a:rPr>
                        <a:t>Une perruque.</a:t>
                      </a:r>
                      <a:endParaRPr lang="fr-FR" sz="24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r>
              <a:tr h="633670">
                <a:tc>
                  <a:txBody>
                    <a:bodyPr/>
                    <a:lstStyle/>
                    <a:p>
                      <a:pPr algn="ctr"/>
                      <a:r>
                        <a:rPr lang="fr-FR" sz="2400" b="0" dirty="0" smtClean="0">
                          <a:solidFill>
                            <a:schemeClr val="bg2">
                              <a:lumMod val="10000"/>
                            </a:schemeClr>
                          </a:solidFill>
                          <a:latin typeface="Freestyle Script" pitchFamily="66" charset="0"/>
                        </a:rPr>
                        <a:t>A qui était la perruque?</a:t>
                      </a:r>
                      <a:endParaRPr lang="fr-FR" sz="24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lang="fr-FR" sz="2400" b="0" dirty="0" smtClean="0">
                          <a:solidFill>
                            <a:schemeClr val="bg2">
                              <a:lumMod val="10000"/>
                            </a:schemeClr>
                          </a:solidFill>
                          <a:latin typeface="Freestyle Script" pitchFamily="66" charset="0"/>
                        </a:rPr>
                        <a:t>Lucie.</a:t>
                      </a:r>
                      <a:endParaRPr lang="fr-FR" sz="24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QUESTIONS DE FIN</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salledesbenitiers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3" name="Tableau 2"/>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6696496"/>
                <a:gridCol w="2232496"/>
              </a:tblGrid>
              <a:tr h="704078">
                <a:tc>
                  <a:txBody>
                    <a:bodyPr/>
                    <a:lstStyle/>
                    <a:p>
                      <a:pPr algn="ctr"/>
                      <a:r>
                        <a:rPr lang="fr-FR" sz="2400" b="0" dirty="0" smtClean="0">
                          <a:solidFill>
                            <a:schemeClr val="bg2">
                              <a:lumMod val="10000"/>
                            </a:schemeClr>
                          </a:solidFill>
                          <a:latin typeface="Freestyle Script" pitchFamily="66" charset="0"/>
                        </a:rPr>
                        <a:t>Qu'est devenue Lucie?</a:t>
                      </a:r>
                      <a:endParaRPr lang="fr-FR" sz="24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pPr algn="ctr"/>
                      <a:r>
                        <a:rPr lang="fr-FR" sz="2400" b="0" dirty="0" smtClean="0">
                          <a:solidFill>
                            <a:schemeClr val="bg2">
                              <a:lumMod val="10000"/>
                            </a:schemeClr>
                          </a:solidFill>
                          <a:latin typeface="Freestyle Script" pitchFamily="66" charset="0"/>
                        </a:rPr>
                        <a:t>Morte.</a:t>
                      </a:r>
                      <a:endParaRPr lang="fr-FR" sz="24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r>
              <a:tr h="704078">
                <a:tc>
                  <a:txBody>
                    <a:bodyPr/>
                    <a:lstStyle/>
                    <a:p>
                      <a:pPr algn="ctr"/>
                      <a:r>
                        <a:rPr lang="fr-FR" sz="2400" b="0" dirty="0" smtClean="0">
                          <a:solidFill>
                            <a:schemeClr val="bg2">
                              <a:lumMod val="10000"/>
                            </a:schemeClr>
                          </a:solidFill>
                          <a:latin typeface="Freestyle Script" pitchFamily="66" charset="0"/>
                        </a:rPr>
                        <a:t>Qui était Lucie?</a:t>
                      </a:r>
                      <a:endParaRPr lang="fr-FR" sz="24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lang="fr-FR" sz="2400" b="0" dirty="0" smtClean="0">
                          <a:solidFill>
                            <a:schemeClr val="bg2">
                              <a:lumMod val="10000"/>
                            </a:schemeClr>
                          </a:solidFill>
                          <a:latin typeface="Freestyle Script" pitchFamily="66" charset="0"/>
                        </a:rPr>
                        <a:t>Autre.</a:t>
                      </a:r>
                      <a:endParaRPr lang="fr-FR" sz="24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r>
              <a:tr h="70407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400" b="0" dirty="0" smtClean="0">
                          <a:solidFill>
                            <a:schemeClr val="bg2">
                              <a:lumMod val="10000"/>
                            </a:schemeClr>
                          </a:solidFill>
                          <a:latin typeface="Freestyle Script" pitchFamily="66" charset="0"/>
                        </a:rPr>
                        <a:t>La cible des coups de feu?</a:t>
                      </a: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pPr algn="ctr"/>
                      <a:r>
                        <a:rPr lang="fr-FR" sz="2400" b="0" dirty="0" smtClean="0">
                          <a:solidFill>
                            <a:schemeClr val="bg2">
                              <a:lumMod val="10000"/>
                            </a:schemeClr>
                          </a:solidFill>
                          <a:latin typeface="Freestyle Script" pitchFamily="66" charset="0"/>
                        </a:rPr>
                        <a:t>Chris.</a:t>
                      </a:r>
                      <a:endParaRPr lang="fr-FR" sz="24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r>
              <a:tr h="704078">
                <a:tc>
                  <a:txBody>
                    <a:bodyPr/>
                    <a:lstStyle/>
                    <a:p>
                      <a:pPr algn="ctr"/>
                      <a:r>
                        <a:rPr lang="fr-FR" sz="2400" b="0" dirty="0" smtClean="0">
                          <a:solidFill>
                            <a:schemeClr val="bg2">
                              <a:lumMod val="10000"/>
                            </a:schemeClr>
                          </a:solidFill>
                          <a:latin typeface="Freestyle Script" pitchFamily="66" charset="0"/>
                        </a:rPr>
                        <a:t>De quel endroit de la plage</a:t>
                      </a:r>
                      <a:r>
                        <a:rPr lang="fr-FR" sz="2400" b="0" baseline="0" dirty="0" smtClean="0">
                          <a:solidFill>
                            <a:schemeClr val="bg2">
                              <a:lumMod val="10000"/>
                            </a:schemeClr>
                          </a:solidFill>
                          <a:latin typeface="Freestyle Script" pitchFamily="66" charset="0"/>
                        </a:rPr>
                        <a:t> </a:t>
                      </a:r>
                      <a:r>
                        <a:rPr lang="fr-FR" sz="2400" b="0" dirty="0" smtClean="0">
                          <a:solidFill>
                            <a:schemeClr val="bg2">
                              <a:lumMod val="10000"/>
                            </a:schemeClr>
                          </a:solidFill>
                          <a:latin typeface="Freestyle Script" pitchFamily="66" charset="0"/>
                        </a:rPr>
                        <a:t>sud a-t-on tiré?</a:t>
                      </a:r>
                      <a:endParaRPr lang="fr-FR" sz="24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lang="fr-FR" sz="2400" b="0" dirty="0" smtClean="0">
                          <a:solidFill>
                            <a:schemeClr val="bg2">
                              <a:lumMod val="10000"/>
                            </a:schemeClr>
                          </a:solidFill>
                          <a:latin typeface="Freestyle Script" pitchFamily="66" charset="0"/>
                        </a:rPr>
                        <a:t>Des arbres.</a:t>
                      </a:r>
                      <a:endParaRPr lang="fr-FR" sz="24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r>
              <a:tr h="704078">
                <a:tc>
                  <a:txBody>
                    <a:bodyPr/>
                    <a:lstStyle/>
                    <a:p>
                      <a:pPr algn="ctr"/>
                      <a:r>
                        <a:rPr lang="fr-FR" sz="2400" b="0" dirty="0" smtClean="0">
                          <a:solidFill>
                            <a:schemeClr val="bg2">
                              <a:lumMod val="10000"/>
                            </a:schemeClr>
                          </a:solidFill>
                          <a:latin typeface="Freestyle Script" pitchFamily="66" charset="0"/>
                        </a:rPr>
                        <a:t>Qui a forcé la bibliothèque?</a:t>
                      </a:r>
                      <a:endParaRPr lang="fr-FR" sz="24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pPr algn="ctr"/>
                      <a:r>
                        <a:rPr lang="fr-FR" sz="2400" b="0" dirty="0" smtClean="0">
                          <a:solidFill>
                            <a:schemeClr val="bg2">
                              <a:lumMod val="10000"/>
                            </a:schemeClr>
                          </a:solidFill>
                          <a:latin typeface="Freestyle Script" pitchFamily="66" charset="0"/>
                        </a:rPr>
                        <a:t>Roy.</a:t>
                      </a:r>
                      <a:endParaRPr lang="fr-FR" sz="24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r>
              <a:tr h="704078">
                <a:tc>
                  <a:txBody>
                    <a:bodyPr/>
                    <a:lstStyle/>
                    <a:p>
                      <a:pPr algn="ctr"/>
                      <a:r>
                        <a:rPr lang="fr-FR" sz="2400" b="0" dirty="0" smtClean="0">
                          <a:solidFill>
                            <a:schemeClr val="bg2">
                              <a:lumMod val="10000"/>
                            </a:schemeClr>
                          </a:solidFill>
                          <a:latin typeface="Freestyle Script" pitchFamily="66" charset="0"/>
                        </a:rPr>
                        <a:t>Que cherchait-il?</a:t>
                      </a:r>
                      <a:endParaRPr lang="fr-FR" sz="24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lang="fr-FR" sz="2400" b="0" dirty="0" smtClean="0">
                          <a:solidFill>
                            <a:schemeClr val="bg2">
                              <a:lumMod val="10000"/>
                            </a:schemeClr>
                          </a:solidFill>
                          <a:latin typeface="Freestyle Script" pitchFamily="66" charset="0"/>
                        </a:rPr>
                        <a:t>Un livre.</a:t>
                      </a:r>
                      <a:endParaRPr lang="fr-FR" sz="24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r>
              <a:tr h="704078">
                <a:tc>
                  <a:txBody>
                    <a:bodyPr/>
                    <a:lstStyle/>
                    <a:p>
                      <a:pPr algn="ctr"/>
                      <a:r>
                        <a:rPr lang="fr-FR" sz="2400" b="0" dirty="0" smtClean="0">
                          <a:solidFill>
                            <a:schemeClr val="bg2">
                              <a:lumMod val="10000"/>
                            </a:schemeClr>
                          </a:solidFill>
                          <a:latin typeface="Freestyle Script" pitchFamily="66" charset="0"/>
                        </a:rPr>
                        <a:t>Pour quoi faire?</a:t>
                      </a:r>
                      <a:endParaRPr lang="fr-FR" sz="2400" b="0" dirty="0">
                        <a:solidFill>
                          <a:schemeClr val="bg2">
                            <a:lumMod val="10000"/>
                          </a:schemeClr>
                        </a:solidFill>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pPr algn="ctr"/>
                      <a:r>
                        <a:rPr lang="fr-FR" sz="2400" b="0" dirty="0" smtClean="0">
                          <a:solidFill>
                            <a:schemeClr val="bg2">
                              <a:lumMod val="10000"/>
                            </a:schemeClr>
                          </a:solidFill>
                          <a:latin typeface="Freestyle Script" pitchFamily="66" charset="0"/>
                        </a:rPr>
                        <a:t>Décoder un message.</a:t>
                      </a:r>
                      <a:endParaRPr lang="fr-FR" sz="24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r>
              <a:tr h="704078">
                <a:tc>
                  <a:txBody>
                    <a:bodyPr/>
                    <a:lstStyle/>
                    <a:p>
                      <a:pPr algn="ctr"/>
                      <a:r>
                        <a:rPr lang="fr-FR" sz="2400" b="0" dirty="0" smtClean="0">
                          <a:solidFill>
                            <a:schemeClr val="bg2">
                              <a:lumMod val="10000"/>
                            </a:schemeClr>
                          </a:solidFill>
                          <a:latin typeface="Freestyle Script" pitchFamily="66" charset="0"/>
                        </a:rPr>
                        <a:t>Un message reçu par:</a:t>
                      </a:r>
                      <a:endParaRPr lang="fr-FR" sz="2400" b="0" dirty="0">
                        <a:solidFill>
                          <a:schemeClr val="bg2">
                            <a:lumMod val="10000"/>
                          </a:schemeClr>
                        </a:solidFill>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lang="fr-FR" sz="2400" b="0" dirty="0" smtClean="0">
                          <a:solidFill>
                            <a:schemeClr val="bg2">
                              <a:lumMod val="10000"/>
                            </a:schemeClr>
                          </a:solidFill>
                          <a:latin typeface="Freestyle Script" pitchFamily="66" charset="0"/>
                        </a:rPr>
                        <a:t>Le piano.</a:t>
                      </a:r>
                      <a:endParaRPr lang="fr-FR" sz="24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r>
              <a:tr h="704080">
                <a:tc>
                  <a:txBody>
                    <a:bodyPr/>
                    <a:lstStyle/>
                    <a:p>
                      <a:pPr algn="ctr"/>
                      <a:r>
                        <a:rPr lang="fr-FR" sz="2400" b="0" dirty="0" smtClean="0">
                          <a:solidFill>
                            <a:schemeClr val="bg2">
                              <a:lumMod val="10000"/>
                            </a:schemeClr>
                          </a:solidFill>
                          <a:latin typeface="Freestyle Script" pitchFamily="66" charset="0"/>
                        </a:rPr>
                        <a:t>Qui est Ménélik?</a:t>
                      </a:r>
                      <a:endParaRPr lang="fr-FR" sz="24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pPr algn="ctr"/>
                      <a:r>
                        <a:rPr lang="fr-FR" sz="2400" b="0" dirty="0" smtClean="0">
                          <a:solidFill>
                            <a:schemeClr val="bg2">
                              <a:lumMod val="10000"/>
                            </a:schemeClr>
                          </a:solidFill>
                          <a:latin typeface="Freestyle Script" pitchFamily="66" charset="0"/>
                        </a:rPr>
                        <a:t>Le vent.</a:t>
                      </a:r>
                      <a:endParaRPr lang="fr-FR" sz="24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ZoneTexte 9"/>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QUESTIONS DE FIN</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salledesbenitiers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3" name="Tableau 2"/>
          <p:cNvGraphicFramePr>
            <a:graphicFrameLocks noGrp="1"/>
          </p:cNvGraphicFramePr>
          <p:nvPr/>
        </p:nvGraphicFramePr>
        <p:xfrm>
          <a:off x="107504" y="404664"/>
          <a:ext cx="8928992" cy="5547360"/>
        </p:xfrm>
        <a:graphic>
          <a:graphicData uri="http://schemas.openxmlformats.org/drawingml/2006/table">
            <a:tbl>
              <a:tblPr firstRow="1" bandRow="1">
                <a:tableStyleId>{5C22544A-7EE6-4342-B048-85BDC9FD1C3A}</a:tableStyleId>
              </a:tblPr>
              <a:tblGrid>
                <a:gridCol w="6408712"/>
                <a:gridCol w="2520280"/>
              </a:tblGrid>
              <a:tr h="396000">
                <a:tc>
                  <a:txBody>
                    <a:bodyPr/>
                    <a:lstStyle/>
                    <a:p>
                      <a:pPr algn="ctr"/>
                      <a:r>
                        <a:rPr lang="fr-FR" sz="2000" b="0" dirty="0" smtClean="0">
                          <a:solidFill>
                            <a:schemeClr val="bg2">
                              <a:lumMod val="10000"/>
                            </a:schemeClr>
                          </a:solidFill>
                          <a:latin typeface="Freestyle Script" pitchFamily="66" charset="0"/>
                        </a:rPr>
                        <a:t>Qui est complice de la dame en noir?</a:t>
                      </a:r>
                      <a:endParaRPr lang="fr-FR" sz="20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pPr algn="ctr"/>
                      <a:r>
                        <a:rPr lang="fr-FR" sz="2000" b="0" dirty="0" smtClean="0">
                          <a:solidFill>
                            <a:schemeClr val="bg2">
                              <a:lumMod val="10000"/>
                            </a:schemeClr>
                          </a:solidFill>
                          <a:latin typeface="Freestyle Script" pitchFamily="66" charset="0"/>
                        </a:rPr>
                        <a:t>Roy.</a:t>
                      </a:r>
                      <a:endParaRPr lang="fr-FR" sz="20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r>
              <a:tr h="396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rPr>
                        <a:t>Que devait faire Bob?</a:t>
                      </a: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lang="fr-FR" sz="2000" b="0" dirty="0" smtClean="0">
                          <a:solidFill>
                            <a:schemeClr val="bg2">
                              <a:lumMod val="10000"/>
                            </a:schemeClr>
                          </a:solidFill>
                          <a:latin typeface="Freestyle Script" pitchFamily="66" charset="0"/>
                        </a:rPr>
                        <a:t>mettre le pavillon de quarantaine.</a:t>
                      </a:r>
                      <a:endParaRPr lang="fr-FR" sz="20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r>
              <a:tr h="396000">
                <a:tc>
                  <a:txBody>
                    <a:bodyPr/>
                    <a:lstStyle/>
                    <a:p>
                      <a:pPr algn="ctr"/>
                      <a:r>
                        <a:rPr lang="fr-FR" sz="2000" b="0" dirty="0" smtClean="0">
                          <a:solidFill>
                            <a:schemeClr val="bg2">
                              <a:lumMod val="10000"/>
                            </a:schemeClr>
                          </a:solidFill>
                          <a:latin typeface="Freestyle Script" pitchFamily="66" charset="0"/>
                        </a:rPr>
                        <a:t>Quelle est la procédure?</a:t>
                      </a:r>
                      <a:endParaRPr lang="fr-FR" sz="20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pPr algn="ctr"/>
                      <a:r>
                        <a:rPr lang="fr-FR" sz="2000" b="0" dirty="0" smtClean="0">
                          <a:solidFill>
                            <a:schemeClr val="bg2">
                              <a:lumMod val="10000"/>
                            </a:schemeClr>
                          </a:solidFill>
                          <a:latin typeface="Freestyle Script" pitchFamily="66" charset="0"/>
                        </a:rPr>
                        <a:t>Cicéron.</a:t>
                      </a: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r>
              <a:tr h="396000">
                <a:tc>
                  <a:txBody>
                    <a:bodyPr/>
                    <a:lstStyle/>
                    <a:p>
                      <a:pPr algn="ctr"/>
                      <a:r>
                        <a:rPr lang="fr-FR" sz="2000" b="0" dirty="0" smtClean="0">
                          <a:solidFill>
                            <a:schemeClr val="bg2">
                              <a:lumMod val="10000"/>
                            </a:schemeClr>
                          </a:solidFill>
                          <a:latin typeface="Freestyle Script" pitchFamily="66" charset="0"/>
                        </a:rPr>
                        <a:t>Quel objet en commun avaient Juste et Marie?</a:t>
                      </a:r>
                      <a:endParaRPr lang="fr-FR" sz="20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lang="fr-FR" sz="2000" b="0" dirty="0" smtClean="0">
                          <a:solidFill>
                            <a:schemeClr val="bg2">
                              <a:lumMod val="10000"/>
                            </a:schemeClr>
                          </a:solidFill>
                          <a:latin typeface="Freestyle Script" pitchFamily="66" charset="0"/>
                        </a:rPr>
                        <a:t>un médaillon.</a:t>
                      </a:r>
                      <a:endParaRPr lang="fr-FR" sz="20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r>
              <a:tr h="396000">
                <a:tc>
                  <a:txBody>
                    <a:bodyPr/>
                    <a:lstStyle/>
                    <a:p>
                      <a:pPr algn="ctr"/>
                      <a:r>
                        <a:rPr lang="fr-FR" sz="2000" b="0" dirty="0" smtClean="0">
                          <a:solidFill>
                            <a:schemeClr val="bg2">
                              <a:lumMod val="10000"/>
                            </a:schemeClr>
                          </a:solidFill>
                          <a:latin typeface="Freestyle Script" pitchFamily="66" charset="0"/>
                        </a:rPr>
                        <a:t>Où a été tué Juste?</a:t>
                      </a:r>
                      <a:endParaRPr lang="fr-FR" sz="20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pPr algn="ctr"/>
                      <a:r>
                        <a:rPr lang="fr-FR" sz="2000" b="0" dirty="0" smtClean="0">
                          <a:solidFill>
                            <a:schemeClr val="bg2">
                              <a:lumMod val="10000"/>
                            </a:schemeClr>
                          </a:solidFill>
                          <a:latin typeface="Freestyle Script" pitchFamily="66" charset="0"/>
                        </a:rPr>
                        <a:t>chez</a:t>
                      </a:r>
                      <a:r>
                        <a:rPr lang="fr-FR" sz="2000" b="0" baseline="0" dirty="0" smtClean="0">
                          <a:solidFill>
                            <a:schemeClr val="bg2">
                              <a:lumMod val="10000"/>
                            </a:schemeClr>
                          </a:solidFill>
                          <a:latin typeface="Freestyle Script" pitchFamily="66" charset="0"/>
                        </a:rPr>
                        <a:t> lui.</a:t>
                      </a:r>
                      <a:endParaRPr lang="fr-FR" sz="20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r>
              <a:tr h="396000">
                <a:tc>
                  <a:txBody>
                    <a:bodyPr/>
                    <a:lstStyle/>
                    <a:p>
                      <a:pPr algn="ctr"/>
                      <a:r>
                        <a:rPr lang="fr-FR" sz="2000" b="0" dirty="0" smtClean="0">
                          <a:solidFill>
                            <a:schemeClr val="bg2">
                              <a:lumMod val="10000"/>
                            </a:schemeClr>
                          </a:solidFill>
                          <a:latin typeface="Freestyle Script" pitchFamily="66" charset="0"/>
                        </a:rPr>
                        <a:t>Qui haïssait Juste?</a:t>
                      </a:r>
                      <a:endParaRPr lang="fr-FR" sz="20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lang="fr-FR" sz="2000" b="0" dirty="0" smtClean="0">
                          <a:solidFill>
                            <a:schemeClr val="bg2">
                              <a:lumMod val="10000"/>
                            </a:schemeClr>
                          </a:solidFill>
                          <a:latin typeface="Freestyle Script" pitchFamily="66" charset="0"/>
                        </a:rPr>
                        <a:t>Bruce.</a:t>
                      </a:r>
                      <a:endParaRPr lang="fr-FR" sz="20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r>
              <a:tr h="396000">
                <a:tc>
                  <a:txBody>
                    <a:bodyPr/>
                    <a:lstStyle/>
                    <a:p>
                      <a:pPr algn="ctr"/>
                      <a:r>
                        <a:rPr lang="fr-FR" sz="2000" b="0" dirty="0" smtClean="0">
                          <a:solidFill>
                            <a:schemeClr val="bg2">
                              <a:lumMod val="10000"/>
                            </a:schemeClr>
                          </a:solidFill>
                          <a:latin typeface="Freestyle Script" pitchFamily="66" charset="0"/>
                        </a:rPr>
                        <a:t>L'heure du crime?</a:t>
                      </a:r>
                      <a:endParaRPr lang="fr-FR" sz="20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pPr algn="ctr"/>
                      <a:r>
                        <a:rPr lang="fr-FR" sz="2000" b="0" dirty="0" smtClean="0">
                          <a:solidFill>
                            <a:schemeClr val="bg2">
                              <a:lumMod val="10000"/>
                            </a:schemeClr>
                          </a:solidFill>
                          <a:latin typeface="Freestyle Script" pitchFamily="66" charset="0"/>
                        </a:rPr>
                        <a:t>1h30.</a:t>
                      </a:r>
                      <a:endParaRPr lang="fr-FR" sz="20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r>
              <a:tr h="396000">
                <a:tc>
                  <a:txBody>
                    <a:bodyPr/>
                    <a:lstStyle/>
                    <a:p>
                      <a:pPr algn="ctr"/>
                      <a:r>
                        <a:rPr lang="fr-FR" sz="2000" b="0" dirty="0" smtClean="0">
                          <a:solidFill>
                            <a:schemeClr val="bg2">
                              <a:lumMod val="10000"/>
                            </a:schemeClr>
                          </a:solidFill>
                          <a:latin typeface="Freestyle Script" pitchFamily="66" charset="0"/>
                        </a:rPr>
                        <a:t>L'arme du crime de Juste?</a:t>
                      </a:r>
                      <a:endParaRPr lang="fr-FR" sz="20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lang="fr-FR" sz="2000" b="0" dirty="0" smtClean="0">
                          <a:solidFill>
                            <a:schemeClr val="bg2">
                              <a:lumMod val="10000"/>
                            </a:schemeClr>
                          </a:solidFill>
                          <a:latin typeface="Freestyle Script" pitchFamily="66" charset="0"/>
                        </a:rPr>
                        <a:t>un rasoir.</a:t>
                      </a:r>
                      <a:endParaRPr lang="fr-FR" sz="20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r>
              <a:tr h="396000">
                <a:tc>
                  <a:txBody>
                    <a:bodyPr/>
                    <a:lstStyle/>
                    <a:p>
                      <a:pPr algn="ctr"/>
                      <a:r>
                        <a:rPr lang="fr-FR" sz="2000" b="0" dirty="0" smtClean="0">
                          <a:solidFill>
                            <a:schemeClr val="bg2">
                              <a:lumMod val="10000"/>
                            </a:schemeClr>
                          </a:solidFill>
                          <a:latin typeface="Freestyle Script" pitchFamily="66" charset="0"/>
                        </a:rPr>
                        <a:t>Qui a trouvé son cadavre?</a:t>
                      </a:r>
                      <a:endParaRPr lang="fr-FR" sz="20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pPr algn="ctr"/>
                      <a:r>
                        <a:rPr lang="fr-FR" sz="2000" b="0" dirty="0" smtClean="0">
                          <a:solidFill>
                            <a:schemeClr val="bg2">
                              <a:lumMod val="10000"/>
                            </a:schemeClr>
                          </a:solidFill>
                          <a:latin typeface="Freestyle Script" pitchFamily="66" charset="0"/>
                        </a:rPr>
                        <a:t>Chris.</a:t>
                      </a:r>
                      <a:endParaRPr lang="fr-FR" sz="20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r>
              <a:tr h="396000">
                <a:tc>
                  <a:txBody>
                    <a:bodyPr/>
                    <a:lstStyle/>
                    <a:p>
                      <a:pPr algn="ctr"/>
                      <a:r>
                        <a:rPr lang="fr-FR" sz="2000" b="0" dirty="0" smtClean="0">
                          <a:solidFill>
                            <a:schemeClr val="bg2">
                              <a:lumMod val="10000"/>
                            </a:schemeClr>
                          </a:solidFill>
                          <a:latin typeface="Freestyle Script" pitchFamily="66" charset="0"/>
                        </a:rPr>
                        <a:t>Qu' a perdu Juste au moment de sa mort?</a:t>
                      </a:r>
                      <a:endParaRPr lang="fr-FR" sz="20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lang="fr-FR" sz="2000" b="0" dirty="0" smtClean="0">
                          <a:solidFill>
                            <a:schemeClr val="bg2">
                              <a:lumMod val="10000"/>
                            </a:schemeClr>
                          </a:solidFill>
                          <a:latin typeface="Freestyle Script" pitchFamily="66" charset="0"/>
                        </a:rPr>
                        <a:t>un médaillon.</a:t>
                      </a:r>
                      <a:endParaRPr lang="fr-FR" sz="20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r>
              <a:tr h="396000">
                <a:tc>
                  <a:txBody>
                    <a:bodyPr/>
                    <a:lstStyle/>
                    <a:p>
                      <a:pPr algn="ctr"/>
                      <a:r>
                        <a:rPr lang="fr-FR" sz="2000" b="0" dirty="0" smtClean="0">
                          <a:solidFill>
                            <a:schemeClr val="bg2">
                              <a:lumMod val="10000"/>
                            </a:schemeClr>
                          </a:solidFill>
                          <a:latin typeface="Freestyle Script" pitchFamily="66" charset="0"/>
                        </a:rPr>
                        <a:t>A quel heure a -t-on tiré?</a:t>
                      </a:r>
                      <a:endParaRPr lang="fr-FR" sz="20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pPr algn="ctr"/>
                      <a:r>
                        <a:rPr lang="fr-FR" sz="2000" b="0" dirty="0" smtClean="0">
                          <a:solidFill>
                            <a:schemeClr val="bg2">
                              <a:lumMod val="10000"/>
                            </a:schemeClr>
                          </a:solidFill>
                          <a:latin typeface="Freestyle Script" pitchFamily="66" charset="0"/>
                        </a:rPr>
                        <a:t>10h30.</a:t>
                      </a:r>
                      <a:endParaRPr lang="fr-FR" sz="20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r>
              <a:tr h="396000">
                <a:tc>
                  <a:txBody>
                    <a:bodyPr/>
                    <a:lstStyle/>
                    <a:p>
                      <a:pPr algn="ctr"/>
                      <a:r>
                        <a:rPr lang="fr-FR" sz="2000" b="0" dirty="0" smtClean="0">
                          <a:solidFill>
                            <a:schemeClr val="bg2">
                              <a:lumMod val="10000"/>
                            </a:schemeClr>
                          </a:solidFill>
                          <a:latin typeface="Freestyle Script" pitchFamily="66" charset="0"/>
                        </a:rPr>
                        <a:t>Qui se drogue?</a:t>
                      </a:r>
                      <a:endParaRPr lang="fr-FR" sz="20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lang="fr-FR" sz="2000" b="0" dirty="0" smtClean="0">
                          <a:solidFill>
                            <a:schemeClr val="bg2">
                              <a:lumMod val="10000"/>
                            </a:schemeClr>
                          </a:solidFill>
                          <a:latin typeface="Freestyle Script" pitchFamily="66" charset="0"/>
                        </a:rPr>
                        <a:t>Bruce.</a:t>
                      </a:r>
                      <a:endParaRPr lang="fr-FR" sz="20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r>
              <a:tr h="396000">
                <a:tc>
                  <a:txBody>
                    <a:bodyPr/>
                    <a:lstStyle/>
                    <a:p>
                      <a:pPr algn="ctr"/>
                      <a:r>
                        <a:rPr lang="fr-FR" sz="2000" b="0" dirty="0" smtClean="0">
                          <a:solidFill>
                            <a:schemeClr val="bg2">
                              <a:lumMod val="10000"/>
                            </a:schemeClr>
                          </a:solidFill>
                          <a:latin typeface="Freestyle Script" pitchFamily="66" charset="0"/>
                        </a:rPr>
                        <a:t>Qui vend la drogue?</a:t>
                      </a:r>
                      <a:endParaRPr lang="fr-FR" sz="20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rPr>
                        <a:t>Roy.</a:t>
                      </a: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r>
              <a:tr h="396000">
                <a:tc>
                  <a:txBody>
                    <a:bodyPr/>
                    <a:lstStyle/>
                    <a:p>
                      <a:pPr algn="ctr"/>
                      <a:r>
                        <a:rPr lang="fr-FR" sz="2000" b="0" dirty="0" smtClean="0">
                          <a:solidFill>
                            <a:schemeClr val="bg2">
                              <a:lumMod val="10000"/>
                            </a:schemeClr>
                          </a:solidFill>
                          <a:latin typeface="Freestyle Script" pitchFamily="66" charset="0"/>
                        </a:rPr>
                        <a:t>Qui a entendu l'effraction de la bibliothèque?</a:t>
                      </a:r>
                      <a:endParaRPr lang="fr-FR" sz="2000" b="0" dirty="0">
                        <a:solidFill>
                          <a:schemeClr val="bg2">
                            <a:lumMod val="10000"/>
                          </a:schemeClr>
                        </a:solidFill>
                        <a:latin typeface="Freestyle Script" pitchFamily="66" charset="0"/>
                      </a:endParaRPr>
                    </a:p>
                  </a:txBody>
                  <a:tcPr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rPr>
                        <a:t>personne.</a:t>
                      </a:r>
                    </a:p>
                  </a:txBody>
                  <a:tcPr anchor="ctr">
                    <a:lnL w="12700" cap="flat" cmpd="sng" algn="ctr">
                      <a:solidFill>
                        <a:schemeClr val="accent5"/>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r>
            </a:tbl>
          </a:graphicData>
        </a:graphic>
      </p:graphicFrame>
      <p:sp>
        <p:nvSpPr>
          <p:cNvPr id="7" name="Ellipse 6">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aphicFrame>
        <p:nvGraphicFramePr>
          <p:cNvPr id="8" name="Tableau 7"/>
          <p:cNvGraphicFramePr>
            <a:graphicFrameLocks noGrp="1"/>
          </p:cNvGraphicFramePr>
          <p:nvPr/>
        </p:nvGraphicFramePr>
        <p:xfrm>
          <a:off x="0" y="6165304"/>
          <a:ext cx="9144000" cy="662176"/>
        </p:xfrm>
        <a:graphic>
          <a:graphicData uri="http://schemas.openxmlformats.org/drawingml/2006/table">
            <a:tbl>
              <a:tblPr firstRow="1" bandRow="1">
                <a:tableStyleId>{5C22544A-7EE6-4342-B048-85BDC9FD1C3A}</a:tableStyleId>
              </a:tblPr>
              <a:tblGrid>
                <a:gridCol w="9144000"/>
              </a:tblGrid>
              <a:tr h="66217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800" b="0" dirty="0" smtClean="0">
                          <a:solidFill>
                            <a:schemeClr val="bg1"/>
                          </a:solidFill>
                          <a:latin typeface="Freestyle Script" pitchFamily="66" charset="0"/>
                        </a:rPr>
                        <a:t>Ces questions apparaissent si vous vous êtes trompé en répondant à de précédentes questions.</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r>
            </a:tbl>
          </a:graphicData>
        </a:graphic>
      </p:graphicFrame>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QUESTIONS DE FIN</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alphaModFix amt="85000"/>
            <a:lum/>
          </a:blip>
          <a:srcRect/>
          <a:stretch>
            <a:fillRect/>
          </a:stretch>
        </a:blipFill>
        <a:effectLst/>
      </p:bgPr>
    </p:bg>
    <p:spTree>
      <p:nvGrpSpPr>
        <p:cNvPr id="1" name=""/>
        <p:cNvGrpSpPr/>
        <p:nvPr/>
      </p:nvGrpSpPr>
      <p:grpSpPr>
        <a:xfrm>
          <a:off x="0" y="0"/>
          <a:ext cx="0" cy="0"/>
          <a:chOff x="0" y="0"/>
          <a:chExt cx="0" cy="0"/>
        </a:xfrm>
      </p:grpSpPr>
      <p:graphicFrame>
        <p:nvGraphicFramePr>
          <p:cNvPr id="11" name="Tableau 10"/>
          <p:cNvGraphicFramePr>
            <a:graphicFrameLocks noGrp="1"/>
          </p:cNvGraphicFramePr>
          <p:nvPr/>
        </p:nvGraphicFramePr>
        <p:xfrm>
          <a:off x="4570982" y="404664"/>
          <a:ext cx="4463478" cy="6336704"/>
        </p:xfrm>
        <a:graphic>
          <a:graphicData uri="http://schemas.openxmlformats.org/drawingml/2006/table">
            <a:tbl>
              <a:tblPr firstRow="1" bandRow="1">
                <a:tableStyleId>{5C22544A-7EE6-4342-B048-85BDC9FD1C3A}</a:tableStyleId>
              </a:tblPr>
              <a:tblGrid>
                <a:gridCol w="4463478"/>
              </a:tblGrid>
              <a:tr h="6336704">
                <a:tc>
                  <a:txBody>
                    <a:bodyPr/>
                    <a:lstStyle/>
                    <a:p>
                      <a:pPr algn="ctr"/>
                      <a:endParaRPr lang="fr-FR" dirty="0"/>
                    </a:p>
                  </a:txBody>
                  <a:tcPr>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5715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r>
            </a:tbl>
          </a:graphicData>
        </a:graphic>
      </p:graphicFrame>
      <p:graphicFrame>
        <p:nvGraphicFramePr>
          <p:cNvPr id="10" name="Tableau 9"/>
          <p:cNvGraphicFramePr>
            <a:graphicFrameLocks noGrp="1"/>
          </p:cNvGraphicFramePr>
          <p:nvPr/>
        </p:nvGraphicFramePr>
        <p:xfrm>
          <a:off x="107504" y="404664"/>
          <a:ext cx="4463478" cy="6336704"/>
        </p:xfrm>
        <a:graphic>
          <a:graphicData uri="http://schemas.openxmlformats.org/drawingml/2006/table">
            <a:tbl>
              <a:tblPr firstRow="1" bandRow="1">
                <a:tableStyleId>{5C22544A-7EE6-4342-B048-85BDC9FD1C3A}</a:tableStyleId>
              </a:tblPr>
              <a:tblGrid>
                <a:gridCol w="4463478"/>
              </a:tblGrid>
              <a:tr h="6336704">
                <a:tc>
                  <a:txBody>
                    <a:bodyPr/>
                    <a:lstStyle/>
                    <a:p>
                      <a:pPr algn="ctr"/>
                      <a:endParaRPr lang="fr-FR" dirty="0"/>
                    </a:p>
                  </a:txBody>
                  <a:tcPr>
                    <a:lnL w="28575" cap="flat" cmpd="sng" algn="ctr">
                      <a:solidFill>
                        <a:schemeClr val="tx1"/>
                      </a:solidFill>
                      <a:prstDash val="solid"/>
                      <a:round/>
                      <a:headEnd type="none" w="med" len="med"/>
                      <a:tailEnd type="none" w="med" len="med"/>
                    </a:lnL>
                    <a:lnR w="38100" cap="flat" cmpd="sng" algn="ctr">
                      <a:solidFill>
                        <a:srgbClr val="FFFFFF"/>
                      </a:solidFill>
                      <a:prstDash val="solid"/>
                      <a:round/>
                      <a:headEnd type="none" w="med" len="med"/>
                      <a:tailEnd type="none" w="med" len="med"/>
                    </a:lnR>
                    <a:lnT w="5715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r>
            </a:tbl>
          </a:graphicData>
        </a:graphic>
      </p:graphicFrame>
      <p:sp>
        <p:nvSpPr>
          <p:cNvPr id="61" name="Rectangle 60"/>
          <p:cNvSpPr/>
          <p:nvPr/>
        </p:nvSpPr>
        <p:spPr>
          <a:xfrm>
            <a:off x="0" y="404664"/>
            <a:ext cx="9144000" cy="64533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9" name="Rectangle 68">
            <a:hlinkClick r:id="rId4" action="ppaction://hlinksldjump"/>
          </p:cNvPr>
          <p:cNvSpPr/>
          <p:nvPr/>
        </p:nvSpPr>
        <p:spPr>
          <a:xfrm>
            <a:off x="503547" y="3429000"/>
            <a:ext cx="2196245"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r>
              <a:rPr lang="fr-FR" b="1" spc="300" dirty="0" smtClean="0">
                <a:solidFill>
                  <a:schemeClr val="bg2">
                    <a:lumMod val="25000"/>
                  </a:schemeClr>
                </a:solidFill>
                <a:effectLst>
                  <a:outerShdw blurRad="38100" dist="38100" dir="2700000" algn="tl">
                    <a:srgbClr val="000000">
                      <a:alpha val="43137"/>
                    </a:srgbClr>
                  </a:outerShdw>
                </a:effectLst>
                <a:latin typeface="Freestyle Script" pitchFamily="66" charset="0"/>
                <a:cs typeface="Andalus" pitchFamily="2" charset="-78"/>
              </a:rPr>
              <a:t>REMERCIEMENTS</a:t>
            </a:r>
          </a:p>
        </p:txBody>
      </p:sp>
      <p:sp>
        <p:nvSpPr>
          <p:cNvPr id="7" name="Rectangle 6">
            <a:hlinkClick r:id="rId5" action="ppaction://hlinksldjump"/>
          </p:cNvPr>
          <p:cNvSpPr/>
          <p:nvPr/>
        </p:nvSpPr>
        <p:spPr>
          <a:xfrm>
            <a:off x="503547" y="2574048"/>
            <a:ext cx="1332149"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defRPr/>
            </a:pPr>
            <a:r>
              <a:rPr lang="fr-FR" b="1" spc="300" dirty="0" smtClean="0">
                <a:solidFill>
                  <a:schemeClr val="bg2">
                    <a:lumMod val="25000"/>
                  </a:schemeClr>
                </a:solidFill>
                <a:effectLst>
                  <a:outerShdw blurRad="38100" dist="38100" dir="2700000" algn="tl">
                    <a:srgbClr val="000000">
                      <a:alpha val="43137"/>
                    </a:srgbClr>
                  </a:outerShdw>
                </a:effectLst>
                <a:latin typeface="Freestyle Script" pitchFamily="66" charset="0"/>
                <a:cs typeface="Andalus" pitchFamily="2" charset="-78"/>
              </a:rPr>
              <a:t>ASTUCES</a:t>
            </a:r>
          </a:p>
        </p:txBody>
      </p:sp>
      <p:sp>
        <p:nvSpPr>
          <p:cNvPr id="8" name="Rectangle 7">
            <a:hlinkClick r:id="rId6" action="ppaction://hlinksldjump"/>
          </p:cNvPr>
          <p:cNvSpPr/>
          <p:nvPr/>
        </p:nvSpPr>
        <p:spPr>
          <a:xfrm>
            <a:off x="503547" y="1753870"/>
            <a:ext cx="1116125"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defRPr/>
            </a:pPr>
            <a:r>
              <a:rPr lang="fr-FR" b="1" spc="300" dirty="0" smtClean="0">
                <a:ln w="3175">
                  <a:noFill/>
                  <a:prstDash val="lgDashDot"/>
                </a:ln>
                <a:solidFill>
                  <a:schemeClr val="bg2">
                    <a:lumMod val="25000"/>
                  </a:schemeClr>
                </a:solidFill>
                <a:effectLst>
                  <a:outerShdw blurRad="38100" dist="38100" dir="2700000" algn="tl">
                    <a:srgbClr val="000000">
                      <a:alpha val="43137"/>
                    </a:srgbClr>
                  </a:outerShdw>
                </a:effectLst>
                <a:latin typeface="Freestyle Script" pitchFamily="66" charset="0"/>
                <a:cs typeface="Andalus" pitchFamily="2" charset="-78"/>
              </a:rPr>
              <a:t>F.A.Q</a:t>
            </a: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SOMMAIRE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13" name="Rectangle 12">
            <a:hlinkClick r:id="rId4" action="ppaction://hlinksldjump"/>
          </p:cNvPr>
          <p:cNvSpPr/>
          <p:nvPr/>
        </p:nvSpPr>
        <p:spPr>
          <a:xfrm>
            <a:off x="503547" y="4149080"/>
            <a:ext cx="2412269" cy="369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r>
              <a:rPr lang="fr-FR" b="1" spc="300" dirty="0" smtClean="0">
                <a:solidFill>
                  <a:schemeClr val="bg2">
                    <a:lumMod val="25000"/>
                  </a:schemeClr>
                </a:solidFill>
                <a:effectLst>
                  <a:outerShdw blurRad="38100" dist="38100" dir="2700000" algn="tl">
                    <a:srgbClr val="000000">
                      <a:alpha val="43137"/>
                    </a:srgbClr>
                  </a:outerShdw>
                </a:effectLst>
                <a:latin typeface="Freestyle Script" pitchFamily="66" charset="0"/>
                <a:cs typeface="Andalus" pitchFamily="2" charset="-78"/>
              </a:rPr>
              <a:t>DROITS D’AUTEUR</a:t>
            </a:r>
          </a:p>
        </p:txBody>
      </p:sp>
      <p:sp>
        <p:nvSpPr>
          <p:cNvPr id="15" name="Rectangle 14"/>
          <p:cNvSpPr/>
          <p:nvPr/>
        </p:nvSpPr>
        <p:spPr>
          <a:xfrm>
            <a:off x="503547" y="833275"/>
            <a:ext cx="1548173" cy="5232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defRPr/>
            </a:pPr>
            <a:r>
              <a:rPr lang="fr-FR" sz="2800" b="1" spc="300" dirty="0" smtClean="0">
                <a:solidFill>
                  <a:srgbClr val="C00000"/>
                </a:solidFill>
                <a:effectLst>
                  <a:outerShdw blurRad="38100" dist="38100" dir="2700000" algn="tl">
                    <a:srgbClr val="000000">
                      <a:alpha val="43137"/>
                    </a:srgbClr>
                  </a:outerShdw>
                </a:effectLst>
                <a:latin typeface="Freestyle Script" pitchFamily="66" charset="0"/>
                <a:cs typeface="Andalus" pitchFamily="2" charset="-78"/>
              </a:rPr>
              <a:t>DIVERS</a:t>
            </a:r>
          </a:p>
        </p:txBody>
      </p:sp>
      <p:sp>
        <p:nvSpPr>
          <p:cNvPr id="12" name="Ellipse 11">
            <a:hlinkClick r:id="rId7" action="ppaction://hlinksldjump"/>
          </p:cNvPr>
          <p:cNvSpPr/>
          <p:nvPr/>
        </p:nvSpPr>
        <p:spPr>
          <a:xfrm>
            <a:off x="0" y="-27384"/>
            <a:ext cx="539552" cy="404664"/>
          </a:xfrm>
          <a:prstGeom prst="ellipse">
            <a:avLst/>
          </a:prstGeom>
          <a:blipFill dpi="0" rotWithShape="1">
            <a:blip r:embed="rId8"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6" name="Ellipse 5">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 name="ZoneTexte 4"/>
          <p:cNvSpPr txBox="1"/>
          <p:nvPr/>
        </p:nvSpPr>
        <p:spPr>
          <a:xfrm>
            <a:off x="-1018" y="0"/>
            <a:ext cx="9144000" cy="548680"/>
          </a:xfrm>
          <a:prstGeom prst="rect">
            <a:avLst/>
          </a:prstGeom>
          <a:noFill/>
        </p:spPr>
        <p:txBody>
          <a:bodyPr wrap="square" rtlCol="0" anchor="b">
            <a:noAutofit/>
          </a:bodyPr>
          <a:lstStyle/>
          <a:p>
            <a:pPr algn="ctr"/>
            <a:r>
              <a:rPr lang="fr-FR" sz="3600" b="1"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FIN DU JEU</a:t>
            </a:r>
            <a:endParaRPr lang="fr-FR" sz="3600" b="1"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graphicFrame>
        <p:nvGraphicFramePr>
          <p:cNvPr id="8" name="Tableau 7"/>
          <p:cNvGraphicFramePr>
            <a:graphicFrameLocks noGrp="1"/>
          </p:cNvGraphicFramePr>
          <p:nvPr/>
        </p:nvGraphicFramePr>
        <p:xfrm>
          <a:off x="107504" y="404664"/>
          <a:ext cx="8928000" cy="3132000"/>
        </p:xfrm>
        <a:graphic>
          <a:graphicData uri="http://schemas.openxmlformats.org/drawingml/2006/table">
            <a:tbl>
              <a:tblPr firstRow="1" bandRow="1">
                <a:tableStyleId>{5C22544A-7EE6-4342-B048-85BDC9FD1C3A}</a:tableStyleId>
              </a:tblPr>
              <a:tblGrid>
                <a:gridCol w="8928000"/>
              </a:tblGrid>
              <a:tr h="3132000">
                <a:tc>
                  <a:txBody>
                    <a:bodyPr/>
                    <a:lstStyle/>
                    <a:p>
                      <a:endParaRPr lang="fr-FR"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blipFill>
                      <a:blip r:embed="rId5"/>
                      <a:stretch>
                        <a:fillRect/>
                      </a:stretch>
                    </a:blipFill>
                  </a:tcPr>
                </a:tc>
              </a:tr>
            </a:tbl>
          </a:graphicData>
        </a:graphic>
      </p:graphicFrame>
      <p:graphicFrame>
        <p:nvGraphicFramePr>
          <p:cNvPr id="9" name="Tableau 8"/>
          <p:cNvGraphicFramePr>
            <a:graphicFrameLocks noGrp="1"/>
          </p:cNvGraphicFramePr>
          <p:nvPr/>
        </p:nvGraphicFramePr>
        <p:xfrm>
          <a:off x="107504" y="3573016"/>
          <a:ext cx="8964000" cy="3168032"/>
        </p:xfrm>
        <a:graphic>
          <a:graphicData uri="http://schemas.openxmlformats.org/drawingml/2006/table">
            <a:tbl>
              <a:tblPr firstRow="1" bandRow="1">
                <a:tableStyleId>{5C22544A-7EE6-4342-B048-85BDC9FD1C3A}</a:tableStyleId>
              </a:tblPr>
              <a:tblGrid>
                <a:gridCol w="8964000"/>
              </a:tblGrid>
              <a:tr h="3168032">
                <a:tc>
                  <a:txBody>
                    <a:bodyPr/>
                    <a:lstStyle/>
                    <a:p>
                      <a:endParaRPr lang="fr-FR" dirty="0"/>
                    </a:p>
                  </a:txBody>
                  <a:tcPr>
                    <a:lnL w="12700" cmpd="sng">
                      <a:noFill/>
                    </a:lnL>
                    <a:lnR w="12700" cmpd="sng">
                      <a:noFill/>
                    </a:lnR>
                    <a:lnT w="12700" cmpd="sng">
                      <a:noFill/>
                    </a:lnT>
                    <a:lnB w="38100" cmpd="sng">
                      <a:noFill/>
                    </a:lnB>
                    <a:lnTlToBr w="12700" cmpd="sng">
                      <a:noFill/>
                      <a:prstDash val="solid"/>
                    </a:lnTlToBr>
                    <a:lnBlToTr w="12700" cmpd="sng">
                      <a:noFill/>
                      <a:prstDash val="solid"/>
                    </a:lnBlToTr>
                    <a:blipFill>
                      <a:blip r:embed="rId6"/>
                      <a:stretch>
                        <a:fillRect/>
                      </a:stretch>
                    </a:blipFill>
                  </a:tcPr>
                </a:tc>
              </a:tr>
            </a:tbl>
          </a:graphicData>
        </a:graphic>
      </p:graphicFrame>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 40" descr="bar2.jpg"/>
          <p:cNvPicPr>
            <a:picLocks noChangeAspect="1"/>
          </p:cNvPicPr>
          <p:nvPr/>
        </p:nvPicPr>
        <p:blipFill>
          <a:blip r:embed="rId2" cstate="print"/>
          <a:stretch>
            <a:fillRect/>
          </a:stretch>
        </p:blipFill>
        <p:spPr>
          <a:xfrm>
            <a:off x="0" y="0"/>
            <a:ext cx="9144000" cy="6858000"/>
          </a:xfrm>
          <a:prstGeom prst="rect">
            <a:avLst/>
          </a:prstGeom>
          <a:ln w="9525">
            <a:noFill/>
          </a:ln>
        </p:spPr>
      </p:pic>
      <p:sp>
        <p:nvSpPr>
          <p:cNvPr id="9" name="Ellipse 8">
            <a:hlinkClick r:id="rId3" action="ppaction://hlinksldjump"/>
          </p:cNvPr>
          <p:cNvSpPr/>
          <p:nvPr/>
        </p:nvSpPr>
        <p:spPr>
          <a:xfrm>
            <a:off x="5004048" y="1772816"/>
            <a:ext cx="288032" cy="288032"/>
          </a:xfrm>
          <a:prstGeom prst="ellipse">
            <a:avLst/>
          </a:prstGeom>
          <a:solidFill>
            <a:srgbClr val="FFFF00"/>
          </a:solidFill>
          <a:ln w="254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tx1"/>
                </a:solidFill>
              </a:rPr>
              <a:t>2</a:t>
            </a:r>
            <a:endParaRPr lang="fr-FR" dirty="0">
              <a:solidFill>
                <a:schemeClr val="tx1"/>
              </a:solidFill>
            </a:endParaRPr>
          </a:p>
        </p:txBody>
      </p:sp>
      <p:sp>
        <p:nvSpPr>
          <p:cNvPr id="10" name="Ellipse 9">
            <a:hlinkClick r:id="rId3" action="ppaction://hlinksldjump"/>
          </p:cNvPr>
          <p:cNvSpPr/>
          <p:nvPr/>
        </p:nvSpPr>
        <p:spPr>
          <a:xfrm>
            <a:off x="4355976" y="1484784"/>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tx1"/>
                </a:solidFill>
              </a:rPr>
              <a:t>1</a:t>
            </a:r>
            <a:endParaRPr lang="fr-FR" dirty="0">
              <a:solidFill>
                <a:schemeClr val="tx1"/>
              </a:solidFill>
            </a:endParaRPr>
          </a:p>
        </p:txBody>
      </p:sp>
      <p:sp>
        <p:nvSpPr>
          <p:cNvPr id="12" name="Ellipse 11">
            <a:hlinkClick r:id="rId4" action="ppaction://hlinksldjump" tooltip="&quot;OK, vous êtes en planque...&quot;"/>
          </p:cNvPr>
          <p:cNvSpPr/>
          <p:nvPr/>
        </p:nvSpPr>
        <p:spPr>
          <a:xfrm>
            <a:off x="251520" y="2132856"/>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1" name="Ellipse 20">
            <a:hlinkClick r:id="rId4" action="ppaction://hlinksldjump" tooltip="OK!"/>
          </p:cNvPr>
          <p:cNvSpPr/>
          <p:nvPr/>
        </p:nvSpPr>
        <p:spPr>
          <a:xfrm>
            <a:off x="3419872" y="2636912"/>
            <a:ext cx="288032" cy="288032"/>
          </a:xfrm>
          <a:prstGeom prst="ellipse">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3" name="Ellipse 22">
            <a:hlinkClick r:id="rId4" action="ppaction://hlinksldjump" tooltip="Ca sent bon!"/>
          </p:cNvPr>
          <p:cNvSpPr/>
          <p:nvPr/>
        </p:nvSpPr>
        <p:spPr>
          <a:xfrm>
            <a:off x="1979712" y="2564904"/>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5" name="Ellipse 24">
            <a:hlinkClick r:id="rId4" action="ppaction://hlinksldjump" tooltip="Parfum de tabac américain."/>
          </p:cNvPr>
          <p:cNvSpPr/>
          <p:nvPr/>
        </p:nvSpPr>
        <p:spPr>
          <a:xfrm>
            <a:off x="8676456" y="450912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6" name="Ellipse 25">
            <a:hlinkClick r:id="rId4" action="ppaction://hlinksldjump" tooltip="&quot; Eau de Vie &quot; ou &quot; Mort Subite&quot; ?"/>
          </p:cNvPr>
          <p:cNvSpPr/>
          <p:nvPr/>
        </p:nvSpPr>
        <p:spPr>
          <a:xfrm>
            <a:off x="7308304" y="2636912"/>
            <a:ext cx="288032" cy="288032"/>
          </a:xfrm>
          <a:prstGeom prst="ellipse">
            <a:avLst/>
          </a:prstGeom>
          <a:solidFill>
            <a:srgbClr val="FFFF0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7" name="Ellipse 16">
            <a:hlinkClick r:id="rId4" action="ppaction://hlinksldjump" tooltip="Ca sent bon!"/>
          </p:cNvPr>
          <p:cNvSpPr/>
          <p:nvPr/>
        </p:nvSpPr>
        <p:spPr>
          <a:xfrm>
            <a:off x="7812360" y="2564904"/>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7" name="Ellipse 26">
            <a:hlinkClick r:id="rId4" action="ppaction://hlinksldjump" tooltip="Hips!"/>
          </p:cNvPr>
          <p:cNvSpPr/>
          <p:nvPr/>
        </p:nvSpPr>
        <p:spPr>
          <a:xfrm>
            <a:off x="8460432" y="2564904"/>
            <a:ext cx="288032" cy="288032"/>
          </a:xfrm>
          <a:prstGeom prst="ellipse">
            <a:avLst/>
          </a:prstGeom>
          <a:solidFill>
            <a:srgbClr val="FFFF0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8" name="Ellipse 17">
            <a:hlinkClick r:id="rId4" action="ppaction://hlinksldjump" tooltip="Ca sent bon!"/>
          </p:cNvPr>
          <p:cNvSpPr/>
          <p:nvPr/>
        </p:nvSpPr>
        <p:spPr>
          <a:xfrm>
            <a:off x="8676456" y="2492896"/>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2" name="Ellipse 31">
            <a:hlinkClick r:id="rId4" action="ppaction://hlinksldjump" tooltip="Faites vos jeux."/>
          </p:cNvPr>
          <p:cNvSpPr/>
          <p:nvPr/>
        </p:nvSpPr>
        <p:spPr>
          <a:xfrm>
            <a:off x="6516216" y="465313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2" name="Ellipse 41">
            <a:hlinkClick r:id="rId4" action="ppaction://hlinksldjump" tooltip="&quot;Buffet campagnard&quot;."/>
          </p:cNvPr>
          <p:cNvSpPr/>
          <p:nvPr/>
        </p:nvSpPr>
        <p:spPr>
          <a:xfrm>
            <a:off x="7740352" y="90872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3" name="Ellipse 42">
            <a:hlinkClick r:id="rId4" action="ppaction://hlinksldjump" tooltip="Ne touchez pas au tiroir-caisse."/>
          </p:cNvPr>
          <p:cNvSpPr/>
          <p:nvPr/>
        </p:nvSpPr>
        <p:spPr>
          <a:xfrm>
            <a:off x="3563888" y="321297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5" name="Ellipse 44">
            <a:hlinkClick r:id="rId4" action="ppaction://hlinksldjump" tooltip="OK! / Sésame, referme-toi!"/>
          </p:cNvPr>
          <p:cNvSpPr/>
          <p:nvPr/>
        </p:nvSpPr>
        <p:spPr>
          <a:xfrm>
            <a:off x="6732240" y="620688"/>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6" name="Ellipse 45">
            <a:hlinkClick r:id="rId4" action="ppaction://hlinksldjump" tooltip="Fourre-tout...   /   OK!"/>
          </p:cNvPr>
          <p:cNvSpPr/>
          <p:nvPr/>
        </p:nvSpPr>
        <p:spPr>
          <a:xfrm>
            <a:off x="6516216" y="3068960"/>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7" name="Ellipse 46">
            <a:hlinkClick r:id="rId4" action="ppaction://hlinksldjump" tooltip="OK! / Sésame, referme-toi!"/>
          </p:cNvPr>
          <p:cNvSpPr/>
          <p:nvPr/>
        </p:nvSpPr>
        <p:spPr>
          <a:xfrm>
            <a:off x="8172400" y="620688"/>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8" name="Ellipse 47">
            <a:hlinkClick r:id="rId4" action="ppaction://hlinksldjump" tooltip="Fourre-tout...   /   OK!"/>
          </p:cNvPr>
          <p:cNvSpPr/>
          <p:nvPr/>
        </p:nvSpPr>
        <p:spPr>
          <a:xfrm>
            <a:off x="8028384" y="3068960"/>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2" name="Ellipse 51">
            <a:hlinkClick r:id="rId4" action="ppaction://hlinksldjump" tooltip="Eteignez votre cigarette."/>
          </p:cNvPr>
          <p:cNvSpPr/>
          <p:nvPr/>
        </p:nvSpPr>
        <p:spPr>
          <a:xfrm>
            <a:off x="5940152" y="342900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4" name="Ellipse 23">
            <a:hlinkClick r:id="rId4" action="ppaction://hlinksldjump" tooltip="Ca sent mauvais."/>
          </p:cNvPr>
          <p:cNvSpPr/>
          <p:nvPr/>
        </p:nvSpPr>
        <p:spPr>
          <a:xfrm>
            <a:off x="6228184" y="3573016"/>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4" name="Ellipse 53">
            <a:hlinkClick r:id="rId4" action="ppaction://hlinksldjump" tooltip="Ca sonne creux!"/>
          </p:cNvPr>
          <p:cNvSpPr/>
          <p:nvPr/>
        </p:nvSpPr>
        <p:spPr>
          <a:xfrm>
            <a:off x="899592" y="404664"/>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6" name="Ellipse 15">
            <a:hlinkClick r:id="rId4" action="ppaction://hlinksldjump" tooltip="Atchoum! Vous retournerez à la poussière."/>
          </p:cNvPr>
          <p:cNvSpPr/>
          <p:nvPr/>
        </p:nvSpPr>
        <p:spPr>
          <a:xfrm>
            <a:off x="1403648" y="162880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6" name="Ellipse 55">
            <a:hlinkClick r:id="rId4" action="ppaction://hlinksldjump" tooltip="Vous vous blessez à la main."/>
          </p:cNvPr>
          <p:cNvSpPr/>
          <p:nvPr/>
        </p:nvSpPr>
        <p:spPr>
          <a:xfrm>
            <a:off x="3491880" y="836712"/>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9" name="Ellipse 28">
            <a:hlinkClick r:id="rId4" action="ppaction://hlinksldjump" tooltip="FARINE."/>
          </p:cNvPr>
          <p:cNvSpPr/>
          <p:nvPr/>
        </p:nvSpPr>
        <p:spPr>
          <a:xfrm>
            <a:off x="1547664" y="1628800"/>
            <a:ext cx="288032" cy="288032"/>
          </a:xfrm>
          <a:prstGeom prst="ellipse">
            <a:avLst/>
          </a:prstGeom>
          <a:solidFill>
            <a:srgbClr val="FFFF0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2" name="Ellipse 21">
            <a:hlinkClick r:id="rId4" action="ppaction://hlinksldjump" tooltip="Senteurs épicées."/>
          </p:cNvPr>
          <p:cNvSpPr/>
          <p:nvPr/>
        </p:nvSpPr>
        <p:spPr>
          <a:xfrm>
            <a:off x="1907704" y="162880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8" name="Ellipse 27">
            <a:hlinkClick r:id="rId4" action="ppaction://hlinksldjump" tooltip="&quot;Conserves de Romazavo. Emirne à Madagascar.&quot;"/>
          </p:cNvPr>
          <p:cNvSpPr/>
          <p:nvPr/>
        </p:nvSpPr>
        <p:spPr>
          <a:xfrm>
            <a:off x="2555776" y="1628800"/>
            <a:ext cx="288032" cy="288032"/>
          </a:xfrm>
          <a:prstGeom prst="ellipse">
            <a:avLst/>
          </a:prstGeom>
          <a:solidFill>
            <a:srgbClr val="FFFF0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9" name="Ellipse 58">
            <a:hlinkClick r:id="rId4" action="ppaction://hlinksldjump" tooltip="Ca sent le gaz."/>
          </p:cNvPr>
          <p:cNvSpPr/>
          <p:nvPr/>
        </p:nvSpPr>
        <p:spPr>
          <a:xfrm>
            <a:off x="1763688" y="3645024"/>
            <a:ext cx="288032" cy="288032"/>
          </a:xfrm>
          <a:prstGeom prst="ellipse">
            <a:avLst/>
          </a:prstGeom>
          <a:solidFill>
            <a:schemeClr val="bg2">
              <a:lumMod val="2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61" name="Tableau 60"/>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44" name="Ellipse 43">
            <a:hlinkClick r:id="rId4" action="ppaction://hlinksldjump" tooltip="Vous n'avez pas d'ouvre-boîte."/>
          </p:cNvPr>
          <p:cNvSpPr/>
          <p:nvPr/>
        </p:nvSpPr>
        <p:spPr>
          <a:xfrm>
            <a:off x="2555776" y="1340768"/>
            <a:ext cx="288032" cy="288032"/>
          </a:xfrm>
          <a:prstGeom prst="ellipse">
            <a:avLst/>
          </a:prstGeom>
          <a:solidFill>
            <a:srgbClr val="00800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0" name="Ellipse 49"/>
          <p:cNvSpPr/>
          <p:nvPr/>
        </p:nvSpPr>
        <p:spPr>
          <a:xfrm>
            <a:off x="1763688" y="4293096"/>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0" name="Ellipse 59"/>
          <p:cNvSpPr/>
          <p:nvPr/>
        </p:nvSpPr>
        <p:spPr>
          <a:xfrm>
            <a:off x="8676456" y="3068960"/>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2" name="Ellipse 61"/>
          <p:cNvSpPr/>
          <p:nvPr/>
        </p:nvSpPr>
        <p:spPr>
          <a:xfrm>
            <a:off x="7236296" y="3068960"/>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3" name="Ellipse 62"/>
          <p:cNvSpPr/>
          <p:nvPr/>
        </p:nvSpPr>
        <p:spPr>
          <a:xfrm>
            <a:off x="8748464" y="620688"/>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4" name="Ellipse 63"/>
          <p:cNvSpPr/>
          <p:nvPr/>
        </p:nvSpPr>
        <p:spPr>
          <a:xfrm>
            <a:off x="7308304" y="620688"/>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 name="Ellipse 3">
            <a:hlinkClick r:id="rId5" action="ppaction://hlinksldjump"/>
          </p:cNvPr>
          <p:cNvSpPr/>
          <p:nvPr/>
        </p:nvSpPr>
        <p:spPr>
          <a:xfrm>
            <a:off x="7020272" y="620688"/>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7" name="Ellipse 6">
            <a:hlinkClick r:id="rId5" action="ppaction://hlinksldjump"/>
          </p:cNvPr>
          <p:cNvSpPr/>
          <p:nvPr/>
        </p:nvSpPr>
        <p:spPr>
          <a:xfrm>
            <a:off x="8460432" y="620688"/>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6" name="Ellipse 5">
            <a:hlinkClick r:id="rId5" action="ppaction://hlinksldjump"/>
          </p:cNvPr>
          <p:cNvSpPr/>
          <p:nvPr/>
        </p:nvSpPr>
        <p:spPr>
          <a:xfrm>
            <a:off x="6804248" y="3068960"/>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5" name="Ellipse 4">
            <a:hlinkClick r:id="rId5" action="ppaction://hlinksldjump"/>
          </p:cNvPr>
          <p:cNvSpPr/>
          <p:nvPr/>
        </p:nvSpPr>
        <p:spPr>
          <a:xfrm>
            <a:off x="8244408" y="3068960"/>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49" name="Ellipse 48">
            <a:hlinkClick r:id="rId4" action="ppaction://hlinksldjump" tooltip="OK!"/>
          </p:cNvPr>
          <p:cNvSpPr/>
          <p:nvPr/>
        </p:nvSpPr>
        <p:spPr>
          <a:xfrm>
            <a:off x="1187624" y="4293096"/>
            <a:ext cx="288032" cy="288032"/>
          </a:xfrm>
          <a:prstGeom prst="ellipse">
            <a:avLst/>
          </a:prstGeom>
          <a:solidFill>
            <a:srgbClr val="00800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9" name="Ellipse 68">
            <a:hlinkClick r:id="rId6" action="ppaction://hlinksldjump"/>
          </p:cNvPr>
          <p:cNvSpPr/>
          <p:nvPr/>
        </p:nvSpPr>
        <p:spPr>
          <a:xfrm>
            <a:off x="0" y="0"/>
            <a:ext cx="539552" cy="404664"/>
          </a:xfrm>
          <a:prstGeom prst="ellipse">
            <a:avLst/>
          </a:prstGeom>
          <a:blipFill dpi="0" rotWithShape="1">
            <a:blip r:embed="rId7"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5" name="ZoneTexte 64">
            <a:hlinkClick r:id="rId4" action="ppaction://hlinksldjump" tooltip="&quot;DE BOIRE EN DEBOIRE.&quot;"/>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BAR-CUISINE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31" name="Ellipse 30">
            <a:hlinkClick r:id="rId4" action="ppaction://hlinksldjump" tooltip="Comme disait Landru: &quot; On ne peut pas être au four et au moulin.&quot;"/>
          </p:cNvPr>
          <p:cNvSpPr/>
          <p:nvPr/>
        </p:nvSpPr>
        <p:spPr>
          <a:xfrm>
            <a:off x="1475656" y="429309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0" name="Ellipse 69">
            <a:hlinkClick r:id="rId4" action="ppaction://hlinksldjump" tooltip="&quot;BREDES MAFANO: herbes exotiques au parfum capiteux.&quot;"/>
          </p:cNvPr>
          <p:cNvSpPr/>
          <p:nvPr/>
        </p:nvSpPr>
        <p:spPr>
          <a:xfrm>
            <a:off x="2051720" y="1340768"/>
            <a:ext cx="288032" cy="288032"/>
          </a:xfrm>
          <a:prstGeom prst="ellipse">
            <a:avLst/>
          </a:prstGeom>
          <a:solidFill>
            <a:srgbClr val="FFFF0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7" name="Ellipse 66">
            <a:hlinkClick r:id="rId4" action="ppaction://hlinksldjump" tooltip="Ca sonne creux!"/>
          </p:cNvPr>
          <p:cNvSpPr/>
          <p:nvPr/>
        </p:nvSpPr>
        <p:spPr>
          <a:xfrm>
            <a:off x="3131840" y="4149080"/>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8" name="Ellipse 67">
            <a:hlinkClick r:id="rId4" action="ppaction://hlinksldjump" tooltip="Ca sonne creux!"/>
          </p:cNvPr>
          <p:cNvSpPr/>
          <p:nvPr/>
        </p:nvSpPr>
        <p:spPr>
          <a:xfrm>
            <a:off x="1115616" y="1484784"/>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7" name="Ellipse 56">
            <a:hlinkClick r:id="rId4" action="ppaction://hlinksldjump" tooltip="Il y a quelque chose dedans..."/>
          </p:cNvPr>
          <p:cNvSpPr/>
          <p:nvPr/>
        </p:nvSpPr>
        <p:spPr>
          <a:xfrm>
            <a:off x="2051720" y="1628800"/>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1" name="Ellipse 70">
            <a:hlinkClick r:id="rId4" action="ppaction://hlinksldjump" tooltip="Eteignez votre cigarette."/>
          </p:cNvPr>
          <p:cNvSpPr/>
          <p:nvPr/>
        </p:nvSpPr>
        <p:spPr>
          <a:xfrm>
            <a:off x="8244408" y="443711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8" name="Ellipse 7">
            <a:hlinkClick r:id="rId5" action="ppaction://hlinksldjump"/>
          </p:cNvPr>
          <p:cNvSpPr/>
          <p:nvPr/>
        </p:nvSpPr>
        <p:spPr>
          <a:xfrm>
            <a:off x="8460432" y="4365104"/>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Image 15" descr="bar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1152128"/>
                <a:gridCol w="3168352"/>
                <a:gridCol w="1368152"/>
                <a:gridCol w="3240360"/>
              </a:tblGrid>
              <a:tr h="126141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FR" sz="1800" b="0" dirty="0" smtClean="0">
                        <a:solidFill>
                          <a:schemeClr val="bg1"/>
                        </a:solidFill>
                        <a:latin typeface="Freestyle Script" pitchFamily="66" charset="0"/>
                        <a:ea typeface="Calibri"/>
                        <a:cs typeface="Times New Roman"/>
                      </a:endParaRPr>
                    </a:p>
                  </a:txBody>
                  <a:tcPr marL="40037" marR="40037" marT="0" marB="0">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c>
                  <a:txBody>
                    <a:bodyPr/>
                    <a:lstStyle/>
                    <a:p>
                      <a:pPr algn="ctr">
                        <a:lnSpc>
                          <a:spcPct val="100000"/>
                        </a:lnSpc>
                        <a:spcAft>
                          <a:spcPts val="0"/>
                        </a:spcAft>
                      </a:pPr>
                      <a:r>
                        <a:rPr lang="fr-FR" sz="2000" b="0" dirty="0" smtClean="0">
                          <a:solidFill>
                            <a:schemeClr val="bg2">
                              <a:lumMod val="10000"/>
                            </a:schemeClr>
                          </a:solidFill>
                          <a:latin typeface="Freestyle Script" pitchFamily="66" charset="0"/>
                          <a:ea typeface="Calibri"/>
                          <a:cs typeface="Times New Roman"/>
                        </a:rPr>
                        <a:t>Eau sédative</a:t>
                      </a:r>
                      <a:endParaRPr lang="fr-FR" sz="1050" b="0" dirty="0" smtClean="0">
                        <a:solidFill>
                          <a:schemeClr val="bg2">
                            <a:lumMod val="10000"/>
                          </a:schemeClr>
                        </a:solidFill>
                        <a:latin typeface="Freestyle Script" pitchFamily="66" charset="0"/>
                        <a:ea typeface="Calibri"/>
                        <a:cs typeface="Times New Roman"/>
                      </a:endParaRPr>
                    </a:p>
                    <a:p>
                      <a:pPr algn="ctr">
                        <a:lnSpc>
                          <a:spcPct val="100000"/>
                        </a:lnSpc>
                        <a:spcAft>
                          <a:spcPts val="0"/>
                        </a:spcAft>
                      </a:pPr>
                      <a:r>
                        <a:rPr lang="fr-FR" sz="2000" b="0" dirty="0" smtClean="0">
                          <a:solidFill>
                            <a:schemeClr val="bg2">
                              <a:lumMod val="10000"/>
                            </a:schemeClr>
                          </a:solidFill>
                          <a:latin typeface="Freestyle Script" pitchFamily="66" charset="0"/>
                          <a:ea typeface="Calibri"/>
                          <a:cs typeface="Times New Roman"/>
                        </a:rPr>
                        <a:t>Regarder : Eau ammoniacale camphrée.    </a:t>
                      </a:r>
                    </a:p>
                    <a:p>
                      <a:pPr algn="ctr">
                        <a:lnSpc>
                          <a:spcPct val="100000"/>
                        </a:lnSpc>
                        <a:spcAft>
                          <a:spcPts val="0"/>
                        </a:spcAft>
                      </a:pPr>
                      <a:r>
                        <a:rPr lang="fr-FR" sz="2000" b="0" dirty="0" smtClean="0">
                          <a:solidFill>
                            <a:schemeClr val="bg2">
                              <a:lumMod val="10000"/>
                            </a:schemeClr>
                          </a:solidFill>
                          <a:latin typeface="Freestyle Script" pitchFamily="66" charset="0"/>
                          <a:ea typeface="Calibri"/>
                          <a:cs typeface="Times New Roman"/>
                        </a:rPr>
                        <a:t>Sentir: Légère odeur camphrée.</a:t>
                      </a:r>
                    </a:p>
                  </a:txBody>
                  <a:tcPr marL="40037" marR="40037" marT="0" marB="0"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60000"/>
                        <a:lumOff val="40000"/>
                      </a:schemeClr>
                    </a:solidFill>
                  </a:tcPr>
                </a:tc>
                <a:tc>
                  <a:txBody>
                    <a:bodyPr/>
                    <a:lstStyle/>
                    <a:p>
                      <a:pPr>
                        <a:lnSpc>
                          <a:spcPct val="100000"/>
                        </a:lnSpc>
                        <a:spcAft>
                          <a:spcPts val="0"/>
                        </a:spcAft>
                      </a:pPr>
                      <a:endParaRPr lang="fr-FR" sz="1800" b="0" dirty="0" smtClean="0">
                        <a:solidFill>
                          <a:schemeClr val="bg2">
                            <a:lumMod val="10000"/>
                          </a:schemeClr>
                        </a:solidFill>
                        <a:latin typeface="Freestyle Script" pitchFamily="66" charset="0"/>
                        <a:ea typeface="Calibri"/>
                        <a:cs typeface="Times New Roman"/>
                      </a:endParaRPr>
                    </a:p>
                  </a:txBody>
                  <a:tcPr marL="40037" marR="40037" marT="0" marB="0"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blipFill>
                      <a:blip r:embed="rId4"/>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ea typeface="Calibri"/>
                          <a:cs typeface="Times New Roman"/>
                        </a:rPr>
                        <a:t>Couteau</a:t>
                      </a:r>
                      <a:endParaRPr lang="fr-FR" sz="1050" b="0" dirty="0" smtClean="0">
                        <a:solidFill>
                          <a:schemeClr val="bg2">
                            <a:lumMod val="10000"/>
                          </a:schemeClr>
                        </a:solidFill>
                        <a:latin typeface="Freestyle Script" pitchFamily="66" charset="0"/>
                        <a:ea typeface="Calibri"/>
                        <a:cs typeface="Times New Roman"/>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ea typeface="Calibri"/>
                          <a:cs typeface="Times New Roman"/>
                        </a:rPr>
                        <a:t>Regarder : Un couteau de marin.         </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ea typeface="Calibri"/>
                          <a:cs typeface="Times New Roman"/>
                        </a:rPr>
                        <a:t>Toucher : La lame est émoussée.</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FF0000"/>
                          </a:solidFill>
                          <a:latin typeface="Freestyle Script" pitchFamily="66" charset="0"/>
                          <a:ea typeface="Calibri"/>
                          <a:cs typeface="Times New Roman"/>
                        </a:rPr>
                        <a:t>Appartient à Maguy</a:t>
                      </a:r>
                      <a:endParaRPr lang="fr-FR" sz="2000" b="0" dirty="0" smtClean="0">
                        <a:solidFill>
                          <a:schemeClr val="bg2">
                            <a:lumMod val="10000"/>
                          </a:schemeClr>
                        </a:solidFill>
                        <a:latin typeface="Freestyle Script" pitchFamily="66" charset="0"/>
                        <a:ea typeface="Calibri"/>
                        <a:cs typeface="Times New Roman"/>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60000"/>
                        <a:lumOff val="40000"/>
                      </a:schemeClr>
                    </a:solidFill>
                  </a:tcPr>
                </a:tc>
              </a:tr>
              <a:tr h="1224136">
                <a:tc>
                  <a:txBody>
                    <a:bodyPr/>
                    <a:lstStyle/>
                    <a:p>
                      <a:endParaRPr lang="fr-FR" sz="1800"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c>
                  <a:txBody>
                    <a:bodyPr/>
                    <a:lstStyle/>
                    <a:p>
                      <a:pPr algn="ctr">
                        <a:lnSpc>
                          <a:spcPct val="100000"/>
                        </a:lnSpc>
                        <a:spcAft>
                          <a:spcPts val="0"/>
                        </a:spcAft>
                      </a:pPr>
                      <a:r>
                        <a:rPr lang="fr-FR" sz="2000" b="0" dirty="0" smtClean="0">
                          <a:solidFill>
                            <a:schemeClr val="bg2">
                              <a:lumMod val="10000"/>
                            </a:schemeClr>
                          </a:solidFill>
                          <a:latin typeface="Freestyle Script" pitchFamily="66" charset="0"/>
                          <a:ea typeface="Calibri"/>
                          <a:cs typeface="Times New Roman"/>
                        </a:rPr>
                        <a:t>Miroir</a:t>
                      </a:r>
                      <a:endParaRPr lang="fr-FR" sz="1050" b="0" dirty="0" smtClean="0">
                        <a:solidFill>
                          <a:schemeClr val="bg2">
                            <a:lumMod val="10000"/>
                          </a:schemeClr>
                        </a:solidFill>
                        <a:latin typeface="Freestyle Script" pitchFamily="66" charset="0"/>
                        <a:ea typeface="Calibri"/>
                        <a:cs typeface="Times New Roman"/>
                      </a:endParaRPr>
                    </a:p>
                    <a:p>
                      <a:pPr algn="ctr">
                        <a:lnSpc>
                          <a:spcPct val="100000"/>
                        </a:lnSpc>
                        <a:spcAft>
                          <a:spcPts val="0"/>
                        </a:spcAft>
                      </a:pPr>
                      <a:r>
                        <a:rPr lang="fr-FR" sz="2000" b="0" dirty="0" smtClean="0">
                          <a:solidFill>
                            <a:schemeClr val="bg2">
                              <a:lumMod val="10000"/>
                            </a:schemeClr>
                          </a:solidFill>
                          <a:latin typeface="Freestyle Script" pitchFamily="66" charset="0"/>
                          <a:ea typeface="Calibri"/>
                          <a:cs typeface="Times New Roman"/>
                        </a:rPr>
                        <a:t>Toucher</a:t>
                      </a:r>
                      <a:r>
                        <a:rPr lang="fr-FR" sz="2000" b="0" dirty="0">
                          <a:solidFill>
                            <a:schemeClr val="bg2">
                              <a:lumMod val="10000"/>
                            </a:schemeClr>
                          </a:solidFill>
                          <a:latin typeface="Freestyle Script" pitchFamily="66" charset="0"/>
                          <a:ea typeface="Calibri"/>
                          <a:cs typeface="Times New Roman"/>
                        </a:rPr>
                        <a:t> : La surface est lisse</a:t>
                      </a:r>
                      <a:r>
                        <a:rPr lang="fr-FR" sz="2000" b="0" dirty="0" smtClean="0">
                          <a:solidFill>
                            <a:schemeClr val="bg2">
                              <a:lumMod val="10000"/>
                            </a:schemeClr>
                          </a:solidFill>
                          <a:latin typeface="Freestyle Script" pitchFamily="66" charset="0"/>
                          <a:ea typeface="Calibri"/>
                          <a:cs typeface="Times New Roman"/>
                        </a:rPr>
                        <a:t>.</a:t>
                      </a:r>
                    </a:p>
                    <a:p>
                      <a:pPr algn="ctr">
                        <a:lnSpc>
                          <a:spcPct val="100000"/>
                        </a:lnSpc>
                        <a:spcAft>
                          <a:spcPts val="0"/>
                        </a:spcAft>
                      </a:pPr>
                      <a:r>
                        <a:rPr lang="fr-FR" sz="2000" b="0" dirty="0" smtClean="0">
                          <a:solidFill>
                            <a:srgbClr val="FF0000"/>
                          </a:solidFill>
                          <a:latin typeface="Freestyle Script" pitchFamily="66" charset="0"/>
                          <a:ea typeface="Calibri"/>
                          <a:cs typeface="Times New Roman"/>
                        </a:rPr>
                        <a:t>Appartient à Maguy</a:t>
                      </a:r>
                      <a:endParaRPr lang="fr-FR" sz="2000" b="0" dirty="0">
                        <a:solidFill>
                          <a:schemeClr val="bg2">
                            <a:lumMod val="10000"/>
                          </a:schemeClr>
                        </a:solidFill>
                        <a:latin typeface="Freestyle Script" pitchFamily="66" charset="0"/>
                        <a:ea typeface="Calibri"/>
                        <a:cs typeface="Times New Roman"/>
                      </a:endParaRPr>
                    </a:p>
                  </a:txBody>
                  <a:tcPr marL="40037" marR="40037" marT="0" marB="0"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nSpc>
                          <a:spcPct val="100000"/>
                        </a:lnSpc>
                        <a:spcAft>
                          <a:spcPts val="0"/>
                        </a:spcAft>
                      </a:pPr>
                      <a:endParaRPr lang="fr-FR" sz="1800" b="0" dirty="0">
                        <a:solidFill>
                          <a:schemeClr val="bg2">
                            <a:lumMod val="10000"/>
                          </a:schemeClr>
                        </a:solidFill>
                        <a:latin typeface="Freestyle Script" pitchFamily="66" charset="0"/>
                        <a:ea typeface="Calibri"/>
                        <a:cs typeface="Times New Roman"/>
                      </a:endParaRPr>
                    </a:p>
                  </a:txBody>
                  <a:tcPr marL="40037" marR="40037" marT="0" marB="0"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blipFill>
                      <a:blip r:embed="rId6"/>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ea typeface="Calibri"/>
                          <a:cs typeface="Times New Roman"/>
                        </a:rPr>
                        <a:t>Briquet</a:t>
                      </a:r>
                      <a:endParaRPr lang="fr-FR" sz="1050" b="0" dirty="0" smtClean="0">
                        <a:solidFill>
                          <a:schemeClr val="bg2">
                            <a:lumMod val="10000"/>
                          </a:schemeClr>
                        </a:solidFill>
                        <a:latin typeface="Freestyle Script" pitchFamily="66" charset="0"/>
                        <a:ea typeface="Calibri"/>
                        <a:cs typeface="Times New Roman"/>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ea typeface="Calibri"/>
                          <a:cs typeface="Times New Roman"/>
                        </a:rPr>
                        <a:t>Sentir : Ca sent l’essence.</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FF0000"/>
                          </a:solidFill>
                          <a:latin typeface="Freestyle Script" pitchFamily="66" charset="0"/>
                          <a:ea typeface="Calibri"/>
                          <a:cs typeface="Times New Roman"/>
                        </a:rPr>
                        <a:t>Appartient à Marie</a:t>
                      </a: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1258864">
                <a:tc>
                  <a:txBody>
                    <a:bodyPr/>
                    <a:lstStyle/>
                    <a:p>
                      <a:endParaRPr lang="fr-FR" sz="1800"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blipFill>
                      <a:blip r:embed="rId7"/>
                      <a:stretch>
                        <a:fillRect/>
                      </a:stretch>
                    </a:blipFill>
                  </a:tcPr>
                </a:tc>
                <a:tc>
                  <a:txBody>
                    <a:bodyPr/>
                    <a:lstStyle/>
                    <a:p>
                      <a:pPr algn="ctr"/>
                      <a:r>
                        <a:rPr lang="fr-FR" sz="2000" b="0" dirty="0" smtClean="0">
                          <a:solidFill>
                            <a:schemeClr val="bg2">
                              <a:lumMod val="10000"/>
                            </a:schemeClr>
                          </a:solidFill>
                          <a:latin typeface="Freestyle Script" pitchFamily="66" charset="0"/>
                        </a:rPr>
                        <a:t>Aspirine</a:t>
                      </a:r>
                      <a:endParaRPr lang="fr-FR" sz="2000" b="0" dirty="0">
                        <a:solidFill>
                          <a:schemeClr val="bg2">
                            <a:lumMod val="10000"/>
                          </a:schemeClr>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60000"/>
                        <a:lumOff val="40000"/>
                      </a:schemeClr>
                    </a:solidFill>
                  </a:tcPr>
                </a:tc>
                <a:tc>
                  <a:txBody>
                    <a:bodyPr/>
                    <a:lstStyle/>
                    <a:p>
                      <a:endParaRPr lang="fr-FR" sz="1800" b="0" dirty="0">
                        <a:latin typeface="Freestyle Script" pitchFamily="66" charset="0"/>
                      </a:endParaRPr>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blipFill>
                      <a:blip r:embed="rId8"/>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ea typeface="Calibri"/>
                          <a:cs typeface="Times New Roman"/>
                        </a:rPr>
                        <a:t>Trousse</a:t>
                      </a:r>
                      <a:endParaRPr lang="fr-FR" sz="1050" b="0" dirty="0" smtClean="0">
                        <a:solidFill>
                          <a:schemeClr val="bg2">
                            <a:lumMod val="10000"/>
                          </a:schemeClr>
                        </a:solidFill>
                        <a:latin typeface="Freestyle Script" pitchFamily="66" charset="0"/>
                        <a:ea typeface="Calibri"/>
                        <a:cs typeface="Times New Roman"/>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ea typeface="Calibri"/>
                          <a:cs typeface="Times New Roman"/>
                        </a:rPr>
                        <a:t>Sentir : Ca pue l’ether.</a:t>
                      </a: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60000"/>
                        <a:lumOff val="40000"/>
                      </a:schemeClr>
                    </a:solidFill>
                  </a:tcPr>
                </a:tc>
              </a:tr>
              <a:tr h="1318928">
                <a:tc>
                  <a:txBody>
                    <a:bodyPr/>
                    <a:lstStyle/>
                    <a:p>
                      <a:endParaRPr lang="fr-FR" sz="1800"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blipFill>
                      <a:blip r:embed="rId9"/>
                      <a:stretch>
                        <a:fillRect/>
                      </a:stretch>
                    </a:blipFill>
                  </a:tcPr>
                </a:tc>
                <a:tc>
                  <a:txBody>
                    <a:bodyPr/>
                    <a:lstStyle/>
                    <a:p>
                      <a:pPr algn="ctr"/>
                      <a:r>
                        <a:rPr lang="fr-FR" sz="2000" b="0" dirty="0" smtClean="0">
                          <a:solidFill>
                            <a:schemeClr val="bg2">
                              <a:lumMod val="10000"/>
                            </a:schemeClr>
                          </a:solidFill>
                          <a:latin typeface="Freestyle Script" pitchFamily="66" charset="0"/>
                        </a:rPr>
                        <a:t>Lampe</a:t>
                      </a:r>
                      <a:endParaRPr lang="fr-FR" sz="2000" b="0" dirty="0">
                        <a:solidFill>
                          <a:schemeClr val="bg2">
                            <a:lumMod val="10000"/>
                          </a:schemeClr>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endParaRPr lang="fr-FR" sz="1800" b="0" dirty="0">
                        <a:latin typeface="Freestyle Script" pitchFamily="66" charset="0"/>
                      </a:endParaRPr>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blipFill>
                      <a:blip r:embed="rId10"/>
                      <a:stretch>
                        <a:fillRect/>
                      </a:stretch>
                    </a:blipFill>
                  </a:tcPr>
                </a:tc>
                <a:tc>
                  <a:txBody>
                    <a:bodyPr/>
                    <a:lstStyle/>
                    <a:p>
                      <a:pPr algn="ctr">
                        <a:lnSpc>
                          <a:spcPct val="100000"/>
                        </a:lnSpc>
                        <a:spcAft>
                          <a:spcPts val="0"/>
                        </a:spcAft>
                      </a:pPr>
                      <a:r>
                        <a:rPr lang="fr-FR" sz="2000" b="0" dirty="0" smtClean="0">
                          <a:solidFill>
                            <a:schemeClr val="bg2">
                              <a:lumMod val="10000"/>
                            </a:schemeClr>
                          </a:solidFill>
                          <a:latin typeface="Freestyle Script" pitchFamily="66" charset="0"/>
                          <a:ea typeface="Calibri"/>
                          <a:cs typeface="Times New Roman"/>
                        </a:rPr>
                        <a:t>Cendrier</a:t>
                      </a:r>
                      <a:endParaRPr lang="fr-FR" sz="1050" b="0" dirty="0" smtClean="0">
                        <a:solidFill>
                          <a:schemeClr val="bg2">
                            <a:lumMod val="10000"/>
                          </a:schemeClr>
                        </a:solidFill>
                        <a:latin typeface="Freestyle Script" pitchFamily="66" charset="0"/>
                        <a:ea typeface="Calibri"/>
                        <a:cs typeface="Times New Roman"/>
                      </a:endParaRPr>
                    </a:p>
                    <a:p>
                      <a:pPr algn="ctr">
                        <a:lnSpc>
                          <a:spcPct val="100000"/>
                        </a:lnSpc>
                        <a:spcAft>
                          <a:spcPts val="0"/>
                        </a:spcAft>
                      </a:pPr>
                      <a:r>
                        <a:rPr lang="fr-FR" sz="2000" b="0" dirty="0" smtClean="0">
                          <a:solidFill>
                            <a:schemeClr val="bg2">
                              <a:lumMod val="10000"/>
                            </a:schemeClr>
                          </a:solidFill>
                          <a:latin typeface="Freestyle Script" pitchFamily="66" charset="0"/>
                          <a:ea typeface="Calibri"/>
                          <a:cs typeface="Times New Roman"/>
                        </a:rPr>
                        <a:t>Regarder : La peinture est écaillée.      </a:t>
                      </a:r>
                    </a:p>
                    <a:p>
                      <a:pPr algn="ctr">
                        <a:lnSpc>
                          <a:spcPct val="100000"/>
                        </a:lnSpc>
                        <a:spcAft>
                          <a:spcPts val="0"/>
                        </a:spcAft>
                      </a:pPr>
                      <a:r>
                        <a:rPr lang="fr-FR" sz="2000" b="0" dirty="0" smtClean="0">
                          <a:solidFill>
                            <a:schemeClr val="bg2">
                              <a:lumMod val="10000"/>
                            </a:schemeClr>
                          </a:solidFill>
                          <a:latin typeface="Freestyle Script" pitchFamily="66" charset="0"/>
                          <a:ea typeface="Calibri"/>
                          <a:cs typeface="Times New Roman"/>
                        </a:rPr>
                        <a:t>Sentir : Ca sent le roussi.</a:t>
                      </a:r>
                    </a:p>
                    <a:p>
                      <a:pPr algn="ctr">
                        <a:lnSpc>
                          <a:spcPct val="100000"/>
                        </a:lnSpc>
                        <a:spcAft>
                          <a:spcPts val="0"/>
                        </a:spcAft>
                      </a:pPr>
                      <a:r>
                        <a:rPr lang="fr-FR" sz="2000" b="0" dirty="0" smtClean="0">
                          <a:solidFill>
                            <a:srgbClr val="FF0000"/>
                          </a:solidFill>
                          <a:latin typeface="Freestyle Script" pitchFamily="66" charset="0"/>
                          <a:ea typeface="Calibri"/>
                          <a:cs typeface="Times New Roman"/>
                        </a:rPr>
                        <a:t>Appartient à Marie</a:t>
                      </a:r>
                      <a:endParaRPr lang="fr-FR" sz="2000" b="0" dirty="0">
                        <a:solidFill>
                          <a:schemeClr val="bg2">
                            <a:lumMod val="10000"/>
                          </a:schemeClr>
                        </a:solidFill>
                        <a:latin typeface="Freestyle Script" pitchFamily="66" charset="0"/>
                        <a:ea typeface="Calibri"/>
                        <a:cs typeface="Times New Roman"/>
                      </a:endParaRPr>
                    </a:p>
                  </a:txBody>
                  <a:tcPr marL="40037" marR="40037" marT="0" marB="0"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1224136">
                <a:tc>
                  <a:txBody>
                    <a:bodyPr/>
                    <a:lstStyle/>
                    <a:p>
                      <a:endParaRPr lang="fr-FR" sz="1800"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blipFill>
                      <a:blip r:embed="rId11"/>
                      <a:stretch>
                        <a:fillRect/>
                      </a:stretch>
                    </a:blipFill>
                  </a:tcPr>
                </a:tc>
                <a:tc>
                  <a:txBody>
                    <a:bodyPr/>
                    <a:lstStyle/>
                    <a:p>
                      <a:pPr algn="ctr">
                        <a:lnSpc>
                          <a:spcPct val="100000"/>
                        </a:lnSpc>
                        <a:spcAft>
                          <a:spcPts val="0"/>
                        </a:spcAft>
                      </a:pPr>
                      <a:r>
                        <a:rPr lang="fr-FR" sz="2000" b="0" dirty="0" smtClean="0">
                          <a:solidFill>
                            <a:schemeClr val="bg2">
                              <a:lumMod val="10000"/>
                            </a:schemeClr>
                          </a:solidFill>
                          <a:latin typeface="Freestyle Script" pitchFamily="66" charset="0"/>
                          <a:ea typeface="Calibri"/>
                          <a:cs typeface="Times New Roman"/>
                        </a:rPr>
                        <a:t>‘ Lucky Strike’</a:t>
                      </a:r>
                      <a:endParaRPr lang="fr-FR" sz="1050" b="0" dirty="0" smtClean="0">
                        <a:solidFill>
                          <a:schemeClr val="bg2">
                            <a:lumMod val="10000"/>
                          </a:schemeClr>
                        </a:solidFill>
                        <a:latin typeface="Freestyle Script" pitchFamily="66" charset="0"/>
                        <a:ea typeface="Calibri"/>
                        <a:cs typeface="Times New Roman"/>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ea typeface="Calibri"/>
                          <a:cs typeface="Times New Roman"/>
                        </a:rPr>
                        <a:t>Sentir : Parfum de tabac américain.</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FF0000"/>
                          </a:solidFill>
                          <a:latin typeface="Freestyle Script" pitchFamily="66" charset="0"/>
                          <a:ea typeface="Calibri"/>
                          <a:cs typeface="Times New Roman"/>
                        </a:rPr>
                        <a:t>Appartient à Marie</a:t>
                      </a:r>
                      <a:endParaRPr lang="fr-FR" sz="2000" b="0" dirty="0" smtClean="0">
                        <a:solidFill>
                          <a:schemeClr val="bg2">
                            <a:lumMod val="10000"/>
                          </a:schemeClr>
                        </a:solidFill>
                        <a:latin typeface="Freestyle Script" pitchFamily="66" charset="0"/>
                        <a:ea typeface="Calibri"/>
                        <a:cs typeface="Times New Roman"/>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60000"/>
                        <a:lumOff val="40000"/>
                      </a:schemeClr>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FR" sz="1800" b="0" dirty="0" smtClean="0">
                        <a:solidFill>
                          <a:schemeClr val="bg2">
                            <a:lumMod val="10000"/>
                          </a:schemeClr>
                        </a:solidFill>
                        <a:latin typeface="Freestyle Script" pitchFamily="66" charset="0"/>
                        <a:ea typeface="Calibri"/>
                        <a:cs typeface="Times New Roman"/>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solidFill>
                      <a:srgbClr val="BD7C47"/>
                    </a:solid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FR" sz="1800" b="0" dirty="0" smtClean="0">
                        <a:solidFill>
                          <a:schemeClr val="bg2">
                            <a:lumMod val="10000"/>
                          </a:schemeClr>
                        </a:solidFill>
                        <a:latin typeface="Freestyle Script" pitchFamily="66" charset="0"/>
                        <a:ea typeface="Calibri"/>
                        <a:cs typeface="Times New Roman"/>
                      </a:endParaRPr>
                    </a:p>
                  </a:txBody>
                  <a:tcPr anchor="ctr">
                    <a:lnL w="12700" cap="flat" cmpd="sng" algn="ctr">
                      <a:solidFill>
                        <a:schemeClr val="bg2">
                          <a:lumMod val="25000"/>
                        </a:schemeClr>
                      </a:solidFill>
                      <a:prstDash val="solid"/>
                      <a:round/>
                      <a:headEnd type="none" w="med" len="med"/>
                      <a:tailEnd type="none" w="med" len="med"/>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75000"/>
                      </a:schemeClr>
                    </a:solidFill>
                  </a:tcPr>
                </a:tc>
              </a:tr>
            </a:tbl>
          </a:graphicData>
        </a:graphic>
      </p:graphicFrame>
      <p:sp>
        <p:nvSpPr>
          <p:cNvPr id="5" name="Ellipse 4">
            <a:hlinkClick r:id="rId12" action="ppaction://hlinksldjump"/>
          </p:cNvPr>
          <p:cNvSpPr/>
          <p:nvPr/>
        </p:nvSpPr>
        <p:spPr>
          <a:xfrm>
            <a:off x="107504"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15" name="Ellipse 14">
            <a:hlinkClick r:id="rId13" action="ppaction://hlinksldjump"/>
          </p:cNvPr>
          <p:cNvSpPr/>
          <p:nvPr/>
        </p:nvSpPr>
        <p:spPr>
          <a:xfrm>
            <a:off x="0" y="0"/>
            <a:ext cx="539552" cy="404664"/>
          </a:xfrm>
          <a:prstGeom prst="ellipse">
            <a:avLst/>
          </a:prstGeom>
          <a:blipFill dpi="0" rotWithShape="1">
            <a:blip r:embed="rId1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ZoneTexte 1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BAR-CUISINE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18" name="Ellipse 17">
            <a:hlinkClick r:id="rId12" action="ppaction://hlinksldjump"/>
          </p:cNvPr>
          <p:cNvSpPr/>
          <p:nvPr/>
        </p:nvSpPr>
        <p:spPr>
          <a:xfrm>
            <a:off x="107504" y="170080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19" name="Ellipse 18">
            <a:hlinkClick r:id="rId12" action="ppaction://hlinksldjump"/>
          </p:cNvPr>
          <p:cNvSpPr/>
          <p:nvPr/>
        </p:nvSpPr>
        <p:spPr>
          <a:xfrm>
            <a:off x="107504" y="292494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20" name="Ellipse 19">
            <a:hlinkClick r:id="rId12" action="ppaction://hlinksldjump"/>
          </p:cNvPr>
          <p:cNvSpPr/>
          <p:nvPr/>
        </p:nvSpPr>
        <p:spPr>
          <a:xfrm>
            <a:off x="107504" y="422108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21" name="Ellipse 20">
            <a:hlinkClick r:id="rId12" action="ppaction://hlinksldjump"/>
          </p:cNvPr>
          <p:cNvSpPr/>
          <p:nvPr/>
        </p:nvSpPr>
        <p:spPr>
          <a:xfrm>
            <a:off x="107504" y="551723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22" name="Ellipse 21">
            <a:hlinkClick r:id="rId12" action="ppaction://hlinksldjump"/>
          </p:cNvPr>
          <p:cNvSpPr/>
          <p:nvPr/>
        </p:nvSpPr>
        <p:spPr>
          <a:xfrm>
            <a:off x="4499992"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23" name="Ellipse 22">
            <a:hlinkClick r:id="rId12" action="ppaction://hlinksldjump"/>
          </p:cNvPr>
          <p:cNvSpPr/>
          <p:nvPr/>
        </p:nvSpPr>
        <p:spPr>
          <a:xfrm>
            <a:off x="4499992" y="170080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24" name="Ellipse 23">
            <a:hlinkClick r:id="rId12" action="ppaction://hlinksldjump"/>
          </p:cNvPr>
          <p:cNvSpPr/>
          <p:nvPr/>
        </p:nvSpPr>
        <p:spPr>
          <a:xfrm>
            <a:off x="4499992" y="292494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25" name="Ellipse 24">
            <a:hlinkClick r:id="rId12" action="ppaction://hlinksldjump"/>
          </p:cNvPr>
          <p:cNvSpPr/>
          <p:nvPr/>
        </p:nvSpPr>
        <p:spPr>
          <a:xfrm>
            <a:off x="4499992" y="422108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 2" descr="bar2.jpg"/>
          <p:cNvPicPr>
            <a:picLocks noChangeAspect="1"/>
          </p:cNvPicPr>
          <p:nvPr/>
        </p:nvPicPr>
        <p:blipFill>
          <a:blip r:embed="rId2" cstate="print"/>
          <a:stretch>
            <a:fillRect/>
          </a:stretch>
        </p:blipFill>
        <p:spPr>
          <a:xfrm>
            <a:off x="0" y="0"/>
            <a:ext cx="9144000" cy="6858000"/>
          </a:xfrm>
          <a:prstGeom prst="rect">
            <a:avLst/>
          </a:prstGeom>
        </p:spPr>
      </p:pic>
      <p:sp>
        <p:nvSpPr>
          <p:cNvPr id="5" name="Ellipse 4">
            <a:hlinkClick r:id="rId3" action="ppaction://hlinksldjump"/>
          </p:cNvPr>
          <p:cNvSpPr/>
          <p:nvPr/>
        </p:nvSpPr>
        <p:spPr>
          <a:xfrm>
            <a:off x="0" y="0"/>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aphicFrame>
        <p:nvGraphicFramePr>
          <p:cNvPr id="6" name="Tableau 5"/>
          <p:cNvGraphicFramePr>
            <a:graphicFrameLocks noGrp="1"/>
          </p:cNvGraphicFramePr>
          <p:nvPr/>
        </p:nvGraphicFramePr>
        <p:xfrm>
          <a:off x="107504" y="404664"/>
          <a:ext cx="8928992" cy="5616624"/>
        </p:xfrm>
        <a:graphic>
          <a:graphicData uri="http://schemas.openxmlformats.org/drawingml/2006/table">
            <a:tbl>
              <a:tblPr firstRow="1" bandRow="1">
                <a:tableStyleId>{5C22544A-7EE6-4342-B048-85BDC9FD1C3A}</a:tableStyleId>
              </a:tblPr>
              <a:tblGrid>
                <a:gridCol w="4464496"/>
                <a:gridCol w="4464496"/>
              </a:tblGrid>
              <a:tr h="5616624">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5"/>
                      <a:stretch>
                        <a:fillRect/>
                      </a:stretch>
                    </a:blip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6"/>
                      <a:stretch>
                        <a:fillRect/>
                      </a:stretch>
                    </a:blipFill>
                  </a:tcPr>
                </a:tc>
              </a:tr>
            </a:tbl>
          </a:graphicData>
        </a:graphic>
      </p:graphicFrame>
      <p:sp>
        <p:nvSpPr>
          <p:cNvPr id="7" name="Ellipse 6">
            <a:hlinkClick r:id="rId7" action="ppaction://hlinksldjump"/>
          </p:cNvPr>
          <p:cNvSpPr/>
          <p:nvPr/>
        </p:nvSpPr>
        <p:spPr>
          <a:xfrm>
            <a:off x="107504" y="461665"/>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tx1"/>
                </a:solidFill>
              </a:rPr>
              <a:t>1</a:t>
            </a:r>
            <a:endParaRPr lang="fr-FR" dirty="0">
              <a:solidFill>
                <a:schemeClr val="tx1"/>
              </a:solidFill>
            </a:endParaRPr>
          </a:p>
        </p:txBody>
      </p:sp>
      <p:sp>
        <p:nvSpPr>
          <p:cNvPr id="8" name="Ellipse 7">
            <a:hlinkClick r:id="rId7" action="ppaction://hlinksldjump"/>
          </p:cNvPr>
          <p:cNvSpPr/>
          <p:nvPr/>
        </p:nvSpPr>
        <p:spPr>
          <a:xfrm>
            <a:off x="4716016" y="461665"/>
            <a:ext cx="288032" cy="288032"/>
          </a:xfrm>
          <a:prstGeom prst="ellipse">
            <a:avLst/>
          </a:prstGeom>
          <a:solidFill>
            <a:srgbClr val="FFFF00"/>
          </a:solidFill>
          <a:ln w="254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tx1"/>
                </a:solidFill>
              </a:rPr>
              <a:t>2</a:t>
            </a:r>
            <a:endParaRPr lang="fr-FR" dirty="0">
              <a:solidFill>
                <a:schemeClr val="tx1"/>
              </a:solidFill>
            </a:endParaRP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BAR-CUISINE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Image 23" descr="bassin22.jpg"/>
          <p:cNvPicPr>
            <a:picLocks noChangeAspect="1"/>
          </p:cNvPicPr>
          <p:nvPr/>
        </p:nvPicPr>
        <p:blipFill>
          <a:blip r:embed="rId2" cstate="print"/>
          <a:stretch>
            <a:fillRect/>
          </a:stretch>
        </p:blipFill>
        <p:spPr>
          <a:xfrm>
            <a:off x="0" y="0"/>
            <a:ext cx="9144000" cy="6858000"/>
          </a:xfrm>
          <a:prstGeom prst="rect">
            <a:avLst/>
          </a:prstGeom>
        </p:spPr>
      </p:pic>
      <p:sp>
        <p:nvSpPr>
          <p:cNvPr id="5" name="Ellipse 4">
            <a:hlinkClick r:id="rId3" action="ppaction://hlinksldjump" tooltip="Singerie païenne."/>
          </p:cNvPr>
          <p:cNvSpPr/>
          <p:nvPr/>
        </p:nvSpPr>
        <p:spPr>
          <a:xfrm>
            <a:off x="4788024" y="443711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2" name="Ellipse 11">
            <a:hlinkClick r:id="rId3" action="ppaction://hlinksldjump" tooltip="Ca sent mauvais."/>
          </p:cNvPr>
          <p:cNvSpPr/>
          <p:nvPr/>
        </p:nvSpPr>
        <p:spPr>
          <a:xfrm>
            <a:off x="3275856" y="2420888"/>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8" name="Ellipse 17">
            <a:hlinkClick r:id="rId3" action="ppaction://hlinksldjump" tooltip="Nénuphar jaune ou &quot;jaunet d'eau&quot;"/>
          </p:cNvPr>
          <p:cNvSpPr/>
          <p:nvPr/>
        </p:nvSpPr>
        <p:spPr>
          <a:xfrm>
            <a:off x="827584" y="558924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2" name="Ellipse 21">
            <a:hlinkClick r:id="rId3" action="ppaction://hlinksldjump" tooltip="&quot;Eau de Vie&quot; ou &quot;Mort Subite&quot; ?"/>
          </p:cNvPr>
          <p:cNvSpPr/>
          <p:nvPr/>
        </p:nvSpPr>
        <p:spPr>
          <a:xfrm>
            <a:off x="6444208" y="508518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3" name="Ellipse 22">
            <a:hlinkClick r:id="rId3" action="ppaction://hlinksldjump" tooltip="Un caisson étanche."/>
          </p:cNvPr>
          <p:cNvSpPr/>
          <p:nvPr/>
        </p:nvSpPr>
        <p:spPr>
          <a:xfrm>
            <a:off x="3275856" y="537321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27" name="Tableau 26"/>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28" name="Ellipse 27">
            <a:hlinkClick r:id="rId3" action="ppaction://hlinksldjump" tooltip="Paysage tropical..."/>
          </p:cNvPr>
          <p:cNvSpPr/>
          <p:nvPr/>
        </p:nvSpPr>
        <p:spPr>
          <a:xfrm>
            <a:off x="1763688" y="76470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9" name="Ellipse 28">
            <a:hlinkClick r:id="rId4" action="ppaction://hlinksldjump"/>
          </p:cNvPr>
          <p:cNvSpPr/>
          <p:nvPr/>
        </p:nvSpPr>
        <p:spPr>
          <a:xfrm>
            <a:off x="0" y="0"/>
            <a:ext cx="539552" cy="404664"/>
          </a:xfrm>
          <a:prstGeom prst="ellipse">
            <a:avLst/>
          </a:prstGeom>
          <a:blipFill dpi="0" rotWithShape="1">
            <a:blip r:embed="rId5"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 name="ZoneTexte 29">
            <a:hlinkClick r:id="rId3" action="ppaction://hlinksldjump" tooltip="MOITEUR ETOUFFANTE."/>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BASSIN</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16" name="Ellipse 15">
            <a:hlinkClick r:id="rId3" action="ppaction://hlinksldjump" tooltip="Ca sent bon!"/>
          </p:cNvPr>
          <p:cNvSpPr/>
          <p:nvPr/>
        </p:nvSpPr>
        <p:spPr>
          <a:xfrm>
            <a:off x="1259632" y="2780928"/>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7" name="Ellipse 16">
            <a:hlinkClick r:id="rId3" action="ppaction://hlinksldjump" tooltip="Ca sent bon!"/>
          </p:cNvPr>
          <p:cNvSpPr/>
          <p:nvPr/>
        </p:nvSpPr>
        <p:spPr>
          <a:xfrm>
            <a:off x="8244408" y="378904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1" name="Ellipse 20">
            <a:hlinkClick r:id="rId3" action="ppaction://hlinksldjump" tooltip="Ca sent bon!"/>
          </p:cNvPr>
          <p:cNvSpPr/>
          <p:nvPr/>
        </p:nvSpPr>
        <p:spPr>
          <a:xfrm>
            <a:off x="6444208" y="2924944"/>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6" name="Ellipse 25">
            <a:hlinkClick r:id="rId3" action="ppaction://hlinksldjump" tooltip="D'accord, c'est une bonne cachette."/>
          </p:cNvPr>
          <p:cNvSpPr/>
          <p:nvPr/>
        </p:nvSpPr>
        <p:spPr>
          <a:xfrm>
            <a:off x="611560" y="2996952"/>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1" name="Ellipse 30">
            <a:hlinkClick r:id="rId3" action="ppaction://hlinksldjump" tooltip="D'accord, c'est une bonne cachette."/>
          </p:cNvPr>
          <p:cNvSpPr/>
          <p:nvPr/>
        </p:nvSpPr>
        <p:spPr>
          <a:xfrm>
            <a:off x="2555776" y="2780928"/>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2" name="Ellipse 31">
            <a:hlinkClick r:id="rId3" action="ppaction://hlinksldjump" tooltip="Ni vu, ni connu: vous êtes caché."/>
          </p:cNvPr>
          <p:cNvSpPr/>
          <p:nvPr/>
        </p:nvSpPr>
        <p:spPr>
          <a:xfrm>
            <a:off x="5436096" y="2636912"/>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3" name="Ellipse 32">
            <a:hlinkClick r:id="rId3" action="ppaction://hlinksldjump" tooltip="Ni vu, ni connu: vous êtes caché."/>
          </p:cNvPr>
          <p:cNvSpPr/>
          <p:nvPr/>
        </p:nvSpPr>
        <p:spPr>
          <a:xfrm>
            <a:off x="8028384" y="3284984"/>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4" name="Ellipse 33">
            <a:hlinkClick r:id="rId3" action="ppaction://hlinksldjump" tooltip="Nénuphar jaune ou &quot;jaunet d'eau&quot;"/>
          </p:cNvPr>
          <p:cNvSpPr/>
          <p:nvPr/>
        </p:nvSpPr>
        <p:spPr>
          <a:xfrm>
            <a:off x="5724128" y="566124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Image 22" descr="bassin11.jpg"/>
          <p:cNvPicPr>
            <a:picLocks noChangeAspect="1"/>
          </p:cNvPicPr>
          <p:nvPr/>
        </p:nvPicPr>
        <p:blipFill>
          <a:blip r:embed="rId2" cstate="print"/>
          <a:stretch>
            <a:fillRect/>
          </a:stretch>
        </p:blipFill>
        <p:spPr>
          <a:xfrm>
            <a:off x="0" y="0"/>
            <a:ext cx="9144000" cy="6858000"/>
          </a:xfrm>
          <a:prstGeom prst="rect">
            <a:avLst/>
          </a:prstGeom>
        </p:spPr>
      </p:pic>
      <p:sp>
        <p:nvSpPr>
          <p:cNvPr id="5" name="Ellipse 4">
            <a:hlinkClick r:id="rId3" action="ppaction://hlinksldjump" tooltip="Singerie païenne."/>
          </p:cNvPr>
          <p:cNvSpPr/>
          <p:nvPr/>
        </p:nvSpPr>
        <p:spPr>
          <a:xfrm>
            <a:off x="4788024" y="436510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 name="Ellipse 5">
            <a:hlinkClick r:id="rId3" action="ppaction://hlinksldjump" tooltip="Des inscriptions sont gravées sur la pierre."/>
          </p:cNvPr>
          <p:cNvSpPr/>
          <p:nvPr/>
        </p:nvSpPr>
        <p:spPr>
          <a:xfrm>
            <a:off x="5004048" y="566124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 name="Ellipse 6">
            <a:hlinkClick r:id="rId3" action="ppaction://hlinksldjump" tooltip="Vous êtes trop loin. Vous ne distinguez que de vagues signes..."/>
          </p:cNvPr>
          <p:cNvSpPr/>
          <p:nvPr/>
        </p:nvSpPr>
        <p:spPr>
          <a:xfrm>
            <a:off x="4572000" y="5661248"/>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2" name="Ellipse 11">
            <a:hlinkClick r:id="rId3" action="ppaction://hlinksldjump" tooltip="Ca sent mauvais."/>
          </p:cNvPr>
          <p:cNvSpPr/>
          <p:nvPr/>
        </p:nvSpPr>
        <p:spPr>
          <a:xfrm>
            <a:off x="3275856" y="2420888"/>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6" name="Ellipse 15">
            <a:hlinkClick r:id="rId3" action="ppaction://hlinksldjump" tooltip="D'accord, c'est une bonne cachette."/>
          </p:cNvPr>
          <p:cNvSpPr/>
          <p:nvPr/>
        </p:nvSpPr>
        <p:spPr>
          <a:xfrm>
            <a:off x="2555776" y="2780928"/>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8" name="Ellipse 17">
            <a:hlinkClick r:id="rId3" action="ppaction://hlinksldjump" tooltip="Partie souterraine du bassin."/>
          </p:cNvPr>
          <p:cNvSpPr/>
          <p:nvPr/>
        </p:nvSpPr>
        <p:spPr>
          <a:xfrm>
            <a:off x="6516216" y="537321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24" name="Tableau 23"/>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19" name="Ellipse 18">
            <a:hlinkClick r:id="rId3" action="ppaction://hlinksldjump" tooltip="Paysage tropical..."/>
          </p:cNvPr>
          <p:cNvSpPr/>
          <p:nvPr/>
        </p:nvSpPr>
        <p:spPr>
          <a:xfrm>
            <a:off x="1691680" y="76470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0" name="Ellipse 19">
            <a:hlinkClick r:id="rId3" action="ppaction://hlinksldjump" tooltip="Ni vu, ni connu: vous êtes caché."/>
          </p:cNvPr>
          <p:cNvSpPr/>
          <p:nvPr/>
        </p:nvSpPr>
        <p:spPr>
          <a:xfrm>
            <a:off x="8028384" y="3284984"/>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1" name="Ellipse 20">
            <a:hlinkClick r:id="rId3" action="ppaction://hlinksldjump" tooltip="Ni vu, ni connu: vous êtes caché."/>
          </p:cNvPr>
          <p:cNvSpPr/>
          <p:nvPr/>
        </p:nvSpPr>
        <p:spPr>
          <a:xfrm>
            <a:off x="5436096" y="2636912"/>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2" name="Ellipse 21">
            <a:hlinkClick r:id="rId3" action="ppaction://hlinksldjump" tooltip="D'accord, c'est une bonne cachette."/>
          </p:cNvPr>
          <p:cNvSpPr/>
          <p:nvPr/>
        </p:nvSpPr>
        <p:spPr>
          <a:xfrm>
            <a:off x="611560" y="2996952"/>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5" name="Ellipse 24">
            <a:hlinkClick r:id="rId3" action="ppaction://hlinksldjump" tooltip="Ca sent bon!"/>
          </p:cNvPr>
          <p:cNvSpPr/>
          <p:nvPr/>
        </p:nvSpPr>
        <p:spPr>
          <a:xfrm>
            <a:off x="971600" y="2996952"/>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8" name="Ellipse 27">
            <a:hlinkClick r:id="rId4" action="ppaction://hlinksldjump"/>
          </p:cNvPr>
          <p:cNvSpPr/>
          <p:nvPr/>
        </p:nvSpPr>
        <p:spPr>
          <a:xfrm>
            <a:off x="0" y="0"/>
            <a:ext cx="539552" cy="404664"/>
          </a:xfrm>
          <a:prstGeom prst="ellipse">
            <a:avLst/>
          </a:prstGeom>
          <a:blipFill dpi="0" rotWithShape="1">
            <a:blip r:embed="rId5"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 name="Ellipse 29">
            <a:hlinkClick r:id="rId3" action="ppaction://hlinksldjump" tooltip="Sables mouvants."/>
          </p:cNvPr>
          <p:cNvSpPr/>
          <p:nvPr/>
        </p:nvSpPr>
        <p:spPr>
          <a:xfrm>
            <a:off x="6084168" y="5805264"/>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1" name="Ellipse 30">
            <a:hlinkClick r:id="rId3" action="ppaction://hlinksldjump" tooltip="Sables mouvants."/>
          </p:cNvPr>
          <p:cNvSpPr/>
          <p:nvPr/>
        </p:nvSpPr>
        <p:spPr>
          <a:xfrm>
            <a:off x="5796136" y="5805264"/>
            <a:ext cx="288032" cy="288032"/>
          </a:xfrm>
          <a:prstGeom prst="ellipse">
            <a:avLst/>
          </a:prstGeom>
          <a:solidFill>
            <a:schemeClr val="accent4"/>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solidFill>
                <a:schemeClr val="accent4"/>
              </a:solidFill>
            </a:endParaRPr>
          </a:p>
        </p:txBody>
      </p:sp>
      <p:sp>
        <p:nvSpPr>
          <p:cNvPr id="29" name="Ellipse 28">
            <a:hlinkClick r:id="rId3" action="ppaction://hlinksldjump" tooltip="Fond sablonneux."/>
          </p:cNvPr>
          <p:cNvSpPr/>
          <p:nvPr/>
        </p:nvSpPr>
        <p:spPr>
          <a:xfrm>
            <a:off x="5940152" y="580526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2" name="ZoneTexte 31">
            <a:hlinkClick r:id="rId3" action="ppaction://hlinksldjump" tooltip="MOITEUR ETOUFFANTE."/>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BASSIN</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33" name="Ellipse 32">
            <a:hlinkClick r:id="rId3" action="ppaction://hlinksldjump" tooltip="Ca sent bon!"/>
          </p:cNvPr>
          <p:cNvSpPr/>
          <p:nvPr/>
        </p:nvSpPr>
        <p:spPr>
          <a:xfrm>
            <a:off x="8316416" y="378904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4" name="Ellipse 33">
            <a:hlinkClick r:id="rId3" action="ppaction://hlinksldjump" tooltip="Ca sent bon!"/>
          </p:cNvPr>
          <p:cNvSpPr/>
          <p:nvPr/>
        </p:nvSpPr>
        <p:spPr>
          <a:xfrm>
            <a:off x="6372200" y="2924944"/>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Image 14" descr="cale2.jpg"/>
          <p:cNvPicPr>
            <a:picLocks noChangeAspect="1"/>
          </p:cNvPicPr>
          <p:nvPr/>
        </p:nvPicPr>
        <p:blipFill>
          <a:blip r:embed="rId2" cstate="print"/>
          <a:stretch>
            <a:fillRect/>
          </a:stretch>
        </p:blipFill>
        <p:spPr>
          <a:xfrm>
            <a:off x="0" y="0"/>
            <a:ext cx="9144000" cy="6858000"/>
          </a:xfrm>
          <a:prstGeom prst="rect">
            <a:avLst/>
          </a:prstGeom>
        </p:spPr>
      </p:pic>
      <p:sp>
        <p:nvSpPr>
          <p:cNvPr id="4" name="Ellipse 3">
            <a:hlinkClick r:id="rId3" action="ppaction://hlinksldjump"/>
          </p:cNvPr>
          <p:cNvSpPr/>
          <p:nvPr/>
        </p:nvSpPr>
        <p:spPr>
          <a:xfrm>
            <a:off x="827584" y="501317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5" name="Ellipse 4">
            <a:hlinkClick r:id="rId3" action="ppaction://hlinksldjump"/>
          </p:cNvPr>
          <p:cNvSpPr/>
          <p:nvPr/>
        </p:nvSpPr>
        <p:spPr>
          <a:xfrm>
            <a:off x="6300192" y="4437112"/>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7" name="Ellipse 6">
            <a:hlinkClick r:id="rId4" action="ppaction://hlinksldjump" tooltip="Ca sent mauvais."/>
          </p:cNvPr>
          <p:cNvSpPr/>
          <p:nvPr/>
        </p:nvSpPr>
        <p:spPr>
          <a:xfrm>
            <a:off x="3779912" y="414908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8" name="Ellipse 7">
            <a:hlinkClick r:id="rId4" action="ppaction://hlinksldjump" tooltip="Ca sent mauvais."/>
          </p:cNvPr>
          <p:cNvSpPr/>
          <p:nvPr/>
        </p:nvSpPr>
        <p:spPr>
          <a:xfrm>
            <a:off x="7020272" y="4221088"/>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9" name="Ellipse 8">
            <a:hlinkClick r:id="rId4" action="ppaction://hlinksldjump" tooltip="Explosifs!"/>
          </p:cNvPr>
          <p:cNvSpPr/>
          <p:nvPr/>
        </p:nvSpPr>
        <p:spPr>
          <a:xfrm>
            <a:off x="5580112" y="386104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2" name="Ellipse 11">
            <a:hlinkClick r:id="rId4" action="ppaction://hlinksldjump" tooltip="Un boulier: filet traîné par un bateau le long des côtes."/>
          </p:cNvPr>
          <p:cNvSpPr/>
          <p:nvPr/>
        </p:nvSpPr>
        <p:spPr>
          <a:xfrm>
            <a:off x="7668344" y="501317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3" name="Ellipse 12">
            <a:hlinkClick r:id="rId4" action="ppaction://hlinksldjump" tooltip="Un maillet."/>
          </p:cNvPr>
          <p:cNvSpPr/>
          <p:nvPr/>
        </p:nvSpPr>
        <p:spPr>
          <a:xfrm>
            <a:off x="2627784" y="429309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4" name="Ellipse 13">
            <a:hlinkClick r:id="rId4" action="ppaction://hlinksldjump" tooltip="&quot;Salut! les copeaux&quot;."/>
          </p:cNvPr>
          <p:cNvSpPr/>
          <p:nvPr/>
        </p:nvSpPr>
        <p:spPr>
          <a:xfrm>
            <a:off x="3347864" y="472514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16" name="Tableau 15"/>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17" name="Ellipse 16">
            <a:hlinkClick r:id="rId4" action="ppaction://hlinksldjump" tooltip="Du goudron."/>
          </p:cNvPr>
          <p:cNvSpPr/>
          <p:nvPr/>
        </p:nvSpPr>
        <p:spPr>
          <a:xfrm>
            <a:off x="3995936" y="414908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9" name="Ellipse 18">
            <a:hlinkClick r:id="rId4" action="ppaction://hlinksldjump" tooltip="OK!"/>
          </p:cNvPr>
          <p:cNvSpPr/>
          <p:nvPr/>
        </p:nvSpPr>
        <p:spPr>
          <a:xfrm>
            <a:off x="1115616" y="5013176"/>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0" name="Ellipse 19">
            <a:hlinkClick r:id="rId5" action="ppaction://hlinksldjump"/>
          </p:cNvPr>
          <p:cNvSpPr/>
          <p:nvPr/>
        </p:nvSpPr>
        <p:spPr>
          <a:xfrm>
            <a:off x="0" y="0"/>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 name="ZoneTexte 20">
            <a:hlinkClick r:id="rId4" action="ppaction://hlinksldjump" tooltip="ATMOSPHERE POISSEUSE."/>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CALE DU BAMBOO</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22" name="Ellipse 21">
            <a:hlinkClick r:id="rId4" action="ppaction://hlinksldjump" tooltip="Du goudron."/>
          </p:cNvPr>
          <p:cNvSpPr/>
          <p:nvPr/>
        </p:nvSpPr>
        <p:spPr>
          <a:xfrm>
            <a:off x="6732240" y="414908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3" name="Ellipse 22">
            <a:hlinkClick r:id="rId4" action="ppaction://hlinksldjump" tooltip="Une boîte à malices?"/>
          </p:cNvPr>
          <p:cNvSpPr/>
          <p:nvPr/>
        </p:nvSpPr>
        <p:spPr>
          <a:xfrm>
            <a:off x="6156176" y="407707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Image 9" descr="cale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64216" cy="5616624"/>
        </p:xfrm>
        <a:graphic>
          <a:graphicData uri="http://schemas.openxmlformats.org/drawingml/2006/table">
            <a:tbl>
              <a:tblPr firstRow="1" bandRow="1">
                <a:tableStyleId>{5C22544A-7EE6-4342-B048-85BDC9FD1C3A}</a:tableStyleId>
              </a:tblPr>
              <a:tblGrid>
                <a:gridCol w="1944216"/>
                <a:gridCol w="7020000"/>
              </a:tblGrid>
              <a:tr h="1872208">
                <a:tc>
                  <a:txBody>
                    <a:bodyPr/>
                    <a:lstStyle/>
                    <a:p>
                      <a:endParaRPr lang="fr-FR" dirty="0"/>
                    </a:p>
                  </a:txBody>
                  <a:tcPr>
                    <a:lnL w="12700" cmpd="sng">
                      <a:noFill/>
                    </a:lnL>
                    <a:lnR w="12700" cap="flat" cmpd="sng" algn="ctr">
                      <a:solidFill>
                        <a:schemeClr val="bg2">
                          <a:lumMod val="25000"/>
                        </a:schemeClr>
                      </a:solidFill>
                      <a:prstDash val="solid"/>
                      <a:round/>
                      <a:headEnd type="none" w="med" len="med"/>
                      <a:tailEnd type="none" w="med" len="med"/>
                    </a:lnR>
                    <a:lnT w="12700" cmpd="sng">
                      <a:noFill/>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c>
                  <a:txBody>
                    <a:bodyPr/>
                    <a:lstStyle/>
                    <a:p>
                      <a:pPr algn="ctr">
                        <a:lnSpc>
                          <a:spcPct val="100000"/>
                        </a:lnSpc>
                        <a:spcAft>
                          <a:spcPts val="0"/>
                        </a:spcAft>
                      </a:pPr>
                      <a:r>
                        <a:rPr lang="fr-FR" sz="2000" b="0" dirty="0" smtClean="0">
                          <a:solidFill>
                            <a:schemeClr val="bg2">
                              <a:lumMod val="10000"/>
                            </a:schemeClr>
                          </a:solidFill>
                          <a:latin typeface="Freestyle Script" pitchFamily="66" charset="0"/>
                          <a:ea typeface="Calibri"/>
                          <a:cs typeface="Times New Roman"/>
                        </a:rPr>
                        <a:t>Couteau</a:t>
                      </a:r>
                    </a:p>
                    <a:p>
                      <a:pPr algn="ctr">
                        <a:lnSpc>
                          <a:spcPct val="100000"/>
                        </a:lnSpc>
                        <a:spcAft>
                          <a:spcPts val="0"/>
                        </a:spcAft>
                      </a:pPr>
                      <a:endParaRPr lang="fr-FR" sz="1050" b="0" dirty="0">
                        <a:solidFill>
                          <a:schemeClr val="bg2">
                            <a:lumMod val="10000"/>
                          </a:schemeClr>
                        </a:solidFill>
                        <a:latin typeface="Freestyle Script" pitchFamily="66" charset="0"/>
                        <a:ea typeface="Calibri"/>
                        <a:cs typeface="Times New Roman"/>
                      </a:endParaRPr>
                    </a:p>
                    <a:p>
                      <a:pPr algn="ctr">
                        <a:lnSpc>
                          <a:spcPct val="100000"/>
                        </a:lnSpc>
                        <a:spcAft>
                          <a:spcPts val="0"/>
                        </a:spcAft>
                      </a:pPr>
                      <a:r>
                        <a:rPr lang="fr-FR" sz="2000" b="0" dirty="0" smtClean="0">
                          <a:solidFill>
                            <a:schemeClr val="bg2">
                              <a:lumMod val="10000"/>
                            </a:schemeClr>
                          </a:solidFill>
                          <a:latin typeface="Freestyle Script" pitchFamily="66" charset="0"/>
                          <a:ea typeface="Calibri"/>
                          <a:cs typeface="Times New Roman"/>
                        </a:rPr>
                        <a:t>Regarder</a:t>
                      </a:r>
                      <a:r>
                        <a:rPr lang="fr-FR" sz="2000" b="0" dirty="0">
                          <a:solidFill>
                            <a:schemeClr val="bg2">
                              <a:lumMod val="10000"/>
                            </a:schemeClr>
                          </a:solidFill>
                          <a:latin typeface="Freestyle Script" pitchFamily="66" charset="0"/>
                          <a:ea typeface="Calibri"/>
                          <a:cs typeface="Times New Roman"/>
                        </a:rPr>
                        <a:t> :Un couteau de marin. </a:t>
                      </a:r>
                      <a:endParaRPr lang="fr-FR" sz="2000" b="0" dirty="0" smtClean="0">
                        <a:solidFill>
                          <a:schemeClr val="bg2">
                            <a:lumMod val="10000"/>
                          </a:schemeClr>
                        </a:solidFill>
                        <a:latin typeface="Freestyle Script" pitchFamily="66" charset="0"/>
                        <a:ea typeface="Calibri"/>
                        <a:cs typeface="Times New Roman"/>
                      </a:endParaRPr>
                    </a:p>
                    <a:p>
                      <a:pPr algn="ctr">
                        <a:lnSpc>
                          <a:spcPct val="100000"/>
                        </a:lnSpc>
                        <a:spcAft>
                          <a:spcPts val="0"/>
                        </a:spcAft>
                      </a:pPr>
                      <a:r>
                        <a:rPr lang="fr-FR" sz="2000" b="0" dirty="0" smtClean="0">
                          <a:solidFill>
                            <a:schemeClr val="bg2">
                              <a:lumMod val="10000"/>
                            </a:schemeClr>
                          </a:solidFill>
                          <a:latin typeface="Freestyle Script" pitchFamily="66" charset="0"/>
                          <a:ea typeface="Calibri"/>
                          <a:cs typeface="Times New Roman"/>
                        </a:rPr>
                        <a:t>Toucher</a:t>
                      </a:r>
                      <a:r>
                        <a:rPr lang="fr-FR" sz="2000" b="0" dirty="0">
                          <a:solidFill>
                            <a:schemeClr val="bg2">
                              <a:lumMod val="10000"/>
                            </a:schemeClr>
                          </a:solidFill>
                          <a:latin typeface="Freestyle Script" pitchFamily="66" charset="0"/>
                          <a:ea typeface="Calibri"/>
                          <a:cs typeface="Times New Roman"/>
                        </a:rPr>
                        <a:t> : Le fil de la lame est net et tranchant comme un scalpel</a:t>
                      </a:r>
                      <a:r>
                        <a:rPr lang="fr-FR" sz="2000" b="0" dirty="0" smtClean="0">
                          <a:solidFill>
                            <a:schemeClr val="bg2">
                              <a:lumMod val="10000"/>
                            </a:schemeClr>
                          </a:solidFill>
                          <a:latin typeface="Freestyle Script" pitchFamily="66" charset="0"/>
                          <a:ea typeface="Calibri"/>
                          <a:cs typeface="Times New Roman"/>
                        </a:rPr>
                        <a:t>.</a:t>
                      </a:r>
                    </a:p>
                    <a:p>
                      <a:pPr algn="ctr">
                        <a:lnSpc>
                          <a:spcPct val="100000"/>
                        </a:lnSpc>
                        <a:spcAft>
                          <a:spcPts val="0"/>
                        </a:spcAft>
                      </a:pPr>
                      <a:r>
                        <a:rPr lang="fr-FR" sz="2000" b="0" dirty="0" smtClean="0">
                          <a:solidFill>
                            <a:srgbClr val="FF0000"/>
                          </a:solidFill>
                          <a:latin typeface="Freestyle Script" pitchFamily="66" charset="0"/>
                          <a:ea typeface="Calibri"/>
                          <a:cs typeface="Times New Roman"/>
                        </a:rPr>
                        <a:t>Appartient à Roy</a:t>
                      </a:r>
                      <a:endParaRPr lang="fr-FR" sz="2000" b="0" dirty="0">
                        <a:solidFill>
                          <a:srgbClr val="FF0000"/>
                        </a:solidFill>
                        <a:latin typeface="Freestyle Script" pitchFamily="66" charset="0"/>
                        <a:ea typeface="Calibri"/>
                        <a:cs typeface="Times New Roman"/>
                      </a:endParaRPr>
                    </a:p>
                  </a:txBody>
                  <a:tcPr marL="38018" marR="38018" marT="0" marB="0" anchor="ctr">
                    <a:lnL w="12700" cap="flat" cmpd="sng" algn="ctr">
                      <a:solidFill>
                        <a:schemeClr val="bg2">
                          <a:lumMod val="25000"/>
                        </a:schemeClr>
                      </a:solid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r>
              <a:tr h="1872208">
                <a:tc>
                  <a:txBody>
                    <a:bodyPr/>
                    <a:lstStyle/>
                    <a:p>
                      <a:endParaRPr lang="fr-FR" dirty="0"/>
                    </a:p>
                  </a:txBody>
                  <a:tcPr>
                    <a:lnL w="12700" cmpd="sng">
                      <a:noFill/>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blipFill>
                      <a:blip r:embed="rId4"/>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ea typeface="Calibri"/>
                          <a:cs typeface="Times New Roman"/>
                        </a:rPr>
                        <a:t>Ligne</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dirty="0" smtClean="0">
                        <a:solidFill>
                          <a:schemeClr val="bg2">
                            <a:lumMod val="10000"/>
                          </a:schemeClr>
                        </a:solidFill>
                        <a:latin typeface="Freestyle Script" pitchFamily="66" charset="0"/>
                        <a:ea typeface="Calibri"/>
                        <a:cs typeface="Times New Roman"/>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FF0000"/>
                          </a:solidFill>
                          <a:latin typeface="Freestyle Script" pitchFamily="66" charset="0"/>
                          <a:ea typeface="Calibri"/>
                          <a:cs typeface="Times New Roman"/>
                        </a:rPr>
                        <a:t>Appartient à Roy</a:t>
                      </a:r>
                    </a:p>
                  </a:txBody>
                  <a:tcPr marL="38018" marR="38018" marT="0" marB="0" anchor="ctr">
                    <a:lnL w="12700" cap="flat" cmpd="sng" algn="ctr">
                      <a:solidFill>
                        <a:schemeClr val="bg2">
                          <a:lumMod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ap="flat" cmpd="sng" algn="ctr">
                      <a:solidFill>
                        <a:schemeClr val="bg2">
                          <a:lumMod val="2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r>
              <a:tr h="1872208">
                <a:tc>
                  <a:txBody>
                    <a:bodyPr/>
                    <a:lstStyle/>
                    <a:p>
                      <a:endParaRPr lang="fr-FR" dirty="0"/>
                    </a:p>
                  </a:txBody>
                  <a:tcPr>
                    <a:lnL w="12700" cmpd="sng">
                      <a:noFill/>
                    </a:lnL>
                    <a:lnR w="12700" cap="flat" cmpd="sng" algn="ctr">
                      <a:solidFill>
                        <a:schemeClr val="bg2">
                          <a:lumMod val="25000"/>
                        </a:schemeClr>
                      </a:solid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mpd="sng">
                      <a:noFill/>
                    </a:lnB>
                    <a:lnTlToBr w="12700" cmpd="sng">
                      <a:noFill/>
                      <a:prstDash val="solid"/>
                    </a:lnTlToBr>
                    <a:lnBlToTr w="12700" cmpd="sng">
                      <a:noFill/>
                      <a:prstDash val="solid"/>
                    </a:lnBlToTr>
                    <a:blipFill>
                      <a:blip r:embed="rId5"/>
                      <a:stretch>
                        <a:fillRect/>
                      </a:stretch>
                    </a:blipFill>
                  </a:tcPr>
                </a:tc>
                <a:tc>
                  <a:txBody>
                    <a:bodyPr/>
                    <a:lstStyle/>
                    <a:p>
                      <a:pPr algn="ctr">
                        <a:lnSpc>
                          <a:spcPct val="100000"/>
                        </a:lnSpc>
                        <a:spcAft>
                          <a:spcPts val="0"/>
                        </a:spcAft>
                      </a:pPr>
                      <a:r>
                        <a:rPr lang="fr-FR" sz="2000" b="0" dirty="0" smtClean="0">
                          <a:solidFill>
                            <a:schemeClr val="bg2">
                              <a:lumMod val="10000"/>
                            </a:schemeClr>
                          </a:solidFill>
                          <a:latin typeface="Freestyle Script" pitchFamily="66" charset="0"/>
                          <a:ea typeface="Calibri"/>
                          <a:cs typeface="Times New Roman"/>
                        </a:rPr>
                        <a:t>Balle</a:t>
                      </a:r>
                    </a:p>
                    <a:p>
                      <a:pPr algn="ctr">
                        <a:lnSpc>
                          <a:spcPct val="100000"/>
                        </a:lnSpc>
                        <a:spcAft>
                          <a:spcPts val="0"/>
                        </a:spcAft>
                      </a:pPr>
                      <a:endParaRPr lang="fr-FR" sz="1050" b="0" dirty="0">
                        <a:solidFill>
                          <a:schemeClr val="bg2">
                            <a:lumMod val="10000"/>
                          </a:schemeClr>
                        </a:solidFill>
                        <a:latin typeface="Freestyle Script" pitchFamily="66" charset="0"/>
                        <a:ea typeface="Calibri"/>
                        <a:cs typeface="Times New Roman"/>
                      </a:endParaRPr>
                    </a:p>
                    <a:p>
                      <a:pPr algn="ctr">
                        <a:lnSpc>
                          <a:spcPct val="100000"/>
                        </a:lnSpc>
                        <a:spcAft>
                          <a:spcPts val="0"/>
                        </a:spcAft>
                      </a:pPr>
                      <a:r>
                        <a:rPr lang="fr-FR" sz="2000" b="0" dirty="0" smtClean="0">
                          <a:solidFill>
                            <a:schemeClr val="bg2">
                              <a:lumMod val="10000"/>
                            </a:schemeClr>
                          </a:solidFill>
                          <a:latin typeface="Freestyle Script" pitchFamily="66" charset="0"/>
                          <a:ea typeface="Calibri"/>
                          <a:cs typeface="Times New Roman"/>
                        </a:rPr>
                        <a:t>Regarder</a:t>
                      </a:r>
                      <a:r>
                        <a:rPr lang="fr-FR" sz="2000" b="0" dirty="0">
                          <a:solidFill>
                            <a:schemeClr val="bg2">
                              <a:lumMod val="10000"/>
                            </a:schemeClr>
                          </a:solidFill>
                          <a:latin typeface="Freestyle Script" pitchFamily="66" charset="0"/>
                          <a:ea typeface="Calibri"/>
                          <a:cs typeface="Times New Roman"/>
                        </a:rPr>
                        <a:t> : Vous constatez que le calibre est supérieur à celui d’une balle de pistolet...</a:t>
                      </a:r>
                    </a:p>
                  </a:txBody>
                  <a:tcPr marL="38018" marR="38018" marT="0" marB="0" anchor="ctr">
                    <a:lnL w="12700" cap="flat" cmpd="sng" algn="ctr">
                      <a:solidFill>
                        <a:schemeClr val="bg2">
                          <a:lumMod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lumMod val="2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accent1">
                        <a:lumMod val="60000"/>
                        <a:lumOff val="40000"/>
                      </a:schemeClr>
                    </a:solidFill>
                  </a:tcPr>
                </a:tc>
              </a:tr>
            </a:tbl>
          </a:graphicData>
        </a:graphic>
      </p:graphicFrame>
      <p:sp>
        <p:nvSpPr>
          <p:cNvPr id="5" name="Ellipse 4">
            <a:hlinkClick r:id="rId6" action="ppaction://hlinksldjump"/>
          </p:cNvPr>
          <p:cNvSpPr/>
          <p:nvPr/>
        </p:nvSpPr>
        <p:spPr>
          <a:xfrm>
            <a:off x="179512" y="234888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6" name="Ellipse 5">
            <a:hlinkClick r:id="rId6" action="ppaction://hlinksldjump"/>
          </p:cNvPr>
          <p:cNvSpPr/>
          <p:nvPr/>
        </p:nvSpPr>
        <p:spPr>
          <a:xfrm>
            <a:off x="179512"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8" name="Ellipse 7">
            <a:hlinkClick r:id="rId6" action="ppaction://hlinksldjump"/>
          </p:cNvPr>
          <p:cNvSpPr/>
          <p:nvPr/>
        </p:nvSpPr>
        <p:spPr>
          <a:xfrm>
            <a:off x="179512" y="422108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9" name="Ellipse 8">
            <a:hlinkClick r:id="rId7" action="ppaction://hlinksldjump"/>
          </p:cNvPr>
          <p:cNvSpPr/>
          <p:nvPr/>
        </p:nvSpPr>
        <p:spPr>
          <a:xfrm>
            <a:off x="0" y="0"/>
            <a:ext cx="539552" cy="404664"/>
          </a:xfrm>
          <a:prstGeom prst="ellipse">
            <a:avLst/>
          </a:prstGeom>
          <a:blipFill dpi="0" rotWithShape="1">
            <a:blip r:embed="rId8"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ZoneTexte 10"/>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CALE DU BAMBOO</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Image 15" descr="salledesmachines2.jpg"/>
          <p:cNvPicPr>
            <a:picLocks noChangeAspect="1"/>
          </p:cNvPicPr>
          <p:nvPr/>
        </p:nvPicPr>
        <p:blipFill>
          <a:blip r:embed="rId2" cstate="print"/>
          <a:stretch>
            <a:fillRect/>
          </a:stretch>
        </p:blipFill>
        <p:spPr>
          <a:xfrm>
            <a:off x="0" y="0"/>
            <a:ext cx="9144000" cy="6858000"/>
          </a:xfrm>
          <a:prstGeom prst="rect">
            <a:avLst/>
          </a:prstGeom>
        </p:spPr>
      </p:pic>
      <p:sp>
        <p:nvSpPr>
          <p:cNvPr id="5" name="Ellipse 4">
            <a:hlinkClick r:id="rId3" action="ppaction://hlinksldjump" tooltip="Une manette."/>
          </p:cNvPr>
          <p:cNvSpPr/>
          <p:nvPr/>
        </p:nvSpPr>
        <p:spPr>
          <a:xfrm>
            <a:off x="3563888" y="551723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 name="Ellipse 5">
            <a:hlinkClick r:id="rId3" action="ppaction://hlinksldjump" tooltip="Une manette."/>
          </p:cNvPr>
          <p:cNvSpPr/>
          <p:nvPr/>
        </p:nvSpPr>
        <p:spPr>
          <a:xfrm>
            <a:off x="4788024" y="198884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 name="Ellipse 6">
            <a:hlinkClick r:id="rId3" action="ppaction://hlinksldjump" tooltip="Un manomètre."/>
          </p:cNvPr>
          <p:cNvSpPr/>
          <p:nvPr/>
        </p:nvSpPr>
        <p:spPr>
          <a:xfrm>
            <a:off x="6156176" y="465313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8" name="Ellipse 7">
            <a:hlinkClick r:id="rId3" action="ppaction://hlinksldjump" tooltip="Une ardoise."/>
          </p:cNvPr>
          <p:cNvSpPr/>
          <p:nvPr/>
        </p:nvSpPr>
        <p:spPr>
          <a:xfrm>
            <a:off x="1547664" y="227687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9" name="Ellipse 8">
            <a:hlinkClick r:id="rId3" action="ppaction://hlinksldjump" tooltip="Un maillet."/>
          </p:cNvPr>
          <p:cNvSpPr/>
          <p:nvPr/>
        </p:nvSpPr>
        <p:spPr>
          <a:xfrm>
            <a:off x="467544" y="321297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Ellipse 9">
            <a:hlinkClick r:id="rId3" action="ppaction://hlinksldjump" tooltip="Graisse en stock."/>
          </p:cNvPr>
          <p:cNvSpPr/>
          <p:nvPr/>
        </p:nvSpPr>
        <p:spPr>
          <a:xfrm>
            <a:off x="1907704" y="429309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2" name="Ellipse 11">
            <a:hlinkClick r:id="rId3" action="ppaction://hlinksldjump" tooltip="OK!"/>
          </p:cNvPr>
          <p:cNvSpPr/>
          <p:nvPr/>
        </p:nvSpPr>
        <p:spPr>
          <a:xfrm>
            <a:off x="5004048" y="1772816"/>
            <a:ext cx="288032" cy="288032"/>
          </a:xfrm>
          <a:prstGeom prst="ellipse">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4" name="Ellipse 13">
            <a:hlinkClick r:id="rId3" action="ppaction://hlinksldjump" tooltip="Ca bouge...  /  OK!"/>
          </p:cNvPr>
          <p:cNvSpPr/>
          <p:nvPr/>
        </p:nvSpPr>
        <p:spPr>
          <a:xfrm>
            <a:off x="3491880" y="5229200"/>
            <a:ext cx="288032" cy="288032"/>
          </a:xfrm>
          <a:prstGeom prst="ellipse">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17" name="Tableau 16"/>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15" name="Ellipse 14">
            <a:hlinkClick r:id="rId3" action="ppaction://hlinksldjump" tooltip="Une manette."/>
          </p:cNvPr>
          <p:cNvSpPr/>
          <p:nvPr/>
        </p:nvSpPr>
        <p:spPr>
          <a:xfrm>
            <a:off x="3851920" y="234888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8" name="Ellipse 17">
            <a:hlinkClick r:id="rId3" action="ppaction://hlinksldjump" tooltip="Le rayon bricolage..."/>
          </p:cNvPr>
          <p:cNvSpPr/>
          <p:nvPr/>
        </p:nvSpPr>
        <p:spPr>
          <a:xfrm>
            <a:off x="683568" y="400506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9" name="Ellipse 18">
            <a:hlinkClick r:id="rId3" action="ppaction://hlinksldjump" tooltip="Le poste de commande."/>
          </p:cNvPr>
          <p:cNvSpPr/>
          <p:nvPr/>
        </p:nvSpPr>
        <p:spPr>
          <a:xfrm>
            <a:off x="3203848" y="422108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0" name="Ellipse 19">
            <a:hlinkClick r:id="rId3" action="ppaction://hlinksldjump" tooltip="Ca sonne creux!"/>
          </p:cNvPr>
          <p:cNvSpPr/>
          <p:nvPr/>
        </p:nvSpPr>
        <p:spPr>
          <a:xfrm>
            <a:off x="4283968" y="3068960"/>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1" name="Ellipse 20">
            <a:hlinkClick r:id="rId3" action="ppaction://hlinksldjump" tooltip="Vous vous blessez à la main."/>
          </p:cNvPr>
          <p:cNvSpPr/>
          <p:nvPr/>
        </p:nvSpPr>
        <p:spPr>
          <a:xfrm>
            <a:off x="1403648" y="3068960"/>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3" name="Ellipse 22">
            <a:hlinkClick r:id="rId3" action="ppaction://hlinksldjump" tooltip="Ca bouge..."/>
          </p:cNvPr>
          <p:cNvSpPr/>
          <p:nvPr/>
        </p:nvSpPr>
        <p:spPr>
          <a:xfrm>
            <a:off x="2267744" y="1700808"/>
            <a:ext cx="288032" cy="288032"/>
          </a:xfrm>
          <a:prstGeom prst="ellipse">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4" name="Ellipse 23">
            <a:hlinkClick r:id="rId3" action="ppaction://hlinksldjump" tooltip="Toc-toc!"/>
          </p:cNvPr>
          <p:cNvSpPr/>
          <p:nvPr/>
        </p:nvSpPr>
        <p:spPr>
          <a:xfrm>
            <a:off x="2771800" y="1700808"/>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5" name="Ellipse 24">
            <a:hlinkClick r:id="rId4" action="ppaction://hlinksldjump"/>
          </p:cNvPr>
          <p:cNvSpPr/>
          <p:nvPr/>
        </p:nvSpPr>
        <p:spPr>
          <a:xfrm>
            <a:off x="0" y="0"/>
            <a:ext cx="539552" cy="404664"/>
          </a:xfrm>
          <a:prstGeom prst="ellipse">
            <a:avLst/>
          </a:prstGeom>
          <a:blipFill dpi="0" rotWithShape="1">
            <a:blip r:embed="rId5"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 name="ZoneTexte 25">
            <a:hlinkClick r:id="rId3" action="ppaction://hlinksldjump" tooltip="&quot;LA MACHINE INFERNALE.&quot;"/>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CALE DU BRISBAN</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27" name="Ellipse 26">
            <a:hlinkClick r:id="rId3" action="ppaction://hlinksldjump" tooltip="Une manette."/>
          </p:cNvPr>
          <p:cNvSpPr/>
          <p:nvPr/>
        </p:nvSpPr>
        <p:spPr>
          <a:xfrm>
            <a:off x="2627784" y="465313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Image 24" descr="chezanita2.jpg"/>
          <p:cNvPicPr>
            <a:picLocks noChangeAspect="1"/>
          </p:cNvPicPr>
          <p:nvPr/>
        </p:nvPicPr>
        <p:blipFill>
          <a:blip r:embed="rId2" cstate="print"/>
          <a:stretch>
            <a:fillRect/>
          </a:stretch>
        </p:blipFill>
        <p:spPr>
          <a:xfrm>
            <a:off x="0" y="0"/>
            <a:ext cx="9144000" cy="6858000"/>
          </a:xfrm>
          <a:prstGeom prst="rect">
            <a:avLst/>
          </a:prstGeom>
        </p:spPr>
      </p:pic>
      <p:sp>
        <p:nvSpPr>
          <p:cNvPr id="6" name="Ellipse 5">
            <a:hlinkClick r:id="rId3" action="ppaction://hlinksldjump"/>
          </p:cNvPr>
          <p:cNvSpPr/>
          <p:nvPr/>
        </p:nvSpPr>
        <p:spPr>
          <a:xfrm>
            <a:off x="1979712" y="5445224"/>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8" name="Ellipse 7">
            <a:hlinkClick r:id="rId4" action="ppaction://hlinksldjump" tooltip="Ca sent bon!"/>
          </p:cNvPr>
          <p:cNvSpPr/>
          <p:nvPr/>
        </p:nvSpPr>
        <p:spPr>
          <a:xfrm>
            <a:off x="755576" y="3356992"/>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9" name="Ellipse 8">
            <a:hlinkClick r:id="rId4" action="ppaction://hlinksldjump" tooltip="Marx, Lénine, Trotsky..."/>
          </p:cNvPr>
          <p:cNvSpPr/>
          <p:nvPr/>
        </p:nvSpPr>
        <p:spPr>
          <a:xfrm>
            <a:off x="8244408" y="2348880"/>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Ellipse 9">
            <a:hlinkClick r:id="rId4" action="ppaction://hlinksldjump" tooltip="Odeur exotique: sans colorant ni conservateur."/>
          </p:cNvPr>
          <p:cNvSpPr/>
          <p:nvPr/>
        </p:nvSpPr>
        <p:spPr>
          <a:xfrm>
            <a:off x="971600" y="1844824"/>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Ellipse 10">
            <a:hlinkClick r:id="rId4" action="ppaction://hlinksldjump" tooltip="Chandler, Hammet et Goodis."/>
          </p:cNvPr>
          <p:cNvSpPr/>
          <p:nvPr/>
        </p:nvSpPr>
        <p:spPr>
          <a:xfrm>
            <a:off x="7668344" y="1268760"/>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2" name="Ellipse 11">
            <a:hlinkClick r:id="rId4" action="ppaction://hlinksldjump" tooltip="Des romans d'aventure."/>
          </p:cNvPr>
          <p:cNvSpPr/>
          <p:nvPr/>
        </p:nvSpPr>
        <p:spPr>
          <a:xfrm>
            <a:off x="8244408" y="620688"/>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3" name="Ellipse 12">
            <a:hlinkClick r:id="rId4" action="ppaction://hlinksldjump" tooltip="Parfum de femme..."/>
          </p:cNvPr>
          <p:cNvSpPr/>
          <p:nvPr/>
        </p:nvSpPr>
        <p:spPr>
          <a:xfrm>
            <a:off x="6948264" y="3212976"/>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4" name="Ellipse 13">
            <a:hlinkClick r:id="rId4" action="ppaction://hlinksldjump" tooltip="&quot;La classe ouvrière ira au paradis&quot;"/>
          </p:cNvPr>
          <p:cNvSpPr/>
          <p:nvPr/>
        </p:nvSpPr>
        <p:spPr>
          <a:xfrm>
            <a:off x="4283968" y="191683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5" name="Ellipse 14">
            <a:hlinkClick r:id="rId4" action="ppaction://hlinksldjump" tooltip="&quot;L'internationale sera le genre humain!&quot;"/>
          </p:cNvPr>
          <p:cNvSpPr/>
          <p:nvPr/>
        </p:nvSpPr>
        <p:spPr>
          <a:xfrm>
            <a:off x="4499992" y="90872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6" name="Ellipse 15">
            <a:hlinkClick r:id="rId4" action="ppaction://hlinksldjump" tooltip="Une statue du Boudha."/>
          </p:cNvPr>
          <p:cNvSpPr/>
          <p:nvPr/>
        </p:nvSpPr>
        <p:spPr>
          <a:xfrm>
            <a:off x="8172400" y="177281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8" name="Ellipse 17">
            <a:hlinkClick r:id="rId3" action="ppaction://hlinksldjump"/>
          </p:cNvPr>
          <p:cNvSpPr/>
          <p:nvPr/>
        </p:nvSpPr>
        <p:spPr>
          <a:xfrm>
            <a:off x="8388424" y="1196752"/>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6</a:t>
            </a:r>
            <a:endParaRPr lang="fr-FR" dirty="0"/>
          </a:p>
        </p:txBody>
      </p:sp>
      <p:sp>
        <p:nvSpPr>
          <p:cNvPr id="22" name="Ellipse 21">
            <a:hlinkClick r:id="rId4" action="ppaction://hlinksldjump" tooltip="Ni vu, ni connu: vous êtes caché."/>
          </p:cNvPr>
          <p:cNvSpPr/>
          <p:nvPr/>
        </p:nvSpPr>
        <p:spPr>
          <a:xfrm>
            <a:off x="6372200" y="4941168"/>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26" name="Tableau 25"/>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27" name="Ellipse 26">
            <a:hlinkClick r:id="rId4" action="ppaction://hlinksldjump" tooltip="&quot;L'ironie du store&quot;!"/>
          </p:cNvPr>
          <p:cNvSpPr/>
          <p:nvPr/>
        </p:nvSpPr>
        <p:spPr>
          <a:xfrm>
            <a:off x="6084168" y="40466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8" name="Ellipse 27">
            <a:hlinkClick r:id="rId4" action="ppaction://hlinksldjump" tooltip="Exotisme empoté."/>
          </p:cNvPr>
          <p:cNvSpPr/>
          <p:nvPr/>
        </p:nvSpPr>
        <p:spPr>
          <a:xfrm>
            <a:off x="755576" y="184482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9" name="Ellipse 28">
            <a:hlinkClick r:id="rId4" action="ppaction://hlinksldjump" tooltip="Une croûte!"/>
          </p:cNvPr>
          <p:cNvSpPr/>
          <p:nvPr/>
        </p:nvSpPr>
        <p:spPr>
          <a:xfrm>
            <a:off x="323528" y="62068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0" name="Ellipse 29">
            <a:hlinkClick r:id="rId4" action="ppaction://hlinksldjump" tooltip="Commode à vivre..."/>
          </p:cNvPr>
          <p:cNvSpPr/>
          <p:nvPr/>
        </p:nvSpPr>
        <p:spPr>
          <a:xfrm>
            <a:off x="1907704" y="494116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1" name="Ellipse 30">
            <a:hlinkClick r:id="rId4" action="ppaction://hlinksldjump" tooltip="Tapis persan pas percé!"/>
          </p:cNvPr>
          <p:cNvSpPr/>
          <p:nvPr/>
        </p:nvSpPr>
        <p:spPr>
          <a:xfrm>
            <a:off x="6516216" y="551723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 name="Ellipse 3">
            <a:hlinkClick r:id="rId3" action="ppaction://hlinksldjump"/>
          </p:cNvPr>
          <p:cNvSpPr/>
          <p:nvPr/>
        </p:nvSpPr>
        <p:spPr>
          <a:xfrm>
            <a:off x="7452320" y="537321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5" name="Ellipse 4">
            <a:hlinkClick r:id="rId3" action="ppaction://hlinksldjump"/>
          </p:cNvPr>
          <p:cNvSpPr/>
          <p:nvPr/>
        </p:nvSpPr>
        <p:spPr>
          <a:xfrm>
            <a:off x="8244408" y="5085184"/>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33" name="Ellipse 32">
            <a:hlinkClick r:id="rId4" action="ppaction://hlinksldjump" tooltip="Paysage tropical..."/>
          </p:cNvPr>
          <p:cNvSpPr/>
          <p:nvPr/>
        </p:nvSpPr>
        <p:spPr>
          <a:xfrm>
            <a:off x="6516216" y="141277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4" name="Ellipse 33">
            <a:hlinkClick r:id="rId4" action="ppaction://hlinksldjump" tooltip="Sésame, ouvre-toi...  /  Sésame, referme-toi!"/>
          </p:cNvPr>
          <p:cNvSpPr/>
          <p:nvPr/>
        </p:nvSpPr>
        <p:spPr>
          <a:xfrm>
            <a:off x="2411760" y="1484784"/>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5" name="Ellipse 34">
            <a:hlinkClick r:id="rId4" action="ppaction://hlinksldjump" tooltip="Atmosphère étouffante!  /  ???"/>
          </p:cNvPr>
          <p:cNvSpPr/>
          <p:nvPr/>
        </p:nvSpPr>
        <p:spPr>
          <a:xfrm>
            <a:off x="5796136" y="1412776"/>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6" name="Ellipse 35">
            <a:hlinkClick r:id="rId4" action="ppaction://hlinksldjump" tooltip="Des dessous féminins sens dessus dessous!  /  OK!"/>
          </p:cNvPr>
          <p:cNvSpPr/>
          <p:nvPr/>
        </p:nvSpPr>
        <p:spPr>
          <a:xfrm>
            <a:off x="1691680" y="4149080"/>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7" name="Ellipse 36">
            <a:hlinkClick r:id="rId4" action="ppaction://hlinksldjump" tooltip="Des fringues et des frusques  /  OK!"/>
          </p:cNvPr>
          <p:cNvSpPr/>
          <p:nvPr/>
        </p:nvSpPr>
        <p:spPr>
          <a:xfrm>
            <a:off x="2123728" y="3861048"/>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8" name="Ellipse 37">
            <a:hlinkClick r:id="rId4" action="ppaction://hlinksldjump" tooltip="C'est bloqué."/>
          </p:cNvPr>
          <p:cNvSpPr/>
          <p:nvPr/>
        </p:nvSpPr>
        <p:spPr>
          <a:xfrm>
            <a:off x="539552" y="620688"/>
            <a:ext cx="288032" cy="288032"/>
          </a:xfrm>
          <a:prstGeom prst="ellipse">
            <a:avLst/>
          </a:prstGeom>
          <a:solidFill>
            <a:schemeClr val="accent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9" name="Ellipse 38">
            <a:hlinkClick r:id="rId4" action="ppaction://hlinksldjump" tooltip="C'est bloqué."/>
          </p:cNvPr>
          <p:cNvSpPr/>
          <p:nvPr/>
        </p:nvSpPr>
        <p:spPr>
          <a:xfrm>
            <a:off x="755576" y="620688"/>
            <a:ext cx="288032" cy="288032"/>
          </a:xfrm>
          <a:prstGeom prst="ellipse">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0" name="Ellipse 39"/>
          <p:cNvSpPr/>
          <p:nvPr/>
        </p:nvSpPr>
        <p:spPr>
          <a:xfrm>
            <a:off x="1691680" y="4653136"/>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1" name="Ellipse 40"/>
          <p:cNvSpPr/>
          <p:nvPr/>
        </p:nvSpPr>
        <p:spPr>
          <a:xfrm>
            <a:off x="2123728" y="4437112"/>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7" name="Ellipse 16">
            <a:hlinkClick r:id="rId3" action="ppaction://hlinksldjump"/>
          </p:cNvPr>
          <p:cNvSpPr/>
          <p:nvPr/>
        </p:nvSpPr>
        <p:spPr>
          <a:xfrm>
            <a:off x="2123728" y="4149080"/>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7" name="Ellipse 6">
            <a:hlinkClick r:id="rId3" action="ppaction://hlinksldjump"/>
          </p:cNvPr>
          <p:cNvSpPr/>
          <p:nvPr/>
        </p:nvSpPr>
        <p:spPr>
          <a:xfrm>
            <a:off x="1691680" y="4437112"/>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42" name="Ellipse 41">
            <a:hlinkClick r:id="rId5" action="ppaction://hlinksldjump"/>
          </p:cNvPr>
          <p:cNvSpPr/>
          <p:nvPr/>
        </p:nvSpPr>
        <p:spPr>
          <a:xfrm>
            <a:off x="0" y="0"/>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 name="ZoneTexte 42">
            <a:hlinkClick r:id="rId4" action="ppaction://hlinksldjump" tooltip="ATMOSPHERE PIQUANTE."/>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ANITA</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
        <p:nvSpPr>
          <p:cNvPr id="5" name="Ellipse 4">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HISTOIRE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graphicFrame>
        <p:nvGraphicFramePr>
          <p:cNvPr id="6" name="Tableau 5"/>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8928992"/>
              </a:tblGrid>
              <a:tr h="6336704">
                <a:tc>
                  <a:txBody>
                    <a:bodyPr/>
                    <a:lstStyle/>
                    <a:p>
                      <a:endParaRPr lang="fr-FR" dirty="0"/>
                    </a:p>
                  </a:txBody>
                  <a:tcPr>
                    <a:blipFill>
                      <a:blip r:embed="rId5"/>
                      <a:stretch>
                        <a:fillRect/>
                      </a:stretch>
                    </a:blipFill>
                  </a:tcPr>
                </a:tc>
              </a:tr>
            </a:tbl>
          </a:graphicData>
        </a:graphic>
      </p:graphicFrame>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Image 14" descr="chezanita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65696"/>
        </p:xfrm>
        <a:graphic>
          <a:graphicData uri="http://schemas.openxmlformats.org/drawingml/2006/table">
            <a:tbl>
              <a:tblPr firstRow="1" bandRow="1">
                <a:tableStyleId>{5C22544A-7EE6-4342-B048-85BDC9FD1C3A}</a:tableStyleId>
              </a:tblPr>
              <a:tblGrid>
                <a:gridCol w="1224136"/>
                <a:gridCol w="2376264"/>
                <a:gridCol w="1296144"/>
                <a:gridCol w="4032448"/>
              </a:tblGrid>
              <a:tr h="1238632">
                <a:tc>
                  <a:txBody>
                    <a:bodyPr/>
                    <a:lstStyle/>
                    <a:p>
                      <a:endParaRPr lang="fr-FR" dirty="0"/>
                    </a:p>
                  </a:txBody>
                  <a:tcP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Épingle</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A1A7DB"/>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4"/>
                      <a:stretch>
                        <a:fillRect/>
                      </a:stretch>
                    </a:blip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Fétiche        </a:t>
                      </a:r>
                      <a:r>
                        <a:rPr lang="fr-FR" sz="2000" b="0" dirty="0" smtClean="0">
                          <a:solidFill>
                            <a:srgbClr val="FF0000"/>
                          </a:solidFill>
                          <a:latin typeface="Freestyle Script" pitchFamily="66" charset="0"/>
                        </a:rPr>
                        <a:t>Appartient à Anita</a:t>
                      </a:r>
                      <a:endParaRPr lang="fr-FR" sz="200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 La statuette est en ébène. Elle mesure environ 30 cm.</a:t>
                      </a:r>
                    </a:p>
                    <a:p>
                      <a:pPr algn="ctr"/>
                      <a:r>
                        <a:rPr lang="fr-FR" sz="2000" b="0" kern="1200" dirty="0" smtClean="0">
                          <a:solidFill>
                            <a:schemeClr val="bg2">
                              <a:lumMod val="10000"/>
                            </a:schemeClr>
                          </a:solidFill>
                          <a:latin typeface="Freestyle Script" pitchFamily="66" charset="0"/>
                          <a:ea typeface="+mn-ea"/>
                          <a:cs typeface="+mn-cs"/>
                        </a:rPr>
                        <a:t>T</a:t>
                      </a:r>
                      <a:r>
                        <a:rPr lang="fr-FR" sz="2000" b="0" kern="1200" baseline="0" dirty="0" smtClean="0">
                          <a:solidFill>
                            <a:schemeClr val="bg2">
                              <a:lumMod val="10000"/>
                            </a:schemeClr>
                          </a:solidFill>
                          <a:latin typeface="Freestyle Script" pitchFamily="66" charset="0"/>
                          <a:ea typeface="+mn-ea"/>
                          <a:cs typeface="+mn-cs"/>
                        </a:rPr>
                        <a:t> :</a:t>
                      </a:r>
                      <a:r>
                        <a:rPr lang="fr-FR" sz="2000" b="0" kern="1200" dirty="0" smtClean="0">
                          <a:solidFill>
                            <a:schemeClr val="bg2">
                              <a:lumMod val="10000"/>
                            </a:schemeClr>
                          </a:solidFill>
                          <a:latin typeface="Freestyle Script" pitchFamily="66" charset="0"/>
                          <a:ea typeface="+mn-ea"/>
                          <a:cs typeface="+mn-cs"/>
                        </a:rPr>
                        <a:t> Le contact avec le bois poli de la statue est agréable...Presque sensuel...</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A1A7DB"/>
                    </a:solidFill>
                  </a:tcPr>
                </a:tc>
              </a:tr>
              <a:tr h="1209640">
                <a:tc>
                  <a:txBody>
                    <a:bodyPr/>
                    <a:lstStyle/>
                    <a:p>
                      <a:endParaRPr lang="fr-FR" dirty="0"/>
                    </a:p>
                  </a:txBody>
                  <a:tcP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Clef</a:t>
                      </a:r>
                    </a:p>
                    <a:p>
                      <a:pPr algn="ct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FF0000"/>
                          </a:solidFill>
                          <a:latin typeface="Freestyle Script" pitchFamily="66" charset="0"/>
                        </a:rPr>
                        <a:t>Appartient à Anita</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6"/>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Revolver</a:t>
                      </a:r>
                    </a:p>
                    <a:p>
                      <a:pPr algn="ct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FF0000"/>
                          </a:solidFill>
                          <a:latin typeface="Freestyle Script" pitchFamily="66" charset="0"/>
                        </a:rPr>
                        <a:t>Appartient à Anita</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tcPr>
                </a:tc>
              </a:tr>
              <a:tr h="1224136">
                <a:tc>
                  <a:txBody>
                    <a:bodyPr/>
                    <a:lstStyle/>
                    <a:p>
                      <a:endParaRPr lang="fr-FR" dirty="0"/>
                    </a:p>
                  </a:txBody>
                  <a:tcP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7"/>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Tract</a:t>
                      </a:r>
                    </a:p>
                    <a:p>
                      <a:pPr algn="ct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FF0000"/>
                          </a:solidFill>
                          <a:latin typeface="Freestyle Script" pitchFamily="66" charset="0"/>
                        </a:rPr>
                        <a:t>Appartient à Anita</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A1A7DB"/>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8"/>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Collier</a:t>
                      </a:r>
                    </a:p>
                    <a:p>
                      <a:pPr algn="ct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Regarder : Un bijou de pacotille...</a:t>
                      </a:r>
                    </a:p>
                    <a:p>
                      <a:pPr algn="ctr"/>
                      <a:r>
                        <a:rPr lang="fr-FR" sz="2000" b="0" dirty="0" smtClean="0">
                          <a:solidFill>
                            <a:srgbClr val="FF0000"/>
                          </a:solidFill>
                          <a:latin typeface="Freestyle Script" pitchFamily="66" charset="0"/>
                        </a:rPr>
                        <a:t>Appartient à Anita</a:t>
                      </a:r>
                      <a:endParaRPr lang="fr-FR" sz="2000" b="0" dirty="0">
                        <a:solidFill>
                          <a:srgbClr val="FF0000"/>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A1A7DB"/>
                    </a:solidFill>
                  </a:tcPr>
                </a:tc>
              </a:tr>
              <a:tr h="1310640">
                <a:tc>
                  <a:txBody>
                    <a:bodyPr/>
                    <a:lstStyle/>
                    <a:p>
                      <a:endParaRPr lang="fr-FR" dirty="0"/>
                    </a:p>
                  </a:txBody>
                  <a:tcP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9"/>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Journal</a:t>
                      </a:r>
                    </a:p>
                    <a:p>
                      <a:pPr algn="ct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R: Les nouvelles ne sont pas fraîches.</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10"/>
                      <a:stretch>
                        <a:fillRect/>
                      </a:stretch>
                    </a:blip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Chloroforme   </a:t>
                      </a:r>
                      <a:r>
                        <a:rPr lang="fr-FR" sz="2000" b="0" dirty="0" smtClean="0">
                          <a:solidFill>
                            <a:srgbClr val="FF0000"/>
                          </a:solidFill>
                          <a:latin typeface="Freestyle Script" pitchFamily="66" charset="0"/>
                        </a:rPr>
                        <a:t>Appartient à Anita</a:t>
                      </a:r>
                    </a:p>
                    <a:p>
                      <a:pPr algn="ctr"/>
                      <a:r>
                        <a:rPr lang="fr-FR" sz="2000" b="0" kern="1200" dirty="0" smtClean="0">
                          <a:solidFill>
                            <a:schemeClr val="bg2">
                              <a:lumMod val="10000"/>
                            </a:schemeClr>
                          </a:solidFill>
                          <a:latin typeface="Freestyle Script" pitchFamily="66" charset="0"/>
                          <a:ea typeface="+mn-ea"/>
                          <a:cs typeface="+mn-cs"/>
                        </a:rPr>
                        <a:t>Regarder : Le liquide est incolore.        </a:t>
                      </a:r>
                    </a:p>
                    <a:p>
                      <a:pPr algn="ctr"/>
                      <a:r>
                        <a:rPr lang="fr-FR" sz="2000" b="0" kern="1200" dirty="0" smtClean="0">
                          <a:solidFill>
                            <a:schemeClr val="bg2">
                              <a:lumMod val="10000"/>
                            </a:schemeClr>
                          </a:solidFill>
                          <a:latin typeface="Freestyle Script" pitchFamily="66" charset="0"/>
                          <a:ea typeface="+mn-ea"/>
                          <a:cs typeface="+mn-cs"/>
                        </a:rPr>
                        <a:t>Sentir : Une odeur suffocante.</a:t>
                      </a: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tcPr>
                </a:tc>
              </a:tr>
              <a:tr h="1310640">
                <a:tc>
                  <a:txBody>
                    <a:bodyPr/>
                    <a:lstStyle/>
                    <a:p>
                      <a:endParaRPr lang="fr-FR" dirty="0"/>
                    </a:p>
                  </a:txBody>
                  <a:tcP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11"/>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5 Dollars</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R: « Touchez pas au grisbi »</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A1A7DB"/>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12"/>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Lettre</a:t>
                      </a: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Sentir: Eau de cologne ambrée.</a:t>
                      </a:r>
                    </a:p>
                    <a:p>
                      <a:pPr algn="ctr"/>
                      <a:r>
                        <a:rPr lang="fr-FR" sz="2000" b="0" kern="1200" dirty="0" smtClean="0">
                          <a:solidFill>
                            <a:srgbClr val="FF0000"/>
                          </a:solidFill>
                          <a:latin typeface="Freestyle Script" pitchFamily="66" charset="0"/>
                          <a:ea typeface="+mn-ea"/>
                          <a:cs typeface="+mn-cs"/>
                        </a:rPr>
                        <a:t>Expéditeur: Bob</a:t>
                      </a:r>
                    </a:p>
                    <a:p>
                      <a:pPr algn="ctr"/>
                      <a:r>
                        <a:rPr lang="fr-FR" sz="2000" b="0" kern="1200" dirty="0" smtClean="0">
                          <a:solidFill>
                            <a:srgbClr val="FF0000"/>
                          </a:solidFill>
                          <a:latin typeface="Freestyle Script" pitchFamily="66" charset="0"/>
                          <a:ea typeface="+mn-ea"/>
                          <a:cs typeface="+mn-cs"/>
                        </a:rPr>
                        <a:t>Apparaît à 19:00 le 31/01</a:t>
                      </a:r>
                      <a:endParaRPr lang="fr-FR" sz="2000" b="0" dirty="0">
                        <a:solidFill>
                          <a:srgbClr val="FF0000"/>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A1A7DB"/>
                    </a:solidFill>
                  </a:tcPr>
                </a:tc>
              </a:tr>
            </a:tbl>
          </a:graphicData>
        </a:graphic>
      </p:graphicFrame>
      <p:sp>
        <p:nvSpPr>
          <p:cNvPr id="5" name="Ellipse 4">
            <a:hlinkClick r:id="rId13" action="ppaction://hlinksldjump"/>
          </p:cNvPr>
          <p:cNvSpPr/>
          <p:nvPr/>
        </p:nvSpPr>
        <p:spPr>
          <a:xfrm>
            <a:off x="179512"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6" name="Ellipse 5">
            <a:hlinkClick r:id="rId13" action="ppaction://hlinksldjump"/>
          </p:cNvPr>
          <p:cNvSpPr/>
          <p:nvPr/>
        </p:nvSpPr>
        <p:spPr>
          <a:xfrm>
            <a:off x="179512" y="170080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7" name="Ellipse 6">
            <a:hlinkClick r:id="rId13" action="ppaction://hlinksldjump"/>
          </p:cNvPr>
          <p:cNvSpPr/>
          <p:nvPr/>
        </p:nvSpPr>
        <p:spPr>
          <a:xfrm>
            <a:off x="179512" y="299695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8" name="Ellipse 7">
            <a:hlinkClick r:id="rId13" action="ppaction://hlinksldjump"/>
          </p:cNvPr>
          <p:cNvSpPr/>
          <p:nvPr/>
        </p:nvSpPr>
        <p:spPr>
          <a:xfrm>
            <a:off x="3779912"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9" name="Ellipse 8">
            <a:hlinkClick r:id="rId13" action="ppaction://hlinksldjump"/>
          </p:cNvPr>
          <p:cNvSpPr/>
          <p:nvPr/>
        </p:nvSpPr>
        <p:spPr>
          <a:xfrm>
            <a:off x="179512" y="558924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10" name="Ellipse 9">
            <a:hlinkClick r:id="rId13" action="ppaction://hlinksldjump"/>
          </p:cNvPr>
          <p:cNvSpPr/>
          <p:nvPr/>
        </p:nvSpPr>
        <p:spPr>
          <a:xfrm>
            <a:off x="179512" y="429309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11" name="Ellipse 10">
            <a:hlinkClick r:id="rId13" action="ppaction://hlinksldjump"/>
          </p:cNvPr>
          <p:cNvSpPr/>
          <p:nvPr/>
        </p:nvSpPr>
        <p:spPr>
          <a:xfrm>
            <a:off x="3707904" y="551723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6</a:t>
            </a:r>
            <a:endParaRPr lang="fr-FR" dirty="0"/>
          </a:p>
        </p:txBody>
      </p:sp>
      <p:sp>
        <p:nvSpPr>
          <p:cNvPr id="12" name="Ellipse 11">
            <a:hlinkClick r:id="rId13" action="ppaction://hlinksldjump"/>
          </p:cNvPr>
          <p:cNvSpPr/>
          <p:nvPr/>
        </p:nvSpPr>
        <p:spPr>
          <a:xfrm>
            <a:off x="3779912" y="170080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13" name="Ellipse 12">
            <a:hlinkClick r:id="rId13" action="ppaction://hlinksldjump"/>
          </p:cNvPr>
          <p:cNvSpPr/>
          <p:nvPr/>
        </p:nvSpPr>
        <p:spPr>
          <a:xfrm>
            <a:off x="3779912" y="299695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14" name="Ellipse 13">
            <a:hlinkClick r:id="rId13" action="ppaction://hlinksldjump"/>
          </p:cNvPr>
          <p:cNvSpPr/>
          <p:nvPr/>
        </p:nvSpPr>
        <p:spPr>
          <a:xfrm>
            <a:off x="3779912" y="429309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16" name="Ellipse 15">
            <a:hlinkClick r:id="rId14" action="ppaction://hlinksldjump"/>
          </p:cNvPr>
          <p:cNvSpPr/>
          <p:nvPr/>
        </p:nvSpPr>
        <p:spPr>
          <a:xfrm>
            <a:off x="0" y="0"/>
            <a:ext cx="539552" cy="404664"/>
          </a:xfrm>
          <a:prstGeom prst="ellipse">
            <a:avLst/>
          </a:prstGeom>
          <a:blipFill dpi="0" rotWithShape="1">
            <a:blip r:embed="rId15"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ZoneTexte 1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ANITA</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 8" descr="chezanita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404664"/>
          <a:ext cx="8928992" cy="5616624"/>
        </p:xfrm>
        <a:graphic>
          <a:graphicData uri="http://schemas.openxmlformats.org/drawingml/2006/table">
            <a:tbl>
              <a:tblPr firstRow="1" bandRow="1">
                <a:tableStyleId>{5C22544A-7EE6-4342-B048-85BDC9FD1C3A}</a:tableStyleId>
              </a:tblPr>
              <a:tblGrid>
                <a:gridCol w="4464496"/>
                <a:gridCol w="4464496"/>
              </a:tblGrid>
              <a:tr h="2808312">
                <a:tc>
                  <a:txBody>
                    <a:bodyPr/>
                    <a:lstStyle/>
                    <a:p>
                      <a:endParaRPr lang="fr-FR" dirty="0"/>
                    </a:p>
                  </a:txBody>
                  <a:tcP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blipFill>
                      <a:blip r:embed="rId3"/>
                      <a:stretch>
                        <a:fillRect/>
                      </a:stretch>
                    </a:blipFill>
                  </a:tcPr>
                </a:tc>
                <a:tc>
                  <a:txBody>
                    <a:bodyPr/>
                    <a:lstStyle/>
                    <a:p>
                      <a:endParaRPr lang="fr-FR" dirty="0"/>
                    </a:p>
                  </a:txBody>
                  <a:tcP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blipFill>
                      <a:blip r:embed="rId4"/>
                      <a:stretch>
                        <a:fillRect/>
                      </a:stretch>
                    </a:blipFill>
                  </a:tcPr>
                </a:tc>
              </a:tr>
              <a:tr h="2808312">
                <a:tc>
                  <a:txBody>
                    <a:bodyPr/>
                    <a:lstStyle/>
                    <a:p>
                      <a:endParaRPr lang="fr-FR" dirty="0"/>
                    </a:p>
                  </a:txBody>
                  <a:tcP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blipFill>
                      <a:blip r:embed="rId5"/>
                      <a:stretch>
                        <a:fillRect/>
                      </a:stretch>
                    </a:blipFill>
                  </a:tcPr>
                </a:tc>
                <a:tc>
                  <a:txBody>
                    <a:bodyPr/>
                    <a:lstStyle/>
                    <a:p>
                      <a:endParaRPr lang="fr-FR" dirty="0"/>
                    </a:p>
                  </a:txBody>
                  <a:tcP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solidFill>
                      <a:srgbClr val="A1A7DB"/>
                    </a:solidFill>
                  </a:tcPr>
                </a:tc>
              </a:tr>
            </a:tbl>
          </a:graphicData>
        </a:graphic>
      </p:graphicFrame>
      <p:sp>
        <p:nvSpPr>
          <p:cNvPr id="6" name="Ellipse 5">
            <a:hlinkClick r:id="rId6" action="ppaction://hlinksldjump"/>
          </p:cNvPr>
          <p:cNvSpPr/>
          <p:nvPr/>
        </p:nvSpPr>
        <p:spPr>
          <a:xfrm>
            <a:off x="323528"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7" name="Ellipse 6">
            <a:hlinkClick r:id="rId6" action="ppaction://hlinksldjump"/>
          </p:cNvPr>
          <p:cNvSpPr/>
          <p:nvPr/>
        </p:nvSpPr>
        <p:spPr>
          <a:xfrm>
            <a:off x="251520" y="364502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8" name="Ellipse 7">
            <a:hlinkClick r:id="rId6" action="ppaction://hlinksldjump"/>
          </p:cNvPr>
          <p:cNvSpPr/>
          <p:nvPr/>
        </p:nvSpPr>
        <p:spPr>
          <a:xfrm>
            <a:off x="4860032"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6</a:t>
            </a:r>
            <a:endParaRPr lang="fr-FR" dirty="0"/>
          </a:p>
        </p:txBody>
      </p:sp>
      <p:sp>
        <p:nvSpPr>
          <p:cNvPr id="10" name="Ellipse 9">
            <a:hlinkClick r:id="rId7" action="ppaction://hlinksldjump"/>
          </p:cNvPr>
          <p:cNvSpPr/>
          <p:nvPr/>
        </p:nvSpPr>
        <p:spPr>
          <a:xfrm>
            <a:off x="0" y="0"/>
            <a:ext cx="539552" cy="404664"/>
          </a:xfrm>
          <a:prstGeom prst="ellipse">
            <a:avLst/>
          </a:prstGeom>
          <a:blipFill dpi="0" rotWithShape="1">
            <a:blip r:embed="rId8"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ZoneTexte 10"/>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ANITA</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Image 25" descr="chezanton2.jpg"/>
          <p:cNvPicPr>
            <a:picLocks noChangeAspect="1"/>
          </p:cNvPicPr>
          <p:nvPr/>
        </p:nvPicPr>
        <p:blipFill>
          <a:blip r:embed="rId2" cstate="print"/>
          <a:stretch>
            <a:fillRect/>
          </a:stretch>
        </p:blipFill>
        <p:spPr>
          <a:xfrm>
            <a:off x="0" y="0"/>
            <a:ext cx="9144000" cy="6858000"/>
          </a:xfrm>
          <a:prstGeom prst="rect">
            <a:avLst/>
          </a:prstGeom>
        </p:spPr>
      </p:pic>
      <p:sp>
        <p:nvSpPr>
          <p:cNvPr id="4" name="Ellipse 3">
            <a:hlinkClick r:id="rId3" action="ppaction://hlinksldjump" tooltip="Ca sent mauvais."/>
          </p:cNvPr>
          <p:cNvSpPr/>
          <p:nvPr/>
        </p:nvSpPr>
        <p:spPr>
          <a:xfrm>
            <a:off x="3707904" y="4581128"/>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 name="Ellipse 4">
            <a:hlinkClick r:id="rId3" action="ppaction://hlinksldjump" tooltip="Ca sent bon!"/>
          </p:cNvPr>
          <p:cNvSpPr/>
          <p:nvPr/>
        </p:nvSpPr>
        <p:spPr>
          <a:xfrm>
            <a:off x="5508104" y="450912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8" name="Ellipse 7">
            <a:hlinkClick r:id="rId3" action="ppaction://hlinksldjump" tooltip="Chandler, Hammett et Goodis."/>
          </p:cNvPr>
          <p:cNvSpPr/>
          <p:nvPr/>
        </p:nvSpPr>
        <p:spPr>
          <a:xfrm>
            <a:off x="6804248" y="3356992"/>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9" name="Ellipse 8">
            <a:hlinkClick r:id="rId3" action="ppaction://hlinksldjump" tooltip="&quot;Nouvelles choisies&quot; de Maupassant."/>
          </p:cNvPr>
          <p:cNvSpPr/>
          <p:nvPr/>
        </p:nvSpPr>
        <p:spPr>
          <a:xfrm>
            <a:off x="8100392" y="4437112"/>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Ellipse 9">
            <a:hlinkClick r:id="rId4" action="ppaction://hlinksldjump"/>
          </p:cNvPr>
          <p:cNvSpPr/>
          <p:nvPr/>
        </p:nvSpPr>
        <p:spPr>
          <a:xfrm>
            <a:off x="1259632" y="4437112"/>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11" name="Ellipse 10">
            <a:hlinkClick r:id="rId3" action="ppaction://hlinksldjump" tooltip="&quot;OK, vous êtes en planque...&quot;"/>
          </p:cNvPr>
          <p:cNvSpPr/>
          <p:nvPr/>
        </p:nvSpPr>
        <p:spPr>
          <a:xfrm>
            <a:off x="7812360" y="5445224"/>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4" name="Ellipse 13">
            <a:hlinkClick r:id="rId4" action="ppaction://hlinksldjump"/>
          </p:cNvPr>
          <p:cNvSpPr/>
          <p:nvPr/>
        </p:nvSpPr>
        <p:spPr>
          <a:xfrm>
            <a:off x="7740352" y="4221088"/>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20" name="Ellipse 19">
            <a:hlinkClick r:id="rId3" action="ppaction://hlinksldjump" tooltip="Les alizés de l'océan indien."/>
          </p:cNvPr>
          <p:cNvSpPr/>
          <p:nvPr/>
        </p:nvSpPr>
        <p:spPr>
          <a:xfrm>
            <a:off x="4283968" y="242088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1" name="Ellipse 20">
            <a:hlinkClick r:id="rId3" action="ppaction://hlinksldjump" tooltip="Une croûte!"/>
          </p:cNvPr>
          <p:cNvSpPr/>
          <p:nvPr/>
        </p:nvSpPr>
        <p:spPr>
          <a:xfrm>
            <a:off x="971600" y="242088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2" name="Ellipse 21">
            <a:hlinkClick r:id="rId3" action="ppaction://hlinksldjump" tooltip="&quot;MAMAN, JE T'AIME&quot;."/>
          </p:cNvPr>
          <p:cNvSpPr/>
          <p:nvPr/>
        </p:nvSpPr>
        <p:spPr>
          <a:xfrm>
            <a:off x="7092280" y="256490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3" name="Ellipse 22">
            <a:hlinkClick r:id="rId3" action="ppaction://hlinksldjump" tooltip="Porte-plume pour gratte-papier."/>
          </p:cNvPr>
          <p:cNvSpPr/>
          <p:nvPr/>
        </p:nvSpPr>
        <p:spPr>
          <a:xfrm>
            <a:off x="8532440" y="465313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27" name="Tableau 26"/>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28" name="Ellipse 27">
            <a:hlinkClick r:id="rId3" action="ppaction://hlinksldjump" tooltip="Cache-poussière."/>
          </p:cNvPr>
          <p:cNvSpPr/>
          <p:nvPr/>
        </p:nvSpPr>
        <p:spPr>
          <a:xfrm>
            <a:off x="6948264" y="198884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0" name="Ellipse 29">
            <a:hlinkClick r:id="rId3" action="ppaction://hlinksldjump" tooltip="Ca sonne creux!"/>
          </p:cNvPr>
          <p:cNvSpPr/>
          <p:nvPr/>
        </p:nvSpPr>
        <p:spPr>
          <a:xfrm>
            <a:off x="2267744" y="764704"/>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1" name="Ellipse 30">
            <a:hlinkClick r:id="rId3" action="ppaction://hlinksldjump" tooltip="&quot;Autant en emporte le vent&quot;."/>
          </p:cNvPr>
          <p:cNvSpPr/>
          <p:nvPr/>
        </p:nvSpPr>
        <p:spPr>
          <a:xfrm>
            <a:off x="7020272" y="3429000"/>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2" name="Ellipse 31">
            <a:hlinkClick r:id="rId3" action="ppaction://hlinksldjump" tooltip="Du beau linge!"/>
          </p:cNvPr>
          <p:cNvSpPr/>
          <p:nvPr/>
        </p:nvSpPr>
        <p:spPr>
          <a:xfrm>
            <a:off x="6876256" y="5301208"/>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3" name="Ellipse 32">
            <a:hlinkClick r:id="rId3" action="ppaction://hlinksldjump" tooltip="OK!"/>
          </p:cNvPr>
          <p:cNvSpPr/>
          <p:nvPr/>
        </p:nvSpPr>
        <p:spPr>
          <a:xfrm>
            <a:off x="7596336" y="4725144"/>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4" name="Ellipse 33">
            <a:hlinkClick r:id="rId3" action="ppaction://hlinksldjump" tooltip="Des affaires de marin..."/>
          </p:cNvPr>
          <p:cNvSpPr/>
          <p:nvPr/>
        </p:nvSpPr>
        <p:spPr>
          <a:xfrm>
            <a:off x="1043608" y="4797152"/>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7" name="Ellipse 36">
            <a:hlinkClick r:id="rId3" action="ppaction://hlinksldjump" tooltip="C'est bloqué."/>
          </p:cNvPr>
          <p:cNvSpPr/>
          <p:nvPr/>
        </p:nvSpPr>
        <p:spPr>
          <a:xfrm>
            <a:off x="4427984" y="1484784"/>
            <a:ext cx="288032" cy="288032"/>
          </a:xfrm>
          <a:prstGeom prst="ellipse">
            <a:avLst/>
          </a:prstGeom>
          <a:solidFill>
            <a:schemeClr val="accent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8" name="Ellipse 37">
            <a:hlinkClick r:id="rId3" action="ppaction://hlinksldjump" tooltip="Le sommier grince."/>
          </p:cNvPr>
          <p:cNvSpPr/>
          <p:nvPr/>
        </p:nvSpPr>
        <p:spPr>
          <a:xfrm>
            <a:off x="2771800" y="4581128"/>
            <a:ext cx="288032" cy="288032"/>
          </a:xfrm>
          <a:prstGeom prst="ellipse">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9" name="Ellipse 38">
            <a:hlinkClick r:id="rId3" action="ppaction://hlinksldjump" tooltip="Un équipet."/>
          </p:cNvPr>
          <p:cNvSpPr/>
          <p:nvPr/>
        </p:nvSpPr>
        <p:spPr>
          <a:xfrm>
            <a:off x="2915816" y="350100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0" name="Ellipse 39"/>
          <p:cNvSpPr/>
          <p:nvPr/>
        </p:nvSpPr>
        <p:spPr>
          <a:xfrm>
            <a:off x="3347864" y="3501008"/>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5" name="Ellipse 34"/>
          <p:cNvSpPr/>
          <p:nvPr/>
        </p:nvSpPr>
        <p:spPr>
          <a:xfrm>
            <a:off x="1619672" y="4653136"/>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 name="Ellipse 5">
            <a:hlinkClick r:id="rId3" action="ppaction://hlinksldjump" tooltip="Le linge sale se lave en famille..."/>
          </p:cNvPr>
          <p:cNvSpPr/>
          <p:nvPr/>
        </p:nvSpPr>
        <p:spPr>
          <a:xfrm>
            <a:off x="1331640" y="4725144"/>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1" name="Ellipse 40"/>
          <p:cNvSpPr/>
          <p:nvPr/>
        </p:nvSpPr>
        <p:spPr>
          <a:xfrm>
            <a:off x="8028384" y="4941168"/>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2" name="Ellipse 41"/>
          <p:cNvSpPr/>
          <p:nvPr/>
        </p:nvSpPr>
        <p:spPr>
          <a:xfrm>
            <a:off x="6876256" y="5589240"/>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2" name="Ellipse 11">
            <a:hlinkClick r:id="rId4" action="ppaction://hlinksldjump"/>
          </p:cNvPr>
          <p:cNvSpPr/>
          <p:nvPr/>
        </p:nvSpPr>
        <p:spPr>
          <a:xfrm>
            <a:off x="6876256" y="501317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13" name="Ellipse 12">
            <a:hlinkClick r:id="rId4" action="ppaction://hlinksldjump"/>
          </p:cNvPr>
          <p:cNvSpPr/>
          <p:nvPr/>
        </p:nvSpPr>
        <p:spPr>
          <a:xfrm>
            <a:off x="7812360" y="4869160"/>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43" name="Ellipse 42">
            <a:hlinkClick r:id="rId5" action="ppaction://hlinksldjump"/>
          </p:cNvPr>
          <p:cNvSpPr/>
          <p:nvPr/>
        </p:nvSpPr>
        <p:spPr>
          <a:xfrm>
            <a:off x="0" y="0"/>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 name="ZoneTexte 43">
            <a:hlinkClick r:id="rId3" action="ppaction://hlinksldjump" tooltip="BRISE MARINE."/>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ANTON</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45" name="Ellipse 44">
            <a:hlinkClick r:id="rId3" action="ppaction://hlinksldjump" tooltip="C'est bloqué."/>
          </p:cNvPr>
          <p:cNvSpPr/>
          <p:nvPr/>
        </p:nvSpPr>
        <p:spPr>
          <a:xfrm>
            <a:off x="7092280" y="1772816"/>
            <a:ext cx="288032" cy="288032"/>
          </a:xfrm>
          <a:prstGeom prst="ellipse">
            <a:avLst/>
          </a:prstGeom>
          <a:solidFill>
            <a:schemeClr val="accent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6" name="Ellipse 45">
            <a:hlinkClick r:id="rId3" action="ppaction://hlinksldjump" tooltip="Ca sent bon!"/>
          </p:cNvPr>
          <p:cNvSpPr/>
          <p:nvPr/>
        </p:nvSpPr>
        <p:spPr>
          <a:xfrm>
            <a:off x="8676456" y="4221088"/>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Image 10" descr="chezanton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3" name="Tableau 2"/>
          <p:cNvGraphicFramePr>
            <a:graphicFrameLocks noGrp="1"/>
          </p:cNvGraphicFramePr>
          <p:nvPr/>
        </p:nvGraphicFramePr>
        <p:xfrm>
          <a:off x="107504" y="404664"/>
          <a:ext cx="8928200" cy="5616624"/>
        </p:xfrm>
        <a:graphic>
          <a:graphicData uri="http://schemas.openxmlformats.org/drawingml/2006/table">
            <a:tbl>
              <a:tblPr firstRow="1" bandRow="1">
                <a:tableStyleId>{5C22544A-7EE6-4342-B048-85BDC9FD1C3A}</a:tableStyleId>
              </a:tblPr>
              <a:tblGrid>
                <a:gridCol w="1656184"/>
                <a:gridCol w="2664000"/>
                <a:gridCol w="1728192"/>
                <a:gridCol w="2879824"/>
              </a:tblGrid>
              <a:tr h="1872208">
                <a:tc>
                  <a:txBody>
                    <a:bodyPr/>
                    <a:lstStyle/>
                    <a:p>
                      <a:endParaRPr lang="fr-FR" dirty="0"/>
                    </a:p>
                  </a:txBody>
                  <a:tcPr>
                    <a:lnL w="12700" cap="flat" cmpd="sng" algn="ctr">
                      <a:solidFill>
                        <a:srgbClr val="2E7A56"/>
                      </a:solidFill>
                      <a:prstDash val="solid"/>
                      <a:round/>
                      <a:headEnd type="none" w="med" len="med"/>
                      <a:tailEnd type="none" w="med" len="med"/>
                    </a:lnL>
                    <a:lnR w="12700" cap="flat" cmpd="sng" algn="ctr">
                      <a:solidFill>
                        <a:srgbClr val="2E7A56"/>
                      </a:solidFill>
                      <a:prstDash val="solid"/>
                      <a:round/>
                      <a:headEnd type="none" w="med" len="med"/>
                      <a:tailEnd type="none" w="med" len="med"/>
                    </a:lnR>
                    <a:lnT w="12700" cap="flat" cmpd="sng" algn="ctr">
                      <a:solidFill>
                        <a:srgbClr val="2E7A56"/>
                      </a:solidFill>
                      <a:prstDash val="solid"/>
                      <a:round/>
                      <a:headEnd type="none" w="med" len="med"/>
                      <a:tailEnd type="none" w="med" len="med"/>
                    </a:lnT>
                    <a:lnB w="12700" cap="flat" cmpd="sng" algn="ctr">
                      <a:solidFill>
                        <a:srgbClr val="2E7A56"/>
                      </a:solidFill>
                      <a:prstDash val="solid"/>
                      <a:round/>
                      <a:headEnd type="none" w="med" len="med"/>
                      <a:tailEnd type="none" w="med" len="med"/>
                    </a:lnB>
                    <a:blipFill>
                      <a:blip r:embed="rId3"/>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Cartes</a:t>
                      </a:r>
                    </a:p>
                    <a:p>
                      <a:pPr algn="ctr"/>
                      <a:endParaRPr lang="fr-FR" sz="200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rgbClr val="FF0000"/>
                          </a:solidFill>
                          <a:latin typeface="Freestyle Script" pitchFamily="66" charset="0"/>
                          <a:ea typeface="+mn-ea"/>
                          <a:cs typeface="+mn-cs"/>
                        </a:rPr>
                        <a:t>Appartient à Anton</a:t>
                      </a:r>
                    </a:p>
                  </a:txBody>
                  <a:tcPr anchor="ctr">
                    <a:lnL w="12700" cap="flat" cmpd="sng" algn="ctr">
                      <a:solidFill>
                        <a:srgbClr val="2E7A56"/>
                      </a:solidFill>
                      <a:prstDash val="solid"/>
                      <a:round/>
                      <a:headEnd type="none" w="med" len="med"/>
                      <a:tailEnd type="none" w="med" len="med"/>
                    </a:lnL>
                    <a:lnR w="12700" cap="flat" cmpd="sng" algn="ctr">
                      <a:solidFill>
                        <a:srgbClr val="2E7A56"/>
                      </a:solidFill>
                      <a:prstDash val="solid"/>
                      <a:round/>
                      <a:headEnd type="none" w="med" len="med"/>
                      <a:tailEnd type="none" w="med" len="med"/>
                    </a:lnR>
                    <a:lnT w="12700" cap="flat" cmpd="sng" algn="ctr">
                      <a:solidFill>
                        <a:srgbClr val="2E7A56"/>
                      </a:solidFill>
                      <a:prstDash val="solid"/>
                      <a:round/>
                      <a:headEnd type="none" w="med" len="med"/>
                      <a:tailEnd type="none" w="med" len="med"/>
                    </a:lnT>
                    <a:lnB w="12700" cap="flat" cmpd="sng" algn="ctr">
                      <a:solidFill>
                        <a:srgbClr val="2E7A56"/>
                      </a:solidFill>
                      <a:prstDash val="solid"/>
                      <a:round/>
                      <a:headEnd type="none" w="med" len="med"/>
                      <a:tailEnd type="none" w="med" len="med"/>
                    </a:lnB>
                    <a:solidFill>
                      <a:srgbClr val="72B295"/>
                    </a:solidFill>
                  </a:tcPr>
                </a:tc>
                <a:tc>
                  <a:txBody>
                    <a:bodyPr/>
                    <a:lstStyle/>
                    <a:p>
                      <a:endParaRPr lang="fr-FR" dirty="0"/>
                    </a:p>
                  </a:txBody>
                  <a:tcPr>
                    <a:lnL w="12700" cap="flat" cmpd="sng" algn="ctr">
                      <a:solidFill>
                        <a:srgbClr val="2E7A56"/>
                      </a:solidFill>
                      <a:prstDash val="solid"/>
                      <a:round/>
                      <a:headEnd type="none" w="med" len="med"/>
                      <a:tailEnd type="none" w="med" len="med"/>
                    </a:lnL>
                    <a:lnR w="12700" cap="flat" cmpd="sng" algn="ctr">
                      <a:solidFill>
                        <a:srgbClr val="2E7A56"/>
                      </a:solidFill>
                      <a:prstDash val="solid"/>
                      <a:round/>
                      <a:headEnd type="none" w="med" len="med"/>
                      <a:tailEnd type="none" w="med" len="med"/>
                    </a:lnR>
                    <a:lnT w="12700" cap="flat" cmpd="sng" algn="ctr">
                      <a:solidFill>
                        <a:srgbClr val="2E7A56"/>
                      </a:solidFill>
                      <a:prstDash val="solid"/>
                      <a:round/>
                      <a:headEnd type="none" w="med" len="med"/>
                      <a:tailEnd type="none" w="med" len="med"/>
                    </a:lnT>
                    <a:lnB w="12700" cap="flat" cmpd="sng" algn="ctr">
                      <a:solidFill>
                        <a:srgbClr val="2E7A56"/>
                      </a:solidFill>
                      <a:prstDash val="solid"/>
                      <a:round/>
                      <a:headEnd type="none" w="med" len="med"/>
                      <a:tailEnd type="none" w="med" len="med"/>
                    </a:lnB>
                    <a:blipFill>
                      <a:blip r:embed="rId4"/>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 Chloroforme’</a:t>
                      </a:r>
                    </a:p>
                    <a:p>
                      <a:pPr algn="ctr"/>
                      <a:endParaRPr lang="fr-FR" sz="200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Toucher :Le liquide est incolore.</a:t>
                      </a:r>
                    </a:p>
                    <a:p>
                      <a:pPr algn="ctr"/>
                      <a:r>
                        <a:rPr lang="fr-FR" sz="2000" b="0" kern="1200" dirty="0" smtClean="0">
                          <a:solidFill>
                            <a:schemeClr val="bg2">
                              <a:lumMod val="10000"/>
                            </a:schemeClr>
                          </a:solidFill>
                          <a:latin typeface="Freestyle Script" pitchFamily="66" charset="0"/>
                          <a:ea typeface="+mn-ea"/>
                          <a:cs typeface="+mn-cs"/>
                        </a:rPr>
                        <a:t>Sentir :Une odeur suffocante.</a:t>
                      </a:r>
                      <a:endParaRPr lang="fr-FR" sz="2000" b="0" dirty="0">
                        <a:solidFill>
                          <a:schemeClr val="bg2">
                            <a:lumMod val="10000"/>
                          </a:schemeClr>
                        </a:solidFill>
                        <a:latin typeface="Freestyle Script" pitchFamily="66" charset="0"/>
                      </a:endParaRPr>
                    </a:p>
                  </a:txBody>
                  <a:tcPr anchor="ctr">
                    <a:lnL w="12700" cap="flat" cmpd="sng" algn="ctr">
                      <a:solidFill>
                        <a:srgbClr val="2E7A56"/>
                      </a:solidFill>
                      <a:prstDash val="solid"/>
                      <a:round/>
                      <a:headEnd type="none" w="med" len="med"/>
                      <a:tailEnd type="none" w="med" len="med"/>
                    </a:lnL>
                    <a:lnR w="12700" cap="flat" cmpd="sng" algn="ctr">
                      <a:solidFill>
                        <a:srgbClr val="2E7A56"/>
                      </a:solidFill>
                      <a:prstDash val="solid"/>
                      <a:round/>
                      <a:headEnd type="none" w="med" len="med"/>
                      <a:tailEnd type="none" w="med" len="med"/>
                    </a:lnR>
                    <a:lnT w="12700" cap="flat" cmpd="sng" algn="ctr">
                      <a:solidFill>
                        <a:srgbClr val="2E7A56"/>
                      </a:solidFill>
                      <a:prstDash val="solid"/>
                      <a:round/>
                      <a:headEnd type="none" w="med" len="med"/>
                      <a:tailEnd type="none" w="med" len="med"/>
                    </a:lnT>
                    <a:lnB w="12700" cap="flat" cmpd="sng" algn="ctr">
                      <a:solidFill>
                        <a:srgbClr val="2E7A56"/>
                      </a:solidFill>
                      <a:prstDash val="solid"/>
                      <a:round/>
                      <a:headEnd type="none" w="med" len="med"/>
                      <a:tailEnd type="none" w="med" len="med"/>
                    </a:lnB>
                    <a:solidFill>
                      <a:srgbClr val="72B295"/>
                    </a:solidFill>
                  </a:tcPr>
                </a:tc>
              </a:tr>
              <a:tr h="1872208">
                <a:tc>
                  <a:txBody>
                    <a:bodyPr/>
                    <a:lstStyle/>
                    <a:p>
                      <a:endParaRPr lang="fr-FR" dirty="0"/>
                    </a:p>
                  </a:txBody>
                  <a:tcPr>
                    <a:lnL w="12700" cap="flat" cmpd="sng" algn="ctr">
                      <a:solidFill>
                        <a:srgbClr val="2E7A56"/>
                      </a:solidFill>
                      <a:prstDash val="solid"/>
                      <a:round/>
                      <a:headEnd type="none" w="med" len="med"/>
                      <a:tailEnd type="none" w="med" len="med"/>
                    </a:lnL>
                    <a:lnR w="12700" cap="flat" cmpd="sng" algn="ctr">
                      <a:solidFill>
                        <a:srgbClr val="2E7A56"/>
                      </a:solidFill>
                      <a:prstDash val="solid"/>
                      <a:round/>
                      <a:headEnd type="none" w="med" len="med"/>
                      <a:tailEnd type="none" w="med" len="med"/>
                    </a:lnR>
                    <a:lnT w="12700" cap="flat" cmpd="sng" algn="ctr">
                      <a:solidFill>
                        <a:srgbClr val="2E7A56"/>
                      </a:solidFill>
                      <a:prstDash val="solid"/>
                      <a:round/>
                      <a:headEnd type="none" w="med" len="med"/>
                      <a:tailEnd type="none" w="med" len="med"/>
                    </a:lnT>
                    <a:lnB w="12700" cap="flat" cmpd="sng" algn="ctr">
                      <a:solidFill>
                        <a:srgbClr val="2E7A56"/>
                      </a:solidFill>
                      <a:prstDash val="solid"/>
                      <a:round/>
                      <a:headEnd type="none" w="med" len="med"/>
                      <a:tailEnd type="none" w="med" len="med"/>
                    </a:lnB>
                    <a:blipFill>
                      <a:blip r:embed="rId5"/>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3 Dollars</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2000" b="0" dirty="0" smtClean="0">
                        <a:solidFill>
                          <a:schemeClr val="bg2">
                            <a:lumMod val="10000"/>
                          </a:schemeClr>
                        </a:solidFill>
                        <a:latin typeface="Freestyle Script" pitchFamily="66" charset="0"/>
                      </a:endParaRPr>
                    </a:p>
                    <a:p>
                      <a:pPr algn="ctr"/>
                      <a:r>
                        <a:rPr lang="fr-FR" sz="2000" b="0" kern="1200" dirty="0" smtClean="0">
                          <a:solidFill>
                            <a:schemeClr val="bg2">
                              <a:lumMod val="10000"/>
                            </a:schemeClr>
                          </a:solidFill>
                          <a:latin typeface="Freestyle Script" pitchFamily="66" charset="0"/>
                          <a:ea typeface="+mn-ea"/>
                          <a:cs typeface="+mn-cs"/>
                        </a:rPr>
                        <a:t>Regarder : « Touchez pas au grisbi »</a:t>
                      </a:r>
                      <a:endParaRPr lang="fr-FR" sz="2000" b="0" dirty="0">
                        <a:solidFill>
                          <a:schemeClr val="bg2">
                            <a:lumMod val="10000"/>
                          </a:schemeClr>
                        </a:solidFill>
                        <a:latin typeface="Freestyle Script" pitchFamily="66" charset="0"/>
                      </a:endParaRPr>
                    </a:p>
                  </a:txBody>
                  <a:tcPr anchor="ctr">
                    <a:lnL w="12700" cap="flat" cmpd="sng" algn="ctr">
                      <a:solidFill>
                        <a:srgbClr val="2E7A56"/>
                      </a:solidFill>
                      <a:prstDash val="solid"/>
                      <a:round/>
                      <a:headEnd type="none" w="med" len="med"/>
                      <a:tailEnd type="none" w="med" len="med"/>
                    </a:lnL>
                    <a:lnR w="12700" cap="flat" cmpd="sng" algn="ctr">
                      <a:solidFill>
                        <a:srgbClr val="2E7A56"/>
                      </a:solidFill>
                      <a:prstDash val="solid"/>
                      <a:round/>
                      <a:headEnd type="none" w="med" len="med"/>
                      <a:tailEnd type="none" w="med" len="med"/>
                    </a:lnR>
                    <a:lnT w="12700" cap="flat" cmpd="sng" algn="ctr">
                      <a:solidFill>
                        <a:srgbClr val="2E7A56"/>
                      </a:solidFill>
                      <a:prstDash val="solid"/>
                      <a:round/>
                      <a:headEnd type="none" w="med" len="med"/>
                      <a:tailEnd type="none" w="med" len="med"/>
                    </a:lnT>
                    <a:lnB w="12700" cap="flat" cmpd="sng" algn="ctr">
                      <a:solidFill>
                        <a:srgbClr val="2E7A56"/>
                      </a:solidFill>
                      <a:prstDash val="solid"/>
                      <a:round/>
                      <a:headEnd type="none" w="med" len="med"/>
                      <a:tailEnd type="none" w="med" len="med"/>
                    </a:lnB>
                    <a:solidFill>
                      <a:srgbClr val="B7D7C9"/>
                    </a:solidFill>
                  </a:tcPr>
                </a:tc>
                <a:tc>
                  <a:txBody>
                    <a:bodyPr/>
                    <a:lstStyle/>
                    <a:p>
                      <a:endParaRPr lang="fr-FR" dirty="0"/>
                    </a:p>
                  </a:txBody>
                  <a:tcPr>
                    <a:lnL w="12700" cap="flat" cmpd="sng" algn="ctr">
                      <a:solidFill>
                        <a:srgbClr val="2E7A56"/>
                      </a:solidFill>
                      <a:prstDash val="solid"/>
                      <a:round/>
                      <a:headEnd type="none" w="med" len="med"/>
                      <a:tailEnd type="none" w="med" len="med"/>
                    </a:lnL>
                    <a:lnR w="12700" cap="flat" cmpd="sng" algn="ctr">
                      <a:solidFill>
                        <a:srgbClr val="2E7A56"/>
                      </a:solidFill>
                      <a:prstDash val="solid"/>
                      <a:round/>
                      <a:headEnd type="none" w="med" len="med"/>
                      <a:tailEnd type="none" w="med" len="med"/>
                    </a:lnR>
                    <a:lnT w="12700" cap="flat" cmpd="sng" algn="ctr">
                      <a:solidFill>
                        <a:srgbClr val="2E7A56"/>
                      </a:solidFill>
                      <a:prstDash val="solid"/>
                      <a:round/>
                      <a:headEnd type="none" w="med" len="med"/>
                      <a:tailEnd type="none" w="med" len="med"/>
                    </a:lnT>
                    <a:lnB w="12700" cap="flat" cmpd="sng" algn="ctr">
                      <a:solidFill>
                        <a:srgbClr val="2E7A56"/>
                      </a:solidFill>
                      <a:prstDash val="solid"/>
                      <a:round/>
                      <a:headEnd type="none" w="med" len="med"/>
                      <a:tailEnd type="none" w="med" len="med"/>
                    </a:lnB>
                    <a:blipFill>
                      <a:blip r:embed="rId6"/>
                      <a:stretch>
                        <a:fillRect/>
                      </a:stretch>
                    </a:blipFill>
                  </a:tcPr>
                </a:tc>
                <a:tc>
                  <a:txBody>
                    <a:bodyPr/>
                    <a:lstStyle/>
                    <a:p>
                      <a:pPr algn="ctr"/>
                      <a:r>
                        <a:rPr lang="fr-FR" sz="2000" b="0" kern="1200" dirty="0" smtClean="0">
                          <a:solidFill>
                            <a:schemeClr val="dk1"/>
                          </a:solidFill>
                          <a:latin typeface="Freestyle Script" pitchFamily="66" charset="0"/>
                          <a:ea typeface="+mn-ea"/>
                          <a:cs typeface="+mn-cs"/>
                        </a:rPr>
                        <a:t>Rasoir</a:t>
                      </a:r>
                    </a:p>
                    <a:p>
                      <a:pPr algn="ctr"/>
                      <a:endParaRPr lang="fr-FR" sz="2000" b="0" kern="1200" dirty="0" smtClean="0">
                        <a:solidFill>
                          <a:schemeClr val="dk1"/>
                        </a:solidFill>
                        <a:latin typeface="Freestyle Script" pitchFamily="66" charset="0"/>
                        <a:ea typeface="+mn-ea"/>
                        <a:cs typeface="+mn-cs"/>
                      </a:endParaRPr>
                    </a:p>
                    <a:p>
                      <a:pPr algn="ctr"/>
                      <a:r>
                        <a:rPr lang="fr-FR" sz="2000" b="0" kern="1200" dirty="0" smtClean="0">
                          <a:solidFill>
                            <a:schemeClr val="dk1"/>
                          </a:solidFill>
                          <a:latin typeface="Freestyle Script" pitchFamily="66" charset="0"/>
                          <a:ea typeface="+mn-ea"/>
                          <a:cs typeface="+mn-cs"/>
                        </a:rPr>
                        <a:t>Toucher :Le fil de la lame est net et tranchant comme un scalpel.</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Anton</a:t>
                      </a:r>
                    </a:p>
                  </a:txBody>
                  <a:tcPr anchor="ctr">
                    <a:lnL w="12700" cap="flat" cmpd="sng" algn="ctr">
                      <a:solidFill>
                        <a:srgbClr val="2E7A56"/>
                      </a:solidFill>
                      <a:prstDash val="solid"/>
                      <a:round/>
                      <a:headEnd type="none" w="med" len="med"/>
                      <a:tailEnd type="none" w="med" len="med"/>
                    </a:lnL>
                    <a:lnR w="12700" cap="flat" cmpd="sng" algn="ctr">
                      <a:solidFill>
                        <a:srgbClr val="2E7A56"/>
                      </a:solidFill>
                      <a:prstDash val="solid"/>
                      <a:round/>
                      <a:headEnd type="none" w="med" len="med"/>
                      <a:tailEnd type="none" w="med" len="med"/>
                    </a:lnR>
                    <a:lnT w="12700" cap="flat" cmpd="sng" algn="ctr">
                      <a:solidFill>
                        <a:srgbClr val="2E7A56"/>
                      </a:solidFill>
                      <a:prstDash val="solid"/>
                      <a:round/>
                      <a:headEnd type="none" w="med" len="med"/>
                      <a:tailEnd type="none" w="med" len="med"/>
                    </a:lnT>
                    <a:lnB w="12700" cap="flat" cmpd="sng" algn="ctr">
                      <a:solidFill>
                        <a:srgbClr val="2E7A56"/>
                      </a:solidFill>
                      <a:prstDash val="solid"/>
                      <a:round/>
                      <a:headEnd type="none" w="med" len="med"/>
                      <a:tailEnd type="none" w="med" len="med"/>
                    </a:lnB>
                    <a:solidFill>
                      <a:srgbClr val="B7D7C9"/>
                    </a:solidFill>
                  </a:tcPr>
                </a:tc>
              </a:tr>
              <a:tr h="1872208">
                <a:tc>
                  <a:txBody>
                    <a:bodyPr/>
                    <a:lstStyle/>
                    <a:p>
                      <a:endParaRPr lang="fr-FR" dirty="0"/>
                    </a:p>
                  </a:txBody>
                  <a:tcPr>
                    <a:lnL w="12700" cap="flat" cmpd="sng" algn="ctr">
                      <a:solidFill>
                        <a:srgbClr val="2E7A56"/>
                      </a:solidFill>
                      <a:prstDash val="solid"/>
                      <a:round/>
                      <a:headEnd type="none" w="med" len="med"/>
                      <a:tailEnd type="none" w="med" len="med"/>
                    </a:lnL>
                    <a:lnR w="12700" cap="flat" cmpd="sng" algn="ctr">
                      <a:solidFill>
                        <a:srgbClr val="2E7A56"/>
                      </a:solidFill>
                      <a:prstDash val="solid"/>
                      <a:round/>
                      <a:headEnd type="none" w="med" len="med"/>
                      <a:tailEnd type="none" w="med" len="med"/>
                    </a:lnR>
                    <a:lnT w="12700" cap="flat" cmpd="sng" algn="ctr">
                      <a:solidFill>
                        <a:srgbClr val="2E7A56"/>
                      </a:solidFill>
                      <a:prstDash val="solid"/>
                      <a:round/>
                      <a:headEnd type="none" w="med" len="med"/>
                      <a:tailEnd type="none" w="med" len="med"/>
                    </a:lnT>
                    <a:lnB w="12700" cap="flat" cmpd="sng" algn="ctr">
                      <a:solidFill>
                        <a:srgbClr val="2E7A56"/>
                      </a:solidFill>
                      <a:prstDash val="solid"/>
                      <a:round/>
                      <a:headEnd type="none" w="med" len="med"/>
                      <a:tailEnd type="none" w="med" len="med"/>
                    </a:lnB>
                    <a:blipFill>
                      <a:blip r:embed="rId7"/>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Couteau</a:t>
                      </a:r>
                    </a:p>
                    <a:p>
                      <a:pPr algn="ctr"/>
                      <a:endParaRPr lang="fr-FR" sz="200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Regarder : Un couteau de marin.</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Toucher : La lame est émoussée.</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Anton</a:t>
                      </a:r>
                    </a:p>
                  </a:txBody>
                  <a:tcPr anchor="ctr">
                    <a:lnL w="12700" cap="flat" cmpd="sng" algn="ctr">
                      <a:solidFill>
                        <a:srgbClr val="2E7A56"/>
                      </a:solidFill>
                      <a:prstDash val="solid"/>
                      <a:round/>
                      <a:headEnd type="none" w="med" len="med"/>
                      <a:tailEnd type="none" w="med" len="med"/>
                    </a:lnL>
                    <a:lnR w="12700" cap="flat" cmpd="sng" algn="ctr">
                      <a:solidFill>
                        <a:srgbClr val="2E7A56"/>
                      </a:solidFill>
                      <a:prstDash val="solid"/>
                      <a:round/>
                      <a:headEnd type="none" w="med" len="med"/>
                      <a:tailEnd type="none" w="med" len="med"/>
                    </a:lnR>
                    <a:lnT w="12700" cap="flat" cmpd="sng" algn="ctr">
                      <a:solidFill>
                        <a:srgbClr val="2E7A56"/>
                      </a:solidFill>
                      <a:prstDash val="solid"/>
                      <a:round/>
                      <a:headEnd type="none" w="med" len="med"/>
                      <a:tailEnd type="none" w="med" len="med"/>
                    </a:lnT>
                    <a:lnB w="12700" cap="flat" cmpd="sng" algn="ctr">
                      <a:solidFill>
                        <a:srgbClr val="2E7A56"/>
                      </a:solidFill>
                      <a:prstDash val="solid"/>
                      <a:round/>
                      <a:headEnd type="none" w="med" len="med"/>
                      <a:tailEnd type="none" w="med" len="med"/>
                    </a:lnB>
                    <a:solidFill>
                      <a:srgbClr val="72B295"/>
                    </a:solidFill>
                  </a:tcPr>
                </a:tc>
                <a:tc>
                  <a:txBody>
                    <a:bodyPr/>
                    <a:lstStyle/>
                    <a:p>
                      <a:endParaRPr lang="fr-FR" dirty="0"/>
                    </a:p>
                  </a:txBody>
                  <a:tcPr>
                    <a:lnL w="12700" cap="flat" cmpd="sng" algn="ctr">
                      <a:solidFill>
                        <a:srgbClr val="2E7A56"/>
                      </a:solidFill>
                      <a:prstDash val="solid"/>
                      <a:round/>
                      <a:headEnd type="none" w="med" len="med"/>
                      <a:tailEnd type="none" w="med" len="med"/>
                    </a:lnL>
                    <a:lnR w="12700" cap="flat" cmpd="sng" algn="ctr">
                      <a:solidFill>
                        <a:srgbClr val="2E7A56"/>
                      </a:solidFill>
                      <a:prstDash val="solid"/>
                      <a:round/>
                      <a:headEnd type="none" w="med" len="med"/>
                      <a:tailEnd type="none" w="med" len="med"/>
                    </a:lnR>
                    <a:lnT w="12700" cap="flat" cmpd="sng" algn="ctr">
                      <a:solidFill>
                        <a:srgbClr val="2E7A56"/>
                      </a:solidFill>
                      <a:prstDash val="solid"/>
                      <a:round/>
                      <a:headEnd type="none" w="med" len="med"/>
                      <a:tailEnd type="none" w="med" len="med"/>
                    </a:lnT>
                    <a:lnB w="12700" cap="flat" cmpd="sng" algn="ctr">
                      <a:solidFill>
                        <a:srgbClr val="2E7A56"/>
                      </a:solidFill>
                      <a:prstDash val="solid"/>
                      <a:round/>
                      <a:headEnd type="none" w="med" len="med"/>
                      <a:tailEnd type="none" w="med" len="med"/>
                    </a:lnB>
                    <a:blipFill>
                      <a:blip r:embed="rId8"/>
                      <a:stretch>
                        <a:fillRect/>
                      </a:stretch>
                    </a:blipFill>
                  </a:tcPr>
                </a:tc>
                <a:tc>
                  <a:txBody>
                    <a:bodyPr/>
                    <a:lstStyle/>
                    <a:p>
                      <a:pPr algn="ctr"/>
                      <a:r>
                        <a:rPr lang="fr-FR" sz="2000" b="0" kern="1200" dirty="0" smtClean="0">
                          <a:solidFill>
                            <a:schemeClr val="dk1"/>
                          </a:solidFill>
                          <a:latin typeface="Freestyle Script" pitchFamily="66" charset="0"/>
                          <a:ea typeface="+mn-ea"/>
                          <a:cs typeface="+mn-cs"/>
                        </a:rPr>
                        <a:t>Un cent</a:t>
                      </a:r>
                    </a:p>
                    <a:p>
                      <a:pPr algn="ctr"/>
                      <a:endParaRPr lang="fr-FR" sz="2000" b="0" kern="1200" dirty="0" smtClean="0">
                        <a:solidFill>
                          <a:schemeClr val="dk1"/>
                        </a:solidFill>
                        <a:latin typeface="Freestyle Script" pitchFamily="66" charset="0"/>
                        <a:ea typeface="+mn-ea"/>
                        <a:cs typeface="+mn-cs"/>
                      </a:endParaRPr>
                    </a:p>
                    <a:p>
                      <a:pPr algn="ctr"/>
                      <a:r>
                        <a:rPr lang="fr-FR" sz="2000" b="0" kern="1200" dirty="0" smtClean="0">
                          <a:solidFill>
                            <a:schemeClr val="dk1"/>
                          </a:solidFill>
                          <a:latin typeface="Freestyle Script" pitchFamily="66" charset="0"/>
                          <a:ea typeface="+mn-ea"/>
                          <a:cs typeface="+mn-cs"/>
                        </a:rPr>
                        <a:t>R: Une pièce d’un cent en nickel.</a:t>
                      </a:r>
                      <a:endParaRPr lang="fr-FR" sz="2000" b="0" dirty="0">
                        <a:latin typeface="Freestyle Script" pitchFamily="66" charset="0"/>
                      </a:endParaRPr>
                    </a:p>
                  </a:txBody>
                  <a:tcPr anchor="ctr">
                    <a:lnL w="12700" cap="flat" cmpd="sng" algn="ctr">
                      <a:solidFill>
                        <a:srgbClr val="2E7A56"/>
                      </a:solidFill>
                      <a:prstDash val="solid"/>
                      <a:round/>
                      <a:headEnd type="none" w="med" len="med"/>
                      <a:tailEnd type="none" w="med" len="med"/>
                    </a:lnL>
                    <a:lnR w="12700" cap="flat" cmpd="sng" algn="ctr">
                      <a:solidFill>
                        <a:srgbClr val="2E7A56"/>
                      </a:solidFill>
                      <a:prstDash val="solid"/>
                      <a:round/>
                      <a:headEnd type="none" w="med" len="med"/>
                      <a:tailEnd type="none" w="med" len="med"/>
                    </a:lnR>
                    <a:lnT w="12700" cap="flat" cmpd="sng" algn="ctr">
                      <a:solidFill>
                        <a:srgbClr val="2E7A56"/>
                      </a:solidFill>
                      <a:prstDash val="solid"/>
                      <a:round/>
                      <a:headEnd type="none" w="med" len="med"/>
                      <a:tailEnd type="none" w="med" len="med"/>
                    </a:lnT>
                    <a:lnB w="12700" cap="flat" cmpd="sng" algn="ctr">
                      <a:solidFill>
                        <a:srgbClr val="2E7A56"/>
                      </a:solidFill>
                      <a:prstDash val="solid"/>
                      <a:round/>
                      <a:headEnd type="none" w="med" len="med"/>
                      <a:tailEnd type="none" w="med" len="med"/>
                    </a:lnB>
                    <a:solidFill>
                      <a:srgbClr val="72B295"/>
                    </a:solidFill>
                  </a:tcPr>
                </a:tc>
              </a:tr>
            </a:tbl>
          </a:graphicData>
        </a:graphic>
      </p:graphicFrame>
      <p:sp>
        <p:nvSpPr>
          <p:cNvPr id="5" name="Ellipse 4"/>
          <p:cNvSpPr/>
          <p:nvPr/>
        </p:nvSpPr>
        <p:spPr>
          <a:xfrm>
            <a:off x="179512" y="234888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6" name="Ellipse 5"/>
          <p:cNvSpPr/>
          <p:nvPr/>
        </p:nvSpPr>
        <p:spPr>
          <a:xfrm>
            <a:off x="179512"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7" name="Ellipse 6"/>
          <p:cNvSpPr/>
          <p:nvPr/>
        </p:nvSpPr>
        <p:spPr>
          <a:xfrm>
            <a:off x="179512" y="429309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8" name="Ellipse 7"/>
          <p:cNvSpPr/>
          <p:nvPr/>
        </p:nvSpPr>
        <p:spPr>
          <a:xfrm>
            <a:off x="4427984"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9" name="Ellipse 8"/>
          <p:cNvSpPr/>
          <p:nvPr/>
        </p:nvSpPr>
        <p:spPr>
          <a:xfrm>
            <a:off x="4427984" y="22768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0" name="Ellipse 9"/>
          <p:cNvSpPr/>
          <p:nvPr/>
        </p:nvSpPr>
        <p:spPr>
          <a:xfrm>
            <a:off x="4427984" y="422108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12" name="Ellipse 11">
            <a:hlinkClick r:id="rId9" action="ppaction://hlinksldjump"/>
          </p:cNvPr>
          <p:cNvSpPr/>
          <p:nvPr/>
        </p:nvSpPr>
        <p:spPr>
          <a:xfrm>
            <a:off x="0" y="0"/>
            <a:ext cx="539552" cy="404664"/>
          </a:xfrm>
          <a:prstGeom prst="ellipse">
            <a:avLst/>
          </a:prstGeom>
          <a:blipFill dpi="0" rotWithShape="1">
            <a:blip r:embed="rId10"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ZoneTexte 12"/>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ANTON</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Image 26" descr="chezbob2.jpg"/>
          <p:cNvPicPr>
            <a:picLocks noChangeAspect="1"/>
          </p:cNvPicPr>
          <p:nvPr/>
        </p:nvPicPr>
        <p:blipFill>
          <a:blip r:embed="rId2" cstate="print"/>
          <a:stretch>
            <a:fillRect/>
          </a:stretch>
        </p:blipFill>
        <p:spPr>
          <a:xfrm>
            <a:off x="0" y="0"/>
            <a:ext cx="9144000" cy="6858000"/>
          </a:xfrm>
          <a:prstGeom prst="rect">
            <a:avLst/>
          </a:prstGeom>
        </p:spPr>
      </p:pic>
      <p:sp>
        <p:nvSpPr>
          <p:cNvPr id="3" name="Ellipse 2">
            <a:hlinkClick r:id="rId3" action="ppaction://hlinksldjump" tooltip="&quot;Rhum blanc de la Réunion&quot;."/>
          </p:cNvPr>
          <p:cNvSpPr/>
          <p:nvPr/>
        </p:nvSpPr>
        <p:spPr>
          <a:xfrm>
            <a:off x="1979712" y="3356992"/>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 name="Ellipse 4">
            <a:hlinkClick r:id="rId3" action="ppaction://hlinksldjump" tooltip="Parfum d'eau de cologne ambrée."/>
          </p:cNvPr>
          <p:cNvSpPr/>
          <p:nvPr/>
        </p:nvSpPr>
        <p:spPr>
          <a:xfrm>
            <a:off x="7884368" y="3717032"/>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 name="Ellipse 6">
            <a:hlinkClick r:id="rId3" action="ppaction://hlinksldjump" tooltip="Ca sent bon!"/>
          </p:cNvPr>
          <p:cNvSpPr/>
          <p:nvPr/>
        </p:nvSpPr>
        <p:spPr>
          <a:xfrm>
            <a:off x="5292080" y="2420888"/>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8" name="Ellipse 7">
            <a:hlinkClick r:id="rId3" action="ppaction://hlinksldjump" tooltip="Ca sent bon!"/>
          </p:cNvPr>
          <p:cNvSpPr/>
          <p:nvPr/>
        </p:nvSpPr>
        <p:spPr>
          <a:xfrm>
            <a:off x="4644008" y="450912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Ellipse 9">
            <a:hlinkClick r:id="rId3" action="ppaction://hlinksldjump" tooltip="&quot;Air-France&quot;"/>
          </p:cNvPr>
          <p:cNvSpPr/>
          <p:nvPr/>
        </p:nvSpPr>
        <p:spPr>
          <a:xfrm>
            <a:off x="6588224" y="4941168"/>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Ellipse 10">
            <a:hlinkClick r:id="rId3" action="ppaction://hlinksldjump" tooltip="&quot;Hong-Kong Singapour&quot;"/>
          </p:cNvPr>
          <p:cNvSpPr/>
          <p:nvPr/>
        </p:nvSpPr>
        <p:spPr>
          <a:xfrm>
            <a:off x="7524328" y="5445224"/>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1" name="Ellipse 20">
            <a:hlinkClick r:id="rId3" action="ppaction://hlinksldjump" tooltip="Une toile abstraite."/>
          </p:cNvPr>
          <p:cNvSpPr/>
          <p:nvPr/>
        </p:nvSpPr>
        <p:spPr>
          <a:xfrm>
            <a:off x="5940152" y="249289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2" name="Ellipse 21">
            <a:hlinkClick r:id="rId3" action="ppaction://hlinksldjump" tooltip="&quot;MAMAN, JE T'AIME&quot;."/>
          </p:cNvPr>
          <p:cNvSpPr/>
          <p:nvPr/>
        </p:nvSpPr>
        <p:spPr>
          <a:xfrm>
            <a:off x="683568" y="364502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3" name="Ellipse 22">
            <a:hlinkClick r:id="rId3" action="ppaction://hlinksldjump" tooltip="Paysage tropical..."/>
          </p:cNvPr>
          <p:cNvSpPr/>
          <p:nvPr/>
        </p:nvSpPr>
        <p:spPr>
          <a:xfrm>
            <a:off x="2843808" y="256490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28" name="Tableau 27"/>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29" name="Ellipse 28">
            <a:hlinkClick r:id="rId3" action="ppaction://hlinksldjump" tooltip="Une boîte à malices?"/>
          </p:cNvPr>
          <p:cNvSpPr/>
          <p:nvPr/>
        </p:nvSpPr>
        <p:spPr>
          <a:xfrm>
            <a:off x="7020272" y="522920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0" name="Ellipse 29">
            <a:hlinkClick r:id="rId3" action="ppaction://hlinksldjump" tooltip="Papier d'écolier."/>
          </p:cNvPr>
          <p:cNvSpPr/>
          <p:nvPr/>
        </p:nvSpPr>
        <p:spPr>
          <a:xfrm>
            <a:off x="2195736" y="256490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8" name="Ellipse 17">
            <a:hlinkClick r:id="rId4" action="ppaction://hlinksldjump"/>
          </p:cNvPr>
          <p:cNvSpPr/>
          <p:nvPr/>
        </p:nvSpPr>
        <p:spPr>
          <a:xfrm>
            <a:off x="1907704" y="2564904"/>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31" name="Ellipse 30">
            <a:hlinkClick r:id="rId3" action="ppaction://hlinksldjump" tooltip="Rideau!"/>
          </p:cNvPr>
          <p:cNvSpPr/>
          <p:nvPr/>
        </p:nvSpPr>
        <p:spPr>
          <a:xfrm>
            <a:off x="4067944" y="227687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2" name="Ellipse 31">
            <a:hlinkClick r:id="rId3" action="ppaction://hlinksldjump" tooltip="Un équipet."/>
          </p:cNvPr>
          <p:cNvSpPr/>
          <p:nvPr/>
        </p:nvSpPr>
        <p:spPr>
          <a:xfrm>
            <a:off x="4788024" y="342900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3" name="Ellipse 32">
            <a:hlinkClick r:id="rId3" action="ppaction://hlinksldjump" tooltip="&quot;Eau de Vie&quot; ou &quot;Mort Subite&quot;?"/>
          </p:cNvPr>
          <p:cNvSpPr/>
          <p:nvPr/>
        </p:nvSpPr>
        <p:spPr>
          <a:xfrm>
            <a:off x="1979712" y="357301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4" name="Ellipse 33">
            <a:hlinkClick r:id="rId3" action="ppaction://hlinksldjump" tooltip="Le sommier grince."/>
          </p:cNvPr>
          <p:cNvSpPr/>
          <p:nvPr/>
        </p:nvSpPr>
        <p:spPr>
          <a:xfrm>
            <a:off x="5076056" y="4509120"/>
            <a:ext cx="288032" cy="288032"/>
          </a:xfrm>
          <a:prstGeom prst="ellipse">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5" name="Ellipse 34">
            <a:hlinkClick r:id="rId3" action="ppaction://hlinksldjump" tooltip="Ca ne bouge pas."/>
          </p:cNvPr>
          <p:cNvSpPr/>
          <p:nvPr/>
        </p:nvSpPr>
        <p:spPr>
          <a:xfrm>
            <a:off x="4355976" y="764704"/>
            <a:ext cx="288032" cy="288032"/>
          </a:xfrm>
          <a:prstGeom prst="ellipse">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6" name="Ellipse 35">
            <a:hlinkClick r:id="rId3" action="ppaction://hlinksldjump" tooltip="Toc-toc!"/>
          </p:cNvPr>
          <p:cNvSpPr/>
          <p:nvPr/>
        </p:nvSpPr>
        <p:spPr>
          <a:xfrm>
            <a:off x="4788024" y="764704"/>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7" name="Ellipse 36">
            <a:hlinkClick r:id="rId3" action="ppaction://hlinksldjump" tooltip="Senteurs marines."/>
          </p:cNvPr>
          <p:cNvSpPr/>
          <p:nvPr/>
        </p:nvSpPr>
        <p:spPr>
          <a:xfrm>
            <a:off x="1907704" y="1700808"/>
            <a:ext cx="288032" cy="288032"/>
          </a:xfrm>
          <a:prstGeom prst="ellipse">
            <a:avLst/>
          </a:prstGeom>
          <a:solidFill>
            <a:schemeClr val="accent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8" name="Ellipse 37">
            <a:hlinkClick r:id="rId3" action="ppaction://hlinksldjump" tooltip="C'est bloqué."/>
          </p:cNvPr>
          <p:cNvSpPr/>
          <p:nvPr/>
        </p:nvSpPr>
        <p:spPr>
          <a:xfrm>
            <a:off x="4572000" y="764704"/>
            <a:ext cx="288032" cy="288032"/>
          </a:xfrm>
          <a:prstGeom prst="ellipse">
            <a:avLst/>
          </a:prstGeom>
          <a:solidFill>
            <a:schemeClr val="accent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9" name="Ellipse 18">
            <a:hlinkClick r:id="rId4" action="ppaction://hlinksldjump"/>
          </p:cNvPr>
          <p:cNvSpPr/>
          <p:nvPr/>
        </p:nvSpPr>
        <p:spPr>
          <a:xfrm>
            <a:off x="1907704" y="1916832"/>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39" name="Ellipse 38"/>
          <p:cNvSpPr/>
          <p:nvPr/>
        </p:nvSpPr>
        <p:spPr>
          <a:xfrm>
            <a:off x="4572000" y="3429000"/>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0" name="Ellipse 39">
            <a:hlinkClick r:id="rId3" action="ppaction://hlinksldjump" tooltip="OK!"/>
          </p:cNvPr>
          <p:cNvSpPr/>
          <p:nvPr/>
        </p:nvSpPr>
        <p:spPr>
          <a:xfrm>
            <a:off x="1115616" y="4797152"/>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1" name="Ellipse 40">
            <a:hlinkClick r:id="rId3" action="ppaction://hlinksldjump" tooltip="Du beau linge!"/>
          </p:cNvPr>
          <p:cNvSpPr/>
          <p:nvPr/>
        </p:nvSpPr>
        <p:spPr>
          <a:xfrm>
            <a:off x="1979712" y="5229200"/>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2" name="Ellipse 41">
            <a:hlinkClick r:id="rId3" action="ppaction://hlinksldjump" tooltip="Des affaires de marin..."/>
          </p:cNvPr>
          <p:cNvSpPr/>
          <p:nvPr/>
        </p:nvSpPr>
        <p:spPr>
          <a:xfrm>
            <a:off x="6300192" y="5301208"/>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3" name="Ellipse 42">
            <a:hlinkClick r:id="rId3" action="ppaction://hlinksldjump" tooltip="Le grand large."/>
          </p:cNvPr>
          <p:cNvSpPr/>
          <p:nvPr/>
        </p:nvSpPr>
        <p:spPr>
          <a:xfrm>
            <a:off x="4788024" y="249289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4" name="Ellipse 43"/>
          <p:cNvSpPr/>
          <p:nvPr/>
        </p:nvSpPr>
        <p:spPr>
          <a:xfrm>
            <a:off x="1979712" y="4653136"/>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5" name="Ellipse 44"/>
          <p:cNvSpPr/>
          <p:nvPr/>
        </p:nvSpPr>
        <p:spPr>
          <a:xfrm>
            <a:off x="1403648" y="4581128"/>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6" name="Ellipse 45"/>
          <p:cNvSpPr/>
          <p:nvPr/>
        </p:nvSpPr>
        <p:spPr>
          <a:xfrm>
            <a:off x="6444208" y="5661248"/>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4" name="Ellipse 23">
            <a:hlinkClick r:id="rId3" action="ppaction://hlinksldjump" tooltip="Une robe de chambre."/>
          </p:cNvPr>
          <p:cNvSpPr/>
          <p:nvPr/>
        </p:nvSpPr>
        <p:spPr>
          <a:xfrm>
            <a:off x="7884368" y="342900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7" name="Ellipse 16">
            <a:hlinkClick r:id="rId4" action="ppaction://hlinksldjump"/>
          </p:cNvPr>
          <p:cNvSpPr/>
          <p:nvPr/>
        </p:nvSpPr>
        <p:spPr>
          <a:xfrm>
            <a:off x="1979712" y="4941168"/>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6" name="Ellipse 15">
            <a:hlinkClick r:id="rId4" action="ppaction://hlinksldjump"/>
          </p:cNvPr>
          <p:cNvSpPr/>
          <p:nvPr/>
        </p:nvSpPr>
        <p:spPr>
          <a:xfrm>
            <a:off x="1259632" y="465313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15" name="Ellipse 14">
            <a:hlinkClick r:id="rId4" action="ppaction://hlinksldjump"/>
          </p:cNvPr>
          <p:cNvSpPr/>
          <p:nvPr/>
        </p:nvSpPr>
        <p:spPr>
          <a:xfrm>
            <a:off x="6588224" y="537321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47" name="Ellipse 46">
            <a:hlinkClick r:id="rId5" action="ppaction://hlinksldjump"/>
          </p:cNvPr>
          <p:cNvSpPr/>
          <p:nvPr/>
        </p:nvSpPr>
        <p:spPr>
          <a:xfrm>
            <a:off x="0" y="0"/>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 name="ZoneTexte 47">
            <a:hlinkClick r:id="rId3" action="ppaction://hlinksldjump" tooltip="PARFUM D'EAU DE COLOGNE AMBREE."/>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BOB</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49" name="Ellipse 48">
            <a:hlinkClick r:id="rId3" action="ppaction://hlinksldjump" tooltip="&quot;OK, vous êtes en planque...&quot;"/>
          </p:cNvPr>
          <p:cNvSpPr/>
          <p:nvPr/>
        </p:nvSpPr>
        <p:spPr>
          <a:xfrm>
            <a:off x="1115616" y="5445224"/>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0" name="Ellipse 49">
            <a:hlinkClick r:id="rId3" action="ppaction://hlinksldjump" tooltip="Ca sent bon!"/>
          </p:cNvPr>
          <p:cNvSpPr/>
          <p:nvPr/>
        </p:nvSpPr>
        <p:spPr>
          <a:xfrm>
            <a:off x="2123728" y="198884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Image 15" descr="chezbob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1368008"/>
                <a:gridCol w="3672552"/>
                <a:gridCol w="1368152"/>
                <a:gridCol w="2520280"/>
              </a:tblGrid>
              <a:tr h="1224136">
                <a:tc>
                  <a:txBody>
                    <a:bodyPr/>
                    <a:lstStyle/>
                    <a:p>
                      <a:endParaRPr lang="fr-FR" dirty="0"/>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blipFill>
                      <a:blip r:embed="rId3"/>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Revolver</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1"/>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Bob</a:t>
                      </a:r>
                    </a:p>
                  </a:txBody>
                  <a:tcPr anchor="ct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solidFill>
                      <a:srgbClr val="7199C9"/>
                    </a:solidFill>
                  </a:tcPr>
                </a:tc>
                <a:tc>
                  <a:txBody>
                    <a:bodyPr/>
                    <a:lstStyle/>
                    <a:p>
                      <a:endParaRPr lang="fr-FR" dirty="0"/>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blipFill>
                      <a:blip r:embed="rId4"/>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Trousse</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2">
                            <a:lumMod val="10000"/>
                          </a:schemeClr>
                        </a:solidFill>
                        <a:latin typeface="Freestyle Script" pitchFamily="66" charset="0"/>
                        <a:ea typeface="+mn-ea"/>
                        <a:cs typeface="+mn-cs"/>
                      </a:endParaRPr>
                    </a:p>
                    <a:p>
                      <a:pPr algn="ctr"/>
                      <a:r>
                        <a:rPr lang="fr-FR" sz="2000" b="0" dirty="0" smtClean="0">
                          <a:solidFill>
                            <a:schemeClr val="bg2">
                              <a:lumMod val="10000"/>
                            </a:schemeClr>
                          </a:solidFill>
                          <a:latin typeface="Freestyle Script" pitchFamily="66" charset="0"/>
                        </a:rPr>
                        <a:t>Sentir : </a:t>
                      </a:r>
                      <a:r>
                        <a:rPr lang="fr-FR" sz="2000" b="0" kern="1200" dirty="0" smtClean="0">
                          <a:solidFill>
                            <a:schemeClr val="bg2">
                              <a:lumMod val="10000"/>
                            </a:schemeClr>
                          </a:solidFill>
                          <a:latin typeface="Freestyle Script" pitchFamily="66" charset="0"/>
                          <a:ea typeface="+mn-ea"/>
                          <a:cs typeface="+mn-cs"/>
                        </a:rPr>
                        <a:t>Ca pue l’ether...</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Bob</a:t>
                      </a:r>
                    </a:p>
                  </a:txBody>
                  <a:tcPr anchor="ct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solidFill>
                      <a:srgbClr val="7199C9"/>
                    </a:solidFill>
                  </a:tcPr>
                </a:tc>
              </a:tr>
              <a:tr h="1296144">
                <a:tc>
                  <a:txBody>
                    <a:bodyPr/>
                    <a:lstStyle/>
                    <a:p>
                      <a:endParaRPr lang="fr-FR" dirty="0"/>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blipFill>
                      <a:blip r:embed="rId5"/>
                      <a:stretch>
                        <a:fillRect/>
                      </a:stretch>
                    </a:blip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2">
                              <a:lumMod val="10000"/>
                            </a:schemeClr>
                          </a:solidFill>
                          <a:latin typeface="Freestyle Script" pitchFamily="66" charset="0"/>
                          <a:ea typeface="+mn-ea"/>
                          <a:cs typeface="+mn-cs"/>
                        </a:rPr>
                        <a:t>Masque</a:t>
                      </a:r>
                      <a:r>
                        <a:rPr lang="fr-FR" sz="2000" kern="1200" dirty="0" smtClean="0">
                          <a:solidFill>
                            <a:schemeClr val="bg1"/>
                          </a:solidFill>
                          <a:latin typeface="Freestyle Script" pitchFamily="66" charset="0"/>
                          <a:ea typeface="+mn-ea"/>
                          <a:cs typeface="+mn-cs"/>
                        </a:rPr>
                        <a:t>    </a:t>
                      </a:r>
                      <a:r>
                        <a:rPr lang="fr-FR" sz="2000" kern="1200" dirty="0" smtClean="0">
                          <a:solidFill>
                            <a:srgbClr val="FF0000"/>
                          </a:solidFill>
                          <a:latin typeface="Freestyle Script" pitchFamily="66" charset="0"/>
                          <a:ea typeface="+mn-ea"/>
                          <a:cs typeface="+mn-cs"/>
                        </a:rPr>
                        <a:t>Appartient à Bob</a:t>
                      </a:r>
                      <a:endParaRPr lang="fr-FR" sz="2000" kern="1200" dirty="0" smtClean="0">
                        <a:solidFill>
                          <a:schemeClr val="bg1"/>
                        </a:solidFill>
                        <a:latin typeface="Freestyle Script" pitchFamily="66" charset="0"/>
                        <a:ea typeface="+mn-ea"/>
                        <a:cs typeface="+mn-cs"/>
                      </a:endParaRPr>
                    </a:p>
                    <a:p>
                      <a:pPr algn="ctr"/>
                      <a:r>
                        <a:rPr lang="fr-FR" sz="2000" kern="1200" dirty="0" smtClean="0">
                          <a:solidFill>
                            <a:schemeClr val="bg2">
                              <a:lumMod val="10000"/>
                            </a:schemeClr>
                          </a:solidFill>
                          <a:latin typeface="Freestyle Script" pitchFamily="66" charset="0"/>
                          <a:ea typeface="+mn-ea"/>
                          <a:cs typeface="+mn-cs"/>
                        </a:rPr>
                        <a:t>Regarder :Le masque est grossièrement sculpté</a:t>
                      </a:r>
                    </a:p>
                    <a:p>
                      <a:pPr algn="ctr"/>
                      <a:r>
                        <a:rPr lang="fr-FR" sz="2000" kern="1200" dirty="0" smtClean="0">
                          <a:solidFill>
                            <a:schemeClr val="bg2">
                              <a:lumMod val="10000"/>
                            </a:schemeClr>
                          </a:solidFill>
                          <a:latin typeface="Freestyle Script" pitchFamily="66" charset="0"/>
                          <a:ea typeface="+mn-ea"/>
                          <a:cs typeface="+mn-cs"/>
                        </a:rPr>
                        <a:t>Toucher :Vos doigts suivent les dessin d’un masque aux traits primitifs.</a:t>
                      </a:r>
                      <a:endParaRPr lang="fr-FR" sz="2000" dirty="0">
                        <a:solidFill>
                          <a:schemeClr val="bg2">
                            <a:lumMod val="10000"/>
                          </a:schemeClr>
                        </a:solidFill>
                        <a:latin typeface="Freestyle Script" pitchFamily="66" charset="0"/>
                      </a:endParaRPr>
                    </a:p>
                  </a:txBody>
                  <a:tcPr anchor="ct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solidFill>
                      <a:srgbClr val="C2D3E8"/>
                    </a:solidFill>
                  </a:tcPr>
                </a:tc>
                <a:tc>
                  <a:txBody>
                    <a:bodyPr/>
                    <a:lstStyle/>
                    <a:p>
                      <a:endParaRPr lang="fr-FR" dirty="0"/>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blipFill>
                      <a:blip r:embed="rId6"/>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Papier à lettres</a:t>
                      </a:r>
                    </a:p>
                    <a:p>
                      <a:pPr algn="ctr"/>
                      <a:endParaRPr lang="fr-FR" sz="1050" b="0" kern="1200" dirty="0" smtClean="0">
                        <a:solidFill>
                          <a:schemeClr val="bg1"/>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kern="1200" dirty="0" smtClean="0">
                          <a:solidFill>
                            <a:srgbClr val="FF0000"/>
                          </a:solidFill>
                          <a:latin typeface="Freestyle Script" pitchFamily="66" charset="0"/>
                          <a:ea typeface="+mn-ea"/>
                          <a:cs typeface="+mn-cs"/>
                        </a:rPr>
                        <a:t>Appartient à Bob</a:t>
                      </a:r>
                    </a:p>
                  </a:txBody>
                  <a:tcPr anchor="ct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solidFill>
                      <a:srgbClr val="C2D3E8"/>
                    </a:solidFill>
                  </a:tcPr>
                </a:tc>
              </a:tr>
              <a:tr h="1368152">
                <a:tc>
                  <a:txBody>
                    <a:bodyPr/>
                    <a:lstStyle/>
                    <a:p>
                      <a:endParaRPr lang="fr-FR" dirty="0"/>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blipFill>
                      <a:blip r:embed="rId7"/>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2">
                              <a:lumMod val="10000"/>
                            </a:schemeClr>
                          </a:solidFill>
                          <a:latin typeface="Freestyle Script" pitchFamily="66" charset="0"/>
                          <a:ea typeface="+mn-ea"/>
                          <a:cs typeface="+mn-cs"/>
                        </a:rPr>
                        <a:t>Livre Brisban </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2">
                              <a:lumMod val="10000"/>
                            </a:schemeClr>
                          </a:solidFill>
                          <a:latin typeface="Freestyle Script" pitchFamily="66" charset="0"/>
                          <a:ea typeface="+mn-ea"/>
                          <a:cs typeface="+mn-cs"/>
                        </a:rPr>
                        <a:t>R egarder: La couverture est abîmée...</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2">
                              <a:lumMod val="10000"/>
                            </a:schemeClr>
                          </a:solidFill>
                          <a:latin typeface="Freestyle Script" pitchFamily="66" charset="0"/>
                          <a:ea typeface="+mn-ea"/>
                          <a:cs typeface="+mn-cs"/>
                        </a:rPr>
                        <a:t>Les pages sont tâchées, écornées...</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kern="1200" dirty="0" smtClean="0">
                          <a:solidFill>
                            <a:srgbClr val="FF0000"/>
                          </a:solidFill>
                          <a:latin typeface="Freestyle Script" pitchFamily="66" charset="0"/>
                          <a:ea typeface="+mn-ea"/>
                          <a:cs typeface="+mn-cs"/>
                        </a:rPr>
                        <a:t>Appartient à Bob ou Anton</a:t>
                      </a:r>
                      <a:endParaRPr lang="fr-FR" sz="1050" kern="1200" dirty="0" smtClean="0">
                        <a:solidFill>
                          <a:schemeClr val="bg1"/>
                        </a:solidFill>
                        <a:latin typeface="Freestyle Script" pitchFamily="66" charset="0"/>
                        <a:ea typeface="+mn-ea"/>
                        <a:cs typeface="+mn-cs"/>
                      </a:endParaRPr>
                    </a:p>
                  </a:txBody>
                  <a:tcPr anchor="ct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solidFill>
                      <a:srgbClr val="7199C9"/>
                    </a:solidFill>
                  </a:tcPr>
                </a:tc>
                <a:tc>
                  <a:txBody>
                    <a:bodyPr/>
                    <a:lstStyle/>
                    <a:p>
                      <a:endParaRPr lang="fr-FR" dirty="0"/>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blipFill>
                      <a:blip r:embed="rId8"/>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Lettre</a:t>
                      </a:r>
                    </a:p>
                    <a:p>
                      <a:pPr algn="ctr"/>
                      <a:endParaRPr lang="fr-FR" sz="1050" b="0" kern="1200" dirty="0" smtClean="0">
                        <a:solidFill>
                          <a:schemeClr val="bg1"/>
                        </a:solidFill>
                        <a:latin typeface="Freestyle Script" pitchFamily="66" charset="0"/>
                        <a:ea typeface="+mn-ea"/>
                        <a:cs typeface="+mn-cs"/>
                      </a:endParaRPr>
                    </a:p>
                    <a:p>
                      <a:pPr algn="ctr"/>
                      <a:r>
                        <a:rPr lang="fr-FR" sz="2000" b="0" kern="1200" dirty="0" smtClean="0">
                          <a:solidFill>
                            <a:srgbClr val="FF0000"/>
                          </a:solidFill>
                          <a:latin typeface="Freestyle Script" pitchFamily="66" charset="0"/>
                          <a:ea typeface="+mn-ea"/>
                          <a:cs typeface="+mn-cs"/>
                        </a:rPr>
                        <a:t>Expediteur: Marie</a:t>
                      </a:r>
                      <a:endParaRPr lang="fr-FR" sz="2000" b="0" dirty="0">
                        <a:solidFill>
                          <a:srgbClr val="FF0000"/>
                        </a:solidFill>
                        <a:latin typeface="Freestyle Script" pitchFamily="66" charset="0"/>
                      </a:endParaRPr>
                    </a:p>
                  </a:txBody>
                  <a:tcPr anchor="ct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solidFill>
                      <a:srgbClr val="7199C9"/>
                    </a:solidFill>
                  </a:tcPr>
                </a:tc>
              </a:tr>
              <a:tr h="1209640">
                <a:tc>
                  <a:txBody>
                    <a:bodyPr/>
                    <a:lstStyle/>
                    <a:p>
                      <a:endParaRPr lang="fr-FR" dirty="0"/>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blipFill>
                      <a:blip r:embed="rId9"/>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kern="1200" dirty="0" smtClean="0">
                          <a:solidFill>
                            <a:schemeClr val="bg2">
                              <a:lumMod val="10000"/>
                            </a:schemeClr>
                          </a:solidFill>
                          <a:latin typeface="Freestyle Script" pitchFamily="66" charset="0"/>
                          <a:ea typeface="+mn-ea"/>
                          <a:cs typeface="+mn-cs"/>
                        </a:rPr>
                        <a:t>Sextant</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kern="1200" dirty="0" smtClean="0">
                        <a:solidFill>
                          <a:schemeClr val="bg1"/>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kern="1200" dirty="0" smtClean="0">
                          <a:solidFill>
                            <a:srgbClr val="FF0000"/>
                          </a:solidFill>
                          <a:latin typeface="Freestyle Script" pitchFamily="66" charset="0"/>
                          <a:ea typeface="+mn-ea"/>
                          <a:cs typeface="+mn-cs"/>
                        </a:rPr>
                        <a:t>Appartient à Bob</a:t>
                      </a:r>
                    </a:p>
                  </a:txBody>
                  <a:tcPr anchor="ct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solidFill>
                      <a:srgbClr val="C2D3E8"/>
                    </a:solidFill>
                  </a:tcPr>
                </a:tc>
                <a:tc>
                  <a:txBody>
                    <a:bodyPr/>
                    <a:lstStyle/>
                    <a:p>
                      <a:endParaRPr lang="fr-FR" dirty="0"/>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blipFill>
                      <a:blip r:embed="rId8"/>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Lettre</a:t>
                      </a:r>
                    </a:p>
                    <a:p>
                      <a:pPr algn="ctr"/>
                      <a:endParaRPr lang="fr-FR" sz="1050" b="0" kern="1200" dirty="0" smtClean="0">
                        <a:solidFill>
                          <a:schemeClr val="bg1"/>
                        </a:solidFill>
                        <a:latin typeface="Freestyle Script" pitchFamily="66" charset="0"/>
                        <a:ea typeface="+mn-ea"/>
                        <a:cs typeface="+mn-cs"/>
                      </a:endParaRPr>
                    </a:p>
                    <a:p>
                      <a:pPr algn="ctr"/>
                      <a:r>
                        <a:rPr lang="fr-FR" sz="2000" b="0" kern="1200" dirty="0" smtClean="0">
                          <a:solidFill>
                            <a:srgbClr val="FF0000"/>
                          </a:solidFill>
                          <a:latin typeface="Freestyle Script" pitchFamily="66" charset="0"/>
                          <a:ea typeface="+mn-ea"/>
                          <a:cs typeface="+mn-cs"/>
                        </a:rPr>
                        <a:t>Expediteur: Marie</a:t>
                      </a:r>
                      <a:endParaRPr lang="fr-FR" sz="2000" b="0" dirty="0">
                        <a:solidFill>
                          <a:srgbClr val="FF0000"/>
                        </a:solidFill>
                        <a:latin typeface="Freestyle Script" pitchFamily="66" charset="0"/>
                      </a:endParaRPr>
                    </a:p>
                  </a:txBody>
                  <a:tcPr anchor="ct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solidFill>
                      <a:srgbClr val="C2D3E8"/>
                    </a:solidFill>
                  </a:tcPr>
                </a:tc>
              </a:tr>
              <a:tr h="1224136">
                <a:tc>
                  <a:txBody>
                    <a:bodyPr/>
                    <a:lstStyle/>
                    <a:p>
                      <a:endParaRPr lang="fr-FR" dirty="0"/>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blipFill>
                      <a:blip r:embed="rId10"/>
                      <a:stretch>
                        <a:fillRect/>
                      </a:stretch>
                    </a:blipFill>
                  </a:tcPr>
                </a:tc>
                <a:tc>
                  <a:txBody>
                    <a:bodyPr/>
                    <a:lstStyle/>
                    <a:p>
                      <a:pPr algn="ctr"/>
                      <a:r>
                        <a:rPr lang="fr-FR" sz="2000" kern="1200" dirty="0" smtClean="0">
                          <a:solidFill>
                            <a:schemeClr val="bg2">
                              <a:lumMod val="10000"/>
                            </a:schemeClr>
                          </a:solidFill>
                          <a:latin typeface="Freestyle Script" pitchFamily="66" charset="0"/>
                          <a:ea typeface="+mn-ea"/>
                          <a:cs typeface="+mn-cs"/>
                        </a:rPr>
                        <a:t>Boussole</a:t>
                      </a:r>
                    </a:p>
                    <a:p>
                      <a:pPr algn="ctr"/>
                      <a:endParaRPr lang="fr-FR" sz="1050" kern="1200" dirty="0" smtClean="0">
                        <a:solidFill>
                          <a:schemeClr val="bg1"/>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kern="1200" dirty="0" smtClean="0">
                          <a:solidFill>
                            <a:srgbClr val="FF0000"/>
                          </a:solidFill>
                          <a:latin typeface="Freestyle Script" pitchFamily="66" charset="0"/>
                          <a:ea typeface="+mn-ea"/>
                          <a:cs typeface="+mn-cs"/>
                        </a:rPr>
                        <a:t>Appartient à Bob</a:t>
                      </a:r>
                      <a:r>
                        <a:rPr lang="fr-FR" sz="2000" kern="1200" baseline="0" dirty="0" smtClean="0">
                          <a:solidFill>
                            <a:schemeClr val="bg1"/>
                          </a:solidFill>
                          <a:latin typeface="Freestyle Script" pitchFamily="66" charset="0"/>
                          <a:ea typeface="+mn-ea"/>
                          <a:cs typeface="+mn-cs"/>
                        </a:rPr>
                        <a:t> </a:t>
                      </a:r>
                      <a:r>
                        <a:rPr lang="fr-FR" sz="2000" kern="1200" baseline="0" dirty="0" smtClean="0">
                          <a:solidFill>
                            <a:srgbClr val="FF0000"/>
                          </a:solidFill>
                          <a:latin typeface="Freestyle Script" pitchFamily="66" charset="0"/>
                          <a:ea typeface="+mn-ea"/>
                          <a:cs typeface="+mn-cs"/>
                        </a:rPr>
                        <a:t>et Roy</a:t>
                      </a:r>
                      <a:endParaRPr lang="fr-FR" sz="2000" kern="1200" dirty="0" smtClean="0">
                        <a:solidFill>
                          <a:srgbClr val="FF0000"/>
                        </a:solidFill>
                        <a:latin typeface="Freestyle Script" pitchFamily="66" charset="0"/>
                        <a:ea typeface="+mn-ea"/>
                        <a:cs typeface="+mn-cs"/>
                      </a:endParaRPr>
                    </a:p>
                  </a:txBody>
                  <a:tcPr anchor="ct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solidFill>
                      <a:srgbClr val="7199C9"/>
                    </a:solidFill>
                  </a:tcPr>
                </a:tc>
                <a:tc>
                  <a:txBody>
                    <a:bodyPr/>
                    <a:lstStyle/>
                    <a:p>
                      <a:endParaRPr lang="fr-FR" dirty="0"/>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blipFill>
                      <a:blip r:embed="rId8"/>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Lettre</a:t>
                      </a:r>
                    </a:p>
                    <a:p>
                      <a:pPr algn="ctr"/>
                      <a:endParaRPr lang="fr-FR" sz="1050" b="0" kern="1200" dirty="0" smtClean="0">
                        <a:solidFill>
                          <a:schemeClr val="bg1"/>
                        </a:solidFill>
                        <a:latin typeface="Freestyle Script" pitchFamily="66" charset="0"/>
                        <a:ea typeface="+mn-ea"/>
                        <a:cs typeface="+mn-cs"/>
                      </a:endParaRPr>
                    </a:p>
                    <a:p>
                      <a:pPr algn="ctr"/>
                      <a:r>
                        <a:rPr lang="fr-FR" sz="2000" b="0" kern="1200" dirty="0" smtClean="0">
                          <a:solidFill>
                            <a:srgbClr val="FF0000"/>
                          </a:solidFill>
                          <a:latin typeface="Freestyle Script" pitchFamily="66" charset="0"/>
                          <a:ea typeface="+mn-ea"/>
                          <a:cs typeface="+mn-cs"/>
                        </a:rPr>
                        <a:t>Expediteur: Marie</a:t>
                      </a:r>
                      <a:endParaRPr lang="fr-FR" sz="2000" b="0" dirty="0" smtClean="0">
                        <a:solidFill>
                          <a:srgbClr val="FF0000"/>
                        </a:solidFill>
                        <a:latin typeface="Freestyle Script" pitchFamily="66" charset="0"/>
                      </a:endParaRPr>
                    </a:p>
                  </a:txBody>
                  <a:tcPr anchor="ct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solidFill>
                      <a:srgbClr val="7199C9"/>
                    </a:solidFill>
                  </a:tcPr>
                </a:tc>
              </a:tr>
            </a:tbl>
          </a:graphicData>
        </a:graphic>
      </p:graphicFrame>
      <p:sp>
        <p:nvSpPr>
          <p:cNvPr id="6" name="Ellipse 5"/>
          <p:cNvSpPr/>
          <p:nvPr/>
        </p:nvSpPr>
        <p:spPr>
          <a:xfrm>
            <a:off x="179512" y="170080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7" name="Ellipse 6"/>
          <p:cNvSpPr/>
          <p:nvPr/>
        </p:nvSpPr>
        <p:spPr>
          <a:xfrm>
            <a:off x="179512"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8" name="Ellipse 7"/>
          <p:cNvSpPr/>
          <p:nvPr/>
        </p:nvSpPr>
        <p:spPr>
          <a:xfrm>
            <a:off x="179512" y="566124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9" name="Ellipse 8"/>
          <p:cNvSpPr/>
          <p:nvPr/>
        </p:nvSpPr>
        <p:spPr>
          <a:xfrm>
            <a:off x="179512" y="436510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10" name="Ellipse 9"/>
          <p:cNvSpPr/>
          <p:nvPr/>
        </p:nvSpPr>
        <p:spPr>
          <a:xfrm>
            <a:off x="179512" y="306896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11" name="Ellipse 10"/>
          <p:cNvSpPr/>
          <p:nvPr/>
        </p:nvSpPr>
        <p:spPr>
          <a:xfrm>
            <a:off x="5220072"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2" name="Ellipse 11"/>
          <p:cNvSpPr/>
          <p:nvPr/>
        </p:nvSpPr>
        <p:spPr>
          <a:xfrm>
            <a:off x="5220072" y="170080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3" name="Ellipse 12"/>
          <p:cNvSpPr/>
          <p:nvPr/>
        </p:nvSpPr>
        <p:spPr>
          <a:xfrm>
            <a:off x="5220072" y="299695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14" name="Ellipse 13"/>
          <p:cNvSpPr/>
          <p:nvPr/>
        </p:nvSpPr>
        <p:spPr>
          <a:xfrm>
            <a:off x="5220072" y="566124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15" name="Ellipse 14"/>
          <p:cNvSpPr/>
          <p:nvPr/>
        </p:nvSpPr>
        <p:spPr>
          <a:xfrm>
            <a:off x="5220072" y="436510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17" name="Ellipse 16">
            <a:hlinkClick r:id="rId11" action="ppaction://hlinksldjump"/>
          </p:cNvPr>
          <p:cNvSpPr/>
          <p:nvPr/>
        </p:nvSpPr>
        <p:spPr>
          <a:xfrm>
            <a:off x="0" y="0"/>
            <a:ext cx="539552" cy="404664"/>
          </a:xfrm>
          <a:prstGeom prst="ellipse">
            <a:avLst/>
          </a:prstGeom>
          <a:blipFill dpi="0" rotWithShape="1">
            <a:blip r:embed="rId12"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 name="ZoneTexte 1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BOB</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Image 10" descr="chezbob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4464496"/>
                <a:gridCol w="4464496"/>
              </a:tblGrid>
              <a:tr h="2088231">
                <a:tc>
                  <a:txBody>
                    <a:bodyPr/>
                    <a:lstStyle/>
                    <a:p>
                      <a:endParaRPr lang="fr-FR" dirty="0"/>
                    </a:p>
                  </a:txBody>
                  <a:tcPr>
                    <a:lnL w="12700" cap="flat" cmpd="sng" algn="ctr">
                      <a:solidFill>
                        <a:schemeClr val="tx2">
                          <a:lumMod val="75000"/>
                        </a:schemeClr>
                      </a:solidFill>
                      <a:prstDash val="solid"/>
                      <a:round/>
                      <a:headEnd type="none" w="med" len="med"/>
                      <a:tailEnd type="none" w="med" len="med"/>
                    </a:lnL>
                    <a:lnR w="12700" cap="flat" cmpd="sng" algn="ctr">
                      <a:solidFill>
                        <a:schemeClr val="tx2">
                          <a:lumMod val="75000"/>
                        </a:schemeClr>
                      </a:solidFill>
                      <a:prstDash val="solid"/>
                      <a:round/>
                      <a:headEnd type="none" w="med" len="med"/>
                      <a:tailEnd type="none" w="med" len="med"/>
                    </a:lnR>
                    <a:lnT w="12700" cap="flat" cmpd="sng" algn="ctr">
                      <a:solidFill>
                        <a:schemeClr val="tx2">
                          <a:lumMod val="75000"/>
                        </a:schemeClr>
                      </a:solidFill>
                      <a:prstDash val="solid"/>
                      <a:round/>
                      <a:headEnd type="none" w="med" len="med"/>
                      <a:tailEnd type="none" w="med" len="med"/>
                    </a:lnT>
                    <a:lnB w="12700" cap="flat" cmpd="sng" algn="ctr">
                      <a:solidFill>
                        <a:schemeClr val="tx2">
                          <a:lumMod val="75000"/>
                        </a:schemeClr>
                      </a:solidFill>
                      <a:prstDash val="solid"/>
                      <a:round/>
                      <a:headEnd type="none" w="med" len="med"/>
                      <a:tailEnd type="none" w="med" len="med"/>
                    </a:lnB>
                    <a:blipFill>
                      <a:blip r:embed="rId3"/>
                      <a:stretch>
                        <a:fillRect/>
                      </a:stretch>
                    </a:blipFill>
                  </a:tcPr>
                </a:tc>
                <a:tc>
                  <a:txBody>
                    <a:bodyPr/>
                    <a:lstStyle/>
                    <a:p>
                      <a:endParaRPr lang="fr-FR" dirty="0"/>
                    </a:p>
                  </a:txBody>
                  <a:tcPr>
                    <a:lnL w="12700" cap="flat" cmpd="sng" algn="ctr">
                      <a:solidFill>
                        <a:schemeClr val="tx2">
                          <a:lumMod val="75000"/>
                        </a:schemeClr>
                      </a:solidFill>
                      <a:prstDash val="solid"/>
                      <a:round/>
                      <a:headEnd type="none" w="med" len="med"/>
                      <a:tailEnd type="none" w="med" len="med"/>
                    </a:lnL>
                    <a:lnR w="12700" cap="flat" cmpd="sng" algn="ctr">
                      <a:solidFill>
                        <a:schemeClr val="tx2">
                          <a:lumMod val="75000"/>
                        </a:schemeClr>
                      </a:solidFill>
                      <a:prstDash val="solid"/>
                      <a:round/>
                      <a:headEnd type="none" w="med" len="med"/>
                      <a:tailEnd type="none" w="med" len="med"/>
                    </a:lnR>
                    <a:lnT w="12700" cap="flat" cmpd="sng" algn="ctr">
                      <a:solidFill>
                        <a:schemeClr val="tx2">
                          <a:lumMod val="75000"/>
                        </a:schemeClr>
                      </a:solidFill>
                      <a:prstDash val="solid"/>
                      <a:round/>
                      <a:headEnd type="none" w="med" len="med"/>
                      <a:tailEnd type="none" w="med" len="med"/>
                    </a:lnT>
                    <a:lnB w="12700" cap="flat" cmpd="sng" algn="ctr">
                      <a:solidFill>
                        <a:schemeClr val="tx2">
                          <a:lumMod val="75000"/>
                        </a:schemeClr>
                      </a:solidFill>
                      <a:prstDash val="solid"/>
                      <a:round/>
                      <a:headEnd type="none" w="med" len="med"/>
                      <a:tailEnd type="none" w="med" len="med"/>
                    </a:lnB>
                    <a:blipFill>
                      <a:blip r:embed="rId4"/>
                      <a:stretch>
                        <a:fillRect/>
                      </a:stretch>
                    </a:blipFill>
                  </a:tcPr>
                </a:tc>
              </a:tr>
              <a:tr h="2088232">
                <a:tc>
                  <a:txBody>
                    <a:bodyPr/>
                    <a:lstStyle/>
                    <a:p>
                      <a:endParaRPr lang="fr-FR" dirty="0"/>
                    </a:p>
                  </a:txBody>
                  <a:tcPr>
                    <a:lnL w="12700" cap="flat" cmpd="sng" algn="ctr">
                      <a:solidFill>
                        <a:schemeClr val="tx2">
                          <a:lumMod val="75000"/>
                        </a:schemeClr>
                      </a:solidFill>
                      <a:prstDash val="solid"/>
                      <a:round/>
                      <a:headEnd type="none" w="med" len="med"/>
                      <a:tailEnd type="none" w="med" len="med"/>
                    </a:lnL>
                    <a:lnR w="12700" cap="flat" cmpd="sng" algn="ctr">
                      <a:solidFill>
                        <a:schemeClr val="tx2">
                          <a:lumMod val="75000"/>
                        </a:schemeClr>
                      </a:solidFill>
                      <a:prstDash val="solid"/>
                      <a:round/>
                      <a:headEnd type="none" w="med" len="med"/>
                      <a:tailEnd type="none" w="med" len="med"/>
                    </a:lnR>
                    <a:lnT w="12700" cap="flat" cmpd="sng" algn="ctr">
                      <a:solidFill>
                        <a:schemeClr val="tx2">
                          <a:lumMod val="75000"/>
                        </a:schemeClr>
                      </a:solidFill>
                      <a:prstDash val="solid"/>
                      <a:round/>
                      <a:headEnd type="none" w="med" len="med"/>
                      <a:tailEnd type="none" w="med" len="med"/>
                    </a:lnT>
                    <a:lnB w="12700" cap="flat" cmpd="sng" algn="ctr">
                      <a:solidFill>
                        <a:schemeClr val="tx2">
                          <a:lumMod val="75000"/>
                        </a:schemeClr>
                      </a:solidFill>
                      <a:prstDash val="solid"/>
                      <a:round/>
                      <a:headEnd type="none" w="med" len="med"/>
                      <a:tailEnd type="none" w="med" len="med"/>
                    </a:lnB>
                    <a:blipFill>
                      <a:blip r:embed="rId5"/>
                      <a:stretch>
                        <a:fillRect/>
                      </a:stretch>
                    </a:blipFill>
                  </a:tcPr>
                </a:tc>
                <a:tc>
                  <a:txBody>
                    <a:bodyPr/>
                    <a:lstStyle/>
                    <a:p>
                      <a:endParaRPr lang="fr-FR" dirty="0"/>
                    </a:p>
                  </a:txBody>
                  <a:tcPr>
                    <a:lnL w="12700" cap="flat" cmpd="sng" algn="ctr">
                      <a:solidFill>
                        <a:schemeClr val="tx2">
                          <a:lumMod val="75000"/>
                        </a:schemeClr>
                      </a:solidFill>
                      <a:prstDash val="solid"/>
                      <a:round/>
                      <a:headEnd type="none" w="med" len="med"/>
                      <a:tailEnd type="none" w="med" len="med"/>
                    </a:lnL>
                    <a:lnR w="12700" cap="flat" cmpd="sng" algn="ctr">
                      <a:solidFill>
                        <a:schemeClr val="tx2">
                          <a:lumMod val="75000"/>
                        </a:schemeClr>
                      </a:solidFill>
                      <a:prstDash val="solid"/>
                      <a:round/>
                      <a:headEnd type="none" w="med" len="med"/>
                      <a:tailEnd type="none" w="med" len="med"/>
                    </a:lnR>
                    <a:lnT w="12700" cap="flat" cmpd="sng" algn="ctr">
                      <a:solidFill>
                        <a:schemeClr val="tx2">
                          <a:lumMod val="75000"/>
                        </a:schemeClr>
                      </a:solidFill>
                      <a:prstDash val="solid"/>
                      <a:round/>
                      <a:headEnd type="none" w="med" len="med"/>
                      <a:tailEnd type="none" w="med" len="med"/>
                    </a:lnT>
                    <a:lnB w="12700" cap="flat" cmpd="sng" algn="ctr">
                      <a:solidFill>
                        <a:schemeClr val="tx2">
                          <a:lumMod val="75000"/>
                        </a:schemeClr>
                      </a:solidFill>
                      <a:prstDash val="solid"/>
                      <a:round/>
                      <a:headEnd type="none" w="med" len="med"/>
                      <a:tailEnd type="none" w="med" len="med"/>
                    </a:lnB>
                    <a:blipFill>
                      <a:blip r:embed="rId6"/>
                      <a:stretch>
                        <a:fillRect/>
                      </a:stretch>
                    </a:blipFill>
                  </a:tcPr>
                </a:tc>
              </a:tr>
              <a:tr h="2160241">
                <a:tc>
                  <a:txBody>
                    <a:bodyPr/>
                    <a:lstStyle/>
                    <a:p>
                      <a:endParaRPr lang="fr-FR" dirty="0"/>
                    </a:p>
                  </a:txBody>
                  <a:tcPr>
                    <a:lnL w="12700" cap="flat" cmpd="sng" algn="ctr">
                      <a:solidFill>
                        <a:schemeClr val="tx2">
                          <a:lumMod val="75000"/>
                        </a:schemeClr>
                      </a:solidFill>
                      <a:prstDash val="solid"/>
                      <a:round/>
                      <a:headEnd type="none" w="med" len="med"/>
                      <a:tailEnd type="none" w="med" len="med"/>
                    </a:lnL>
                    <a:lnR w="12700" cap="flat" cmpd="sng" algn="ctr">
                      <a:solidFill>
                        <a:schemeClr val="tx2">
                          <a:lumMod val="75000"/>
                        </a:schemeClr>
                      </a:solidFill>
                      <a:prstDash val="solid"/>
                      <a:round/>
                      <a:headEnd type="none" w="med" len="med"/>
                      <a:tailEnd type="none" w="med" len="med"/>
                    </a:lnR>
                    <a:lnT w="12700" cap="flat" cmpd="sng" algn="ctr">
                      <a:solidFill>
                        <a:schemeClr val="tx2">
                          <a:lumMod val="75000"/>
                        </a:schemeClr>
                      </a:solidFill>
                      <a:prstDash val="solid"/>
                      <a:round/>
                      <a:headEnd type="none" w="med" len="med"/>
                      <a:tailEnd type="none" w="med" len="med"/>
                    </a:lnT>
                    <a:lnB w="12700" cap="flat" cmpd="sng" algn="ctr">
                      <a:solidFill>
                        <a:schemeClr val="tx2">
                          <a:lumMod val="75000"/>
                        </a:schemeClr>
                      </a:solidFill>
                      <a:prstDash val="solid"/>
                      <a:round/>
                      <a:headEnd type="none" w="med" len="med"/>
                      <a:tailEnd type="none" w="med" len="med"/>
                    </a:lnB>
                    <a:blipFill>
                      <a:blip r:embed="rId7"/>
                      <a:stretch>
                        <a:fillRect/>
                      </a:stretch>
                    </a:blipFill>
                  </a:tcPr>
                </a:tc>
                <a:tc>
                  <a:txBody>
                    <a:bodyPr/>
                    <a:lstStyle/>
                    <a:p>
                      <a:endParaRPr lang="fr-FR" dirty="0">
                        <a:solidFill>
                          <a:schemeClr val="accent1">
                            <a:lumMod val="75000"/>
                          </a:schemeClr>
                        </a:solidFill>
                      </a:endParaRPr>
                    </a:p>
                  </a:txBody>
                  <a:tcPr>
                    <a:lnL w="12700" cap="flat" cmpd="sng" algn="ctr">
                      <a:solidFill>
                        <a:schemeClr val="tx2">
                          <a:lumMod val="75000"/>
                        </a:schemeClr>
                      </a:solidFill>
                      <a:prstDash val="solid"/>
                      <a:round/>
                      <a:headEnd type="none" w="med" len="med"/>
                      <a:tailEnd type="none" w="med" len="med"/>
                    </a:lnL>
                    <a:lnR w="12700" cap="flat" cmpd="sng" algn="ctr">
                      <a:solidFill>
                        <a:schemeClr val="tx2">
                          <a:lumMod val="75000"/>
                        </a:schemeClr>
                      </a:solidFill>
                      <a:prstDash val="solid"/>
                      <a:round/>
                      <a:headEnd type="none" w="med" len="med"/>
                      <a:tailEnd type="none" w="med" len="med"/>
                    </a:lnR>
                    <a:lnT w="12700" cap="flat" cmpd="sng" algn="ctr">
                      <a:solidFill>
                        <a:schemeClr val="tx2">
                          <a:lumMod val="75000"/>
                        </a:schemeClr>
                      </a:solidFill>
                      <a:prstDash val="solid"/>
                      <a:round/>
                      <a:headEnd type="none" w="med" len="med"/>
                      <a:tailEnd type="none" w="med" len="med"/>
                    </a:lnT>
                    <a:lnB w="12700" cap="flat" cmpd="sng" algn="ctr">
                      <a:solidFill>
                        <a:schemeClr val="tx2">
                          <a:lumMod val="75000"/>
                        </a:schemeClr>
                      </a:solidFill>
                      <a:prstDash val="solid"/>
                      <a:round/>
                      <a:headEnd type="none" w="med" len="med"/>
                      <a:tailEnd type="none" w="med" len="med"/>
                    </a:lnB>
                    <a:solidFill>
                      <a:srgbClr val="7CA3D2"/>
                    </a:solidFill>
                  </a:tcPr>
                </a:tc>
              </a:tr>
            </a:tbl>
          </a:graphicData>
        </a:graphic>
      </p:graphicFrame>
      <p:sp>
        <p:nvSpPr>
          <p:cNvPr id="7" name="Ellipse 6"/>
          <p:cNvSpPr/>
          <p:nvPr/>
        </p:nvSpPr>
        <p:spPr>
          <a:xfrm>
            <a:off x="179512"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8" name="Ellipse 7"/>
          <p:cNvSpPr/>
          <p:nvPr/>
        </p:nvSpPr>
        <p:spPr>
          <a:xfrm>
            <a:off x="179512" y="465313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9" name="Ellipse 8"/>
          <p:cNvSpPr/>
          <p:nvPr/>
        </p:nvSpPr>
        <p:spPr>
          <a:xfrm>
            <a:off x="4572000"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10" name="Ellipse 9"/>
          <p:cNvSpPr/>
          <p:nvPr/>
        </p:nvSpPr>
        <p:spPr>
          <a:xfrm>
            <a:off x="4572000" y="249289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12" name="Ellipse 11">
            <a:hlinkClick r:id="rId8" action="ppaction://hlinksldjump"/>
          </p:cNvPr>
          <p:cNvSpPr/>
          <p:nvPr/>
        </p:nvSpPr>
        <p:spPr>
          <a:xfrm>
            <a:off x="0" y="0"/>
            <a:ext cx="539552" cy="404664"/>
          </a:xfrm>
          <a:prstGeom prst="ellipse">
            <a:avLst/>
          </a:prstGeom>
          <a:blipFill dpi="0" rotWithShape="1">
            <a:blip r:embed="rId9"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ZoneTexte 12"/>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BOB</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Image 27" descr="chezbruce2.jpg"/>
          <p:cNvPicPr>
            <a:picLocks noChangeAspect="1"/>
          </p:cNvPicPr>
          <p:nvPr/>
        </p:nvPicPr>
        <p:blipFill>
          <a:blip r:embed="rId2" cstate="print"/>
          <a:stretch>
            <a:fillRect/>
          </a:stretch>
        </p:blipFill>
        <p:spPr>
          <a:xfrm>
            <a:off x="0" y="0"/>
            <a:ext cx="9144000" cy="6858000"/>
          </a:xfrm>
          <a:prstGeom prst="rect">
            <a:avLst/>
          </a:prstGeom>
        </p:spPr>
      </p:pic>
      <p:sp>
        <p:nvSpPr>
          <p:cNvPr id="3" name="Ellipse 2">
            <a:hlinkClick r:id="rId3" action="ppaction://hlinksldjump" tooltip="Ca sent mauvais."/>
          </p:cNvPr>
          <p:cNvSpPr/>
          <p:nvPr/>
        </p:nvSpPr>
        <p:spPr>
          <a:xfrm>
            <a:off x="6228184" y="2852936"/>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 name="Ellipse 5">
            <a:hlinkClick r:id="rId3" action="ppaction://hlinksldjump" tooltip="Conrad, Kipling, London..."/>
          </p:cNvPr>
          <p:cNvSpPr/>
          <p:nvPr/>
        </p:nvSpPr>
        <p:spPr>
          <a:xfrm>
            <a:off x="6588224" y="2060848"/>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 name="Ellipse 6">
            <a:hlinkClick r:id="rId3" action="ppaction://hlinksldjump" tooltip="Dumas, Swift, Dickens..."/>
          </p:cNvPr>
          <p:cNvSpPr/>
          <p:nvPr/>
        </p:nvSpPr>
        <p:spPr>
          <a:xfrm>
            <a:off x="8172400" y="1988840"/>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8" name="Ellipse 7">
            <a:hlinkClick r:id="rId3" action="ppaction://hlinksldjump" tooltip="&quot;Rhum blanc de la Réunion&quot;."/>
          </p:cNvPr>
          <p:cNvSpPr/>
          <p:nvPr/>
        </p:nvSpPr>
        <p:spPr>
          <a:xfrm>
            <a:off x="2123728" y="3356992"/>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9" name="Ellipse 8">
            <a:hlinkClick r:id="rId3" action="ppaction://hlinksldjump" tooltip="Ca ne capte rien."/>
          </p:cNvPr>
          <p:cNvSpPr/>
          <p:nvPr/>
        </p:nvSpPr>
        <p:spPr>
          <a:xfrm>
            <a:off x="6084168" y="3645024"/>
            <a:ext cx="288032" cy="288032"/>
          </a:xfrm>
          <a:prstGeom prst="ellipse">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Ellipse 9">
            <a:hlinkClick r:id="rId3" action="ppaction://hlinksldjump" tooltip="D'accord, c'est une bonne cachette."/>
          </p:cNvPr>
          <p:cNvSpPr/>
          <p:nvPr/>
        </p:nvSpPr>
        <p:spPr>
          <a:xfrm>
            <a:off x="6876256" y="5157192"/>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Ellipse 10">
            <a:hlinkClick r:id="rId3" action="ppaction://hlinksldjump" tooltip="Les cartes marines se déroulent sous vos yeux: vous n'en tirez aucun renseignement."/>
          </p:cNvPr>
          <p:cNvSpPr/>
          <p:nvPr/>
        </p:nvSpPr>
        <p:spPr>
          <a:xfrm>
            <a:off x="8028384" y="2708920"/>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7" name="Ellipse 16">
            <a:hlinkClick r:id="rId4" action="ppaction://hlinksldjump"/>
          </p:cNvPr>
          <p:cNvSpPr/>
          <p:nvPr/>
        </p:nvSpPr>
        <p:spPr>
          <a:xfrm>
            <a:off x="6588224" y="5157192"/>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23" name="Ellipse 22">
            <a:hlinkClick r:id="rId3" action="ppaction://hlinksldjump" tooltip="Le réveil retarde de 5 minutes."/>
          </p:cNvPr>
          <p:cNvSpPr/>
          <p:nvPr/>
        </p:nvSpPr>
        <p:spPr>
          <a:xfrm>
            <a:off x="1979712" y="234888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4" name="Ellipse 23">
            <a:hlinkClick r:id="rId3" action="ppaction://hlinksldjump" tooltip="&quot;Les tribulations d'un chinois en Chine&quot;."/>
          </p:cNvPr>
          <p:cNvSpPr/>
          <p:nvPr/>
        </p:nvSpPr>
        <p:spPr>
          <a:xfrm>
            <a:off x="4572000" y="256490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6" name="Ellipse 25">
            <a:hlinkClick r:id="rId3" action="ppaction://hlinksldjump" tooltip="Un ciré de marin."/>
          </p:cNvPr>
          <p:cNvSpPr/>
          <p:nvPr/>
        </p:nvSpPr>
        <p:spPr>
          <a:xfrm>
            <a:off x="395536" y="335699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29" name="Tableau 28"/>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30" name="Ellipse 29">
            <a:hlinkClick r:id="rId3" action="ppaction://hlinksldjump" tooltip="Des affaires de marin..."/>
          </p:cNvPr>
          <p:cNvSpPr/>
          <p:nvPr/>
        </p:nvSpPr>
        <p:spPr>
          <a:xfrm>
            <a:off x="4644008" y="5301208"/>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1" name="Ellipse 30">
            <a:hlinkClick r:id="rId3" action="ppaction://hlinksldjump" tooltip="Le matériel de navigation."/>
          </p:cNvPr>
          <p:cNvSpPr/>
          <p:nvPr/>
        </p:nvSpPr>
        <p:spPr>
          <a:xfrm>
            <a:off x="7236296" y="4149080"/>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2" name="Ellipse 31">
            <a:hlinkClick r:id="rId3" action="ppaction://hlinksldjump" tooltip="Du beau linge!"/>
          </p:cNvPr>
          <p:cNvSpPr/>
          <p:nvPr/>
        </p:nvSpPr>
        <p:spPr>
          <a:xfrm>
            <a:off x="251520" y="429309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 name="Ellipse 3">
            <a:hlinkClick r:id="rId3" action="ppaction://hlinksldjump" tooltip="Ca sent bon!"/>
          </p:cNvPr>
          <p:cNvSpPr/>
          <p:nvPr/>
        </p:nvSpPr>
        <p:spPr>
          <a:xfrm>
            <a:off x="611560" y="450912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0" name="Ellipse 19">
            <a:hlinkClick r:id="rId4" action="ppaction://hlinksldjump"/>
          </p:cNvPr>
          <p:cNvSpPr/>
          <p:nvPr/>
        </p:nvSpPr>
        <p:spPr>
          <a:xfrm>
            <a:off x="395536" y="4509120"/>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33" name="Ellipse 32">
            <a:hlinkClick r:id="rId3" action="ppaction://hlinksldjump" tooltip="La T S F."/>
          </p:cNvPr>
          <p:cNvSpPr/>
          <p:nvPr/>
        </p:nvSpPr>
        <p:spPr>
          <a:xfrm>
            <a:off x="6876256" y="335699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4" name="Ellipse 33">
            <a:hlinkClick r:id="rId3" action="ppaction://hlinksldjump" tooltip="Faites-vous tirer les cartes des océans!"/>
          </p:cNvPr>
          <p:cNvSpPr/>
          <p:nvPr/>
        </p:nvSpPr>
        <p:spPr>
          <a:xfrm>
            <a:off x="8540824" y="270892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6" name="Ellipse 35">
            <a:hlinkClick r:id="rId3" action="ppaction://hlinksldjump" tooltip="Ca ne bouge pas."/>
          </p:cNvPr>
          <p:cNvSpPr/>
          <p:nvPr/>
        </p:nvSpPr>
        <p:spPr>
          <a:xfrm>
            <a:off x="8028384" y="1556792"/>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8" name="Ellipse 37">
            <a:hlinkClick r:id="rId3" action="ppaction://hlinksldjump" tooltip="Le sommier grince."/>
          </p:cNvPr>
          <p:cNvSpPr/>
          <p:nvPr/>
        </p:nvSpPr>
        <p:spPr>
          <a:xfrm>
            <a:off x="3491880" y="3429000"/>
            <a:ext cx="288032" cy="288032"/>
          </a:xfrm>
          <a:prstGeom prst="ellipse">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9" name="Ellipse 38"/>
          <p:cNvSpPr/>
          <p:nvPr/>
        </p:nvSpPr>
        <p:spPr>
          <a:xfrm>
            <a:off x="5220072" y="5301208"/>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9" name="Ellipse 18">
            <a:hlinkClick r:id="rId4" action="ppaction://hlinksldjump"/>
          </p:cNvPr>
          <p:cNvSpPr/>
          <p:nvPr/>
        </p:nvSpPr>
        <p:spPr>
          <a:xfrm>
            <a:off x="4932040" y="5301208"/>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40" name="Ellipse 39"/>
          <p:cNvSpPr/>
          <p:nvPr/>
        </p:nvSpPr>
        <p:spPr>
          <a:xfrm>
            <a:off x="7812360" y="4149080"/>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8" name="Ellipse 17">
            <a:hlinkClick r:id="rId4" action="ppaction://hlinksldjump"/>
          </p:cNvPr>
          <p:cNvSpPr/>
          <p:nvPr/>
        </p:nvSpPr>
        <p:spPr>
          <a:xfrm>
            <a:off x="7524328" y="4149080"/>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41" name="Ellipse 40">
            <a:hlinkClick r:id="rId5" action="ppaction://hlinksldjump"/>
          </p:cNvPr>
          <p:cNvSpPr/>
          <p:nvPr/>
        </p:nvSpPr>
        <p:spPr>
          <a:xfrm>
            <a:off x="0" y="0"/>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 name="ZoneTexte 41">
            <a:hlinkClick r:id="rId3" action="ppaction://hlinksldjump" tooltip="RELENTS D'ALCOOL."/>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BRUCE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43" name="Ellipse 42">
            <a:hlinkClick r:id="rId3" action="ppaction://hlinksldjump" tooltip="Faites-vous tirer les cartes des océans!"/>
          </p:cNvPr>
          <p:cNvSpPr/>
          <p:nvPr/>
        </p:nvSpPr>
        <p:spPr>
          <a:xfrm>
            <a:off x="8540824" y="335699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4" name="Ellipse 43">
            <a:hlinkClick r:id="rId3" action="ppaction://hlinksldjump" tooltip="Ca sent bon!"/>
          </p:cNvPr>
          <p:cNvSpPr/>
          <p:nvPr/>
        </p:nvSpPr>
        <p:spPr>
          <a:xfrm>
            <a:off x="1979712" y="3573016"/>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5" name="Ellipse 44">
            <a:hlinkClick r:id="rId3" action="ppaction://hlinksldjump" tooltip="Les cartes marines se déroulent sous vos yeux: vous n'en tirez aucun renseignement."/>
          </p:cNvPr>
          <p:cNvSpPr/>
          <p:nvPr/>
        </p:nvSpPr>
        <p:spPr>
          <a:xfrm>
            <a:off x="8028384" y="3284984"/>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Image 16" descr="chezbruce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2"/>
        </p:xfrm>
        <a:graphic>
          <a:graphicData uri="http://schemas.openxmlformats.org/drawingml/2006/table">
            <a:tbl>
              <a:tblPr firstRow="1" bandRow="1">
                <a:tableStyleId>{5C22544A-7EE6-4342-B048-85BDC9FD1C3A}</a:tableStyleId>
              </a:tblPr>
              <a:tblGrid>
                <a:gridCol w="1224136"/>
                <a:gridCol w="2952328"/>
                <a:gridCol w="1224136"/>
                <a:gridCol w="3528392"/>
              </a:tblGrid>
              <a:tr h="1056117">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3"/>
                      <a:stretch>
                        <a:fillRect/>
                      </a:stretch>
                    </a:blip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Soutien-gorge </a:t>
                      </a:r>
                      <a:r>
                        <a:rPr lang="fr-FR" sz="2000" b="0" kern="1200" dirty="0" smtClean="0">
                          <a:solidFill>
                            <a:srgbClr val="FF0000"/>
                          </a:solidFill>
                          <a:latin typeface="Freestyle Script" pitchFamily="66" charset="0"/>
                          <a:ea typeface="+mn-ea"/>
                          <a:cs typeface="+mn-cs"/>
                        </a:rPr>
                        <a:t>Appartient à Maguy</a:t>
                      </a:r>
                      <a:endParaRPr lang="fr-FR" sz="200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Sentir : Vanille et canelle.</a:t>
                      </a:r>
                    </a:p>
                    <a:p>
                      <a:pPr algn="ctr"/>
                      <a:r>
                        <a:rPr lang="fr-FR" sz="2000" b="0" kern="1200" dirty="0" smtClean="0">
                          <a:solidFill>
                            <a:schemeClr val="bg2">
                              <a:lumMod val="10000"/>
                            </a:schemeClr>
                          </a:solidFill>
                          <a:latin typeface="Freestyle Script" pitchFamily="66" charset="0"/>
                          <a:ea typeface="+mn-ea"/>
                          <a:cs typeface="+mn-cs"/>
                        </a:rPr>
                        <a:t>Toucher : De la soie.</a:t>
                      </a:r>
                      <a:endParaRPr lang="fr-FR" sz="2000" b="0" dirty="0">
                        <a:solidFill>
                          <a:schemeClr val="bg2">
                            <a:lumMod val="10000"/>
                          </a:schemeClr>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DDAC4B"/>
                    </a:solid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4"/>
                      <a:stretch>
                        <a:fillRect/>
                      </a:stretch>
                    </a:blip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Pipe à opium  </a:t>
                      </a:r>
                      <a:r>
                        <a:rPr lang="fr-FR" sz="2000" b="0" kern="1200" dirty="0" smtClean="0">
                          <a:solidFill>
                            <a:srgbClr val="FF0000"/>
                          </a:solidFill>
                          <a:latin typeface="Freestyle Script" pitchFamily="66" charset="0"/>
                          <a:ea typeface="+mn-ea"/>
                          <a:cs typeface="+mn-cs"/>
                        </a:rPr>
                        <a:t>Appartient à Bruce</a:t>
                      </a:r>
                      <a:endParaRPr lang="fr-FR" sz="200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Regarder: Vous relevez des traces de cendres.</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Sentir : Une odeur de caramel.</a:t>
                      </a: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DDAC4B"/>
                    </a:solidFill>
                  </a:tcPr>
                </a:tc>
              </a:tr>
              <a:tr h="1056117">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5"/>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Lunettes</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rgbClr val="FF0000"/>
                          </a:solidFill>
                          <a:latin typeface="Freestyle Script" pitchFamily="66" charset="0"/>
                          <a:ea typeface="+mn-ea"/>
                          <a:cs typeface="+mn-cs"/>
                        </a:rPr>
                        <a:t>Appartient à Bruce</a:t>
                      </a:r>
                      <a:endParaRPr lang="fr-FR" sz="2000" b="0" dirty="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EED7A8"/>
                    </a:solid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6"/>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Revolver</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Bruce</a:t>
                      </a:r>
                      <a:endParaRPr lang="fr-FR" sz="2000" b="0" dirty="0" smtClean="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EED7A8"/>
                    </a:solidFill>
                  </a:tcPr>
                </a:tc>
              </a:tr>
              <a:tr h="1056117">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7"/>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Livre Bamboo</a:t>
                      </a:r>
                    </a:p>
                    <a:p>
                      <a:pPr algn="ct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Bruce ou Roy</a:t>
                      </a:r>
                      <a:endParaRPr lang="fr-FR" sz="2000" b="0" dirty="0" smtClean="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DDAC4B"/>
                    </a:solid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8"/>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Lampe</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Bruce</a:t>
                      </a:r>
                      <a:endParaRPr lang="fr-FR" sz="2000" b="0" dirty="0" smtClean="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DDAC4B"/>
                    </a:solidFill>
                  </a:tcPr>
                </a:tc>
              </a:tr>
              <a:tr h="1056117">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9"/>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Jumelles</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Bruce</a:t>
                      </a:r>
                      <a:endParaRPr lang="fr-FR" sz="2000" b="0" dirty="0" smtClean="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EED7A8"/>
                    </a:solid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10"/>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Papier à lettres</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Bruce</a:t>
                      </a:r>
                      <a:endParaRPr lang="fr-FR" sz="2000" b="0" dirty="0" smtClean="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EED7A8"/>
                    </a:solidFill>
                  </a:tcPr>
                </a:tc>
              </a:tr>
              <a:tr h="1056117">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11"/>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Sextant</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Bruce</a:t>
                      </a:r>
                      <a:endParaRPr lang="fr-FR" sz="2000" b="0" dirty="0" smtClean="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DDAC4B"/>
                    </a:solid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12"/>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a:t>
                      </a:r>
                      <a:r>
                        <a:rPr lang="fr-FR" sz="2000" b="0" kern="1200" baseline="0" dirty="0" smtClean="0">
                          <a:solidFill>
                            <a:schemeClr val="bg2">
                              <a:lumMod val="10000"/>
                            </a:schemeClr>
                          </a:solidFill>
                          <a:latin typeface="Freestyle Script" pitchFamily="66" charset="0"/>
                          <a:ea typeface="+mn-ea"/>
                          <a:cs typeface="+mn-cs"/>
                        </a:rPr>
                        <a:t> L</a:t>
                      </a:r>
                      <a:r>
                        <a:rPr lang="fr-FR" sz="2000" b="0" kern="1200" dirty="0" smtClean="0">
                          <a:solidFill>
                            <a:schemeClr val="bg2">
                              <a:lumMod val="10000"/>
                            </a:schemeClr>
                          </a:solidFill>
                          <a:latin typeface="Freestyle Script" pitchFamily="66" charset="0"/>
                          <a:ea typeface="+mn-ea"/>
                          <a:cs typeface="+mn-cs"/>
                        </a:rPr>
                        <a:t>ucky Strike’</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Bruce</a:t>
                      </a:r>
                      <a:endParaRPr lang="fr-FR" sz="2000" b="0" dirty="0" smtClean="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DDAC4B"/>
                    </a:solidFill>
                  </a:tcPr>
                </a:tc>
              </a:tr>
              <a:tr h="1056117">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13"/>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Boussole</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Bruce ou Roy</a:t>
                      </a:r>
                      <a:endParaRPr lang="fr-FR" sz="2000" b="0" dirty="0" smtClean="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EED7A8"/>
                    </a:solid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14"/>
                      <a:stretch>
                        <a:fillRect/>
                      </a:stretch>
                    </a:blipFill>
                  </a:tcPr>
                </a:tc>
                <a:tc>
                  <a:txBody>
                    <a:bodyPr/>
                    <a:lstStyle/>
                    <a:p>
                      <a:pPr algn="r"/>
                      <a:r>
                        <a:rPr lang="fr-FR" sz="2000" kern="1200" dirty="0" smtClean="0">
                          <a:solidFill>
                            <a:schemeClr val="bg2">
                              <a:lumMod val="10000"/>
                            </a:schemeClr>
                          </a:solidFill>
                          <a:latin typeface="Freestyle Script" pitchFamily="66" charset="0"/>
                          <a:ea typeface="+mn-ea"/>
                          <a:cs typeface="+mn-cs"/>
                        </a:rPr>
                        <a:t>   Mouchoir  </a:t>
                      </a:r>
                      <a:r>
                        <a:rPr lang="fr-FR" sz="2000" kern="1200" dirty="0" smtClean="0">
                          <a:solidFill>
                            <a:srgbClr val="FF0000"/>
                          </a:solidFill>
                          <a:latin typeface="Freestyle Script" pitchFamily="66" charset="0"/>
                          <a:ea typeface="+mn-ea"/>
                          <a:cs typeface="+mn-cs"/>
                        </a:rPr>
                        <a:t>Appartient à Marie</a:t>
                      </a:r>
                      <a:endParaRPr lang="fr-FR" sz="2000" kern="1200" dirty="0" smtClean="0">
                        <a:solidFill>
                          <a:schemeClr val="bg2">
                            <a:lumMod val="10000"/>
                          </a:schemeClr>
                        </a:solidFill>
                        <a:latin typeface="Freestyle Script" pitchFamily="66" charset="0"/>
                        <a:ea typeface="+mn-ea"/>
                        <a:cs typeface="+mn-cs"/>
                      </a:endParaRPr>
                    </a:p>
                    <a:p>
                      <a:pPr algn="ctr"/>
                      <a:r>
                        <a:rPr lang="fr-FR" sz="2000" kern="1200" dirty="0" smtClean="0">
                          <a:solidFill>
                            <a:schemeClr val="bg2">
                              <a:lumMod val="10000"/>
                            </a:schemeClr>
                          </a:solidFill>
                          <a:latin typeface="Freestyle Script" pitchFamily="66" charset="0"/>
                          <a:ea typeface="+mn-ea"/>
                          <a:cs typeface="+mn-cs"/>
                        </a:rPr>
                        <a:t>Sentir : Vanille et canelle.</a:t>
                      </a:r>
                    </a:p>
                    <a:p>
                      <a:pPr algn="ctr"/>
                      <a:r>
                        <a:rPr lang="fr-FR" sz="2000" kern="1200" dirty="0" smtClean="0">
                          <a:solidFill>
                            <a:schemeClr val="bg2">
                              <a:lumMod val="10000"/>
                            </a:schemeClr>
                          </a:solidFill>
                          <a:latin typeface="Freestyle Script" pitchFamily="66" charset="0"/>
                          <a:ea typeface="+mn-ea"/>
                          <a:cs typeface="+mn-cs"/>
                        </a:rPr>
                        <a:t>Toucher : De la soie.</a:t>
                      </a:r>
                      <a:endParaRPr lang="fr-FR" sz="2000" dirty="0">
                        <a:solidFill>
                          <a:schemeClr val="bg2">
                            <a:lumMod val="10000"/>
                          </a:schemeClr>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EED7A8"/>
                    </a:solidFill>
                  </a:tcPr>
                </a:tc>
              </a:tr>
            </a:tbl>
          </a:graphicData>
        </a:graphic>
      </p:graphicFrame>
      <p:sp>
        <p:nvSpPr>
          <p:cNvPr id="5" name="Ellipse 4"/>
          <p:cNvSpPr/>
          <p:nvPr/>
        </p:nvSpPr>
        <p:spPr>
          <a:xfrm>
            <a:off x="251520" y="148478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6" name="Ellipse 5"/>
          <p:cNvSpPr/>
          <p:nvPr/>
        </p:nvSpPr>
        <p:spPr>
          <a:xfrm>
            <a:off x="251520"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7" name="Ellipse 6"/>
          <p:cNvSpPr/>
          <p:nvPr/>
        </p:nvSpPr>
        <p:spPr>
          <a:xfrm>
            <a:off x="179512" y="364502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8" name="Ellipse 7"/>
          <p:cNvSpPr/>
          <p:nvPr/>
        </p:nvSpPr>
        <p:spPr>
          <a:xfrm>
            <a:off x="179512" y="263691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9" name="Ellipse 8"/>
          <p:cNvSpPr/>
          <p:nvPr/>
        </p:nvSpPr>
        <p:spPr>
          <a:xfrm>
            <a:off x="179512" y="573325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10" name="Ellipse 9"/>
          <p:cNvSpPr/>
          <p:nvPr/>
        </p:nvSpPr>
        <p:spPr>
          <a:xfrm>
            <a:off x="179512" y="472514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11" name="Ellipse 10"/>
          <p:cNvSpPr/>
          <p:nvPr/>
        </p:nvSpPr>
        <p:spPr>
          <a:xfrm>
            <a:off x="4355976" y="573325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12" name="Ellipse 11"/>
          <p:cNvSpPr/>
          <p:nvPr/>
        </p:nvSpPr>
        <p:spPr>
          <a:xfrm>
            <a:off x="4355976" y="256490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3" name="Ellipse 12"/>
          <p:cNvSpPr/>
          <p:nvPr/>
        </p:nvSpPr>
        <p:spPr>
          <a:xfrm>
            <a:off x="4355976" y="364502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4" name="Ellipse 13"/>
          <p:cNvSpPr/>
          <p:nvPr/>
        </p:nvSpPr>
        <p:spPr>
          <a:xfrm>
            <a:off x="4355976" y="155679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5" name="Ellipse 14"/>
          <p:cNvSpPr/>
          <p:nvPr/>
        </p:nvSpPr>
        <p:spPr>
          <a:xfrm>
            <a:off x="4355976"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6" name="Ellipse 15"/>
          <p:cNvSpPr/>
          <p:nvPr/>
        </p:nvSpPr>
        <p:spPr>
          <a:xfrm>
            <a:off x="4355976" y="472514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8" name="Ellipse 17">
            <a:hlinkClick r:id="rId15" action="ppaction://hlinksldjump"/>
          </p:cNvPr>
          <p:cNvSpPr/>
          <p:nvPr/>
        </p:nvSpPr>
        <p:spPr>
          <a:xfrm>
            <a:off x="0" y="0"/>
            <a:ext cx="539552" cy="404664"/>
          </a:xfrm>
          <a:prstGeom prst="ellipse">
            <a:avLst/>
          </a:prstGeom>
          <a:blipFill dpi="0" rotWithShape="1">
            <a:blip r:embed="rId1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ZoneTexte 1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BRUCE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chezbruce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4464496"/>
                <a:gridCol w="4464496"/>
              </a:tblGrid>
              <a:tr h="3132348">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3"/>
                      <a:stretch>
                        <a:fillRect/>
                      </a:stretch>
                    </a:blip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4"/>
                      <a:stretch>
                        <a:fillRect/>
                      </a:stretch>
                    </a:blipFill>
                  </a:tcPr>
                </a:tc>
              </a:tr>
              <a:tr h="3204356">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5"/>
                      <a:stretch>
                        <a:fillRect/>
                      </a:stretch>
                    </a:blip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6"/>
                      <a:stretch>
                        <a:fillRect/>
                      </a:stretch>
                    </a:blipFill>
                  </a:tcPr>
                </a:tc>
              </a:tr>
            </a:tbl>
          </a:graphicData>
        </a:graphic>
      </p:graphicFrame>
      <p:sp>
        <p:nvSpPr>
          <p:cNvPr id="7" name="Ellipse 6"/>
          <p:cNvSpPr/>
          <p:nvPr/>
        </p:nvSpPr>
        <p:spPr>
          <a:xfrm>
            <a:off x="251520"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8" name="Ellipse 7">
            <a:hlinkClick r:id="rId7" action="ppaction://hlinksldjump"/>
          </p:cNvPr>
          <p:cNvSpPr/>
          <p:nvPr/>
        </p:nvSpPr>
        <p:spPr>
          <a:xfrm>
            <a:off x="0" y="0"/>
            <a:ext cx="539552" cy="404664"/>
          </a:xfrm>
          <a:prstGeom prst="ellipse">
            <a:avLst/>
          </a:prstGeom>
          <a:blipFill dpi="0" rotWithShape="1">
            <a:blip r:embed="rId8"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BRUCE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5" descr="cadretitre.jpg"/>
          <p:cNvPicPr>
            <a:picLocks noChangeAspect="1"/>
          </p:cNvPicPr>
          <p:nvPr/>
        </p:nvPicPr>
        <p:blipFill>
          <a:blip r:embed="rId2" cstate="print"/>
          <a:stretch>
            <a:fillRect/>
          </a:stretch>
        </p:blipFill>
        <p:spPr>
          <a:xfrm>
            <a:off x="0" y="0"/>
            <a:ext cx="9144000" cy="6858000"/>
          </a:xfrm>
          <a:prstGeom prst="rect">
            <a:avLst/>
          </a:prstGeom>
        </p:spPr>
      </p:pic>
      <p:sp>
        <p:nvSpPr>
          <p:cNvPr id="5" name="Ellipse 4">
            <a:hlinkClick r:id="rId3" action="ppaction://hlinksldjump"/>
          </p:cNvPr>
          <p:cNvSpPr/>
          <p:nvPr/>
        </p:nvSpPr>
        <p:spPr>
          <a:xfrm>
            <a:off x="0" y="-27384"/>
            <a:ext cx="539552" cy="404664"/>
          </a:xfrm>
          <a:prstGeom prst="ellipse">
            <a:avLst/>
          </a:prstGeom>
          <a:blipFill dpi="0" rotWithShape="1">
            <a:blip r:embed="rId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ZoneTexte 7"/>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HISTOIRE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graphicFrame>
        <p:nvGraphicFramePr>
          <p:cNvPr id="7" name="Tableau 6"/>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8928992"/>
              </a:tblGrid>
              <a:tr h="6336704">
                <a:tc>
                  <a:txBody>
                    <a:bodyPr/>
                    <a:lstStyle/>
                    <a:p>
                      <a:endParaRPr lang="fr-FR" dirty="0"/>
                    </a:p>
                  </a:txBody>
                  <a:tcPr>
                    <a:blipFill>
                      <a:blip r:embed="rId5"/>
                      <a:stretch>
                        <a:fillRect/>
                      </a:stretch>
                    </a:blipFill>
                  </a:tcPr>
                </a:tc>
              </a:tr>
            </a:tbl>
          </a:graphicData>
        </a:graphic>
      </p:graphicFrame>
    </p:spTree>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Image 28" descr="chezchris2.jpg"/>
          <p:cNvPicPr>
            <a:picLocks noChangeAspect="1"/>
          </p:cNvPicPr>
          <p:nvPr/>
        </p:nvPicPr>
        <p:blipFill>
          <a:blip r:embed="rId2" cstate="print"/>
          <a:stretch>
            <a:fillRect/>
          </a:stretch>
        </p:blipFill>
        <p:spPr>
          <a:xfrm>
            <a:off x="0" y="0"/>
            <a:ext cx="9144000" cy="6858000"/>
          </a:xfrm>
          <a:prstGeom prst="rect">
            <a:avLst/>
          </a:prstGeom>
        </p:spPr>
      </p:pic>
      <p:sp>
        <p:nvSpPr>
          <p:cNvPr id="6" name="Ellipse 5">
            <a:hlinkClick r:id="rId3" action="ppaction://hlinksldjump" tooltip="Conrad, Kipling, London..."/>
          </p:cNvPr>
          <p:cNvSpPr/>
          <p:nvPr/>
        </p:nvSpPr>
        <p:spPr>
          <a:xfrm>
            <a:off x="683568" y="2132856"/>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 name="Ellipse 6">
            <a:hlinkClick r:id="rId3" action="ppaction://hlinksldjump" tooltip="Arizona Jim, Pardaillan, Nestor Burma..."/>
          </p:cNvPr>
          <p:cNvSpPr/>
          <p:nvPr/>
        </p:nvSpPr>
        <p:spPr>
          <a:xfrm>
            <a:off x="1043608" y="2132856"/>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8" name="Ellipse 7">
            <a:hlinkClick r:id="rId3" action="ppaction://hlinksldjump" tooltip="&quot;Betsa-Betsa: liqueur de banane.&quot;"/>
          </p:cNvPr>
          <p:cNvSpPr/>
          <p:nvPr/>
        </p:nvSpPr>
        <p:spPr>
          <a:xfrm>
            <a:off x="1907704" y="3645024"/>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9" name="Ellipse 8">
            <a:hlinkClick r:id="rId3" action="ppaction://hlinksldjump" tooltip="Ni vu, ni connu: vous êtes caché."/>
          </p:cNvPr>
          <p:cNvSpPr/>
          <p:nvPr/>
        </p:nvSpPr>
        <p:spPr>
          <a:xfrm>
            <a:off x="395536" y="5229200"/>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Ellipse 9">
            <a:hlinkClick r:id="rId3" action="ppaction://hlinksldjump" tooltip="Vous desserrez l'étau."/>
          </p:cNvPr>
          <p:cNvSpPr/>
          <p:nvPr/>
        </p:nvSpPr>
        <p:spPr>
          <a:xfrm>
            <a:off x="2843808" y="4077072"/>
            <a:ext cx="288032" cy="288032"/>
          </a:xfrm>
          <a:prstGeom prst="ellipse">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Ellipse 10">
            <a:hlinkClick r:id="rId3" action="ppaction://hlinksldjump" tooltip="&quot;Rhum blanc de la Réunion&quot;."/>
          </p:cNvPr>
          <p:cNvSpPr/>
          <p:nvPr/>
        </p:nvSpPr>
        <p:spPr>
          <a:xfrm>
            <a:off x="2483768" y="3645024"/>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8" name="Ellipse 17">
            <a:hlinkClick r:id="rId4" action="ppaction://hlinksldjump"/>
          </p:cNvPr>
          <p:cNvSpPr/>
          <p:nvPr/>
        </p:nvSpPr>
        <p:spPr>
          <a:xfrm>
            <a:off x="1907704" y="198884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24" name="Ellipse 23">
            <a:hlinkClick r:id="rId3" action="ppaction://hlinksldjump" tooltip="Graisse en stock."/>
          </p:cNvPr>
          <p:cNvSpPr/>
          <p:nvPr/>
        </p:nvSpPr>
        <p:spPr>
          <a:xfrm>
            <a:off x="683568" y="371703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5" name="Ellipse 24">
            <a:hlinkClick r:id="rId3" action="ppaction://hlinksldjump" tooltip="Une clef à molette..."/>
          </p:cNvPr>
          <p:cNvSpPr/>
          <p:nvPr/>
        </p:nvSpPr>
        <p:spPr>
          <a:xfrm>
            <a:off x="899592" y="436510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6" name="Ellipse 25">
            <a:hlinkClick r:id="rId3" action="ppaction://hlinksldjump" tooltip="Sirène en stuc et toc."/>
          </p:cNvPr>
          <p:cNvSpPr/>
          <p:nvPr/>
        </p:nvSpPr>
        <p:spPr>
          <a:xfrm>
            <a:off x="3923928" y="242088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 name="Ellipse 4">
            <a:hlinkClick r:id="rId3" action="ppaction://hlinksldjump" tooltip="Ca sent mauvais."/>
          </p:cNvPr>
          <p:cNvSpPr/>
          <p:nvPr/>
        </p:nvSpPr>
        <p:spPr>
          <a:xfrm>
            <a:off x="971600" y="3717032"/>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30" name="Tableau 29"/>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31" name="Ellipse 30">
            <a:hlinkClick r:id="rId3" action="ppaction://hlinksldjump" tooltip="Des affaires de marin..."/>
          </p:cNvPr>
          <p:cNvSpPr/>
          <p:nvPr/>
        </p:nvSpPr>
        <p:spPr>
          <a:xfrm>
            <a:off x="3707904" y="5229200"/>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4" name="Ellipse 33">
            <a:hlinkClick r:id="rId3" action="ppaction://hlinksldjump" tooltip="Ca sonne creux!"/>
          </p:cNvPr>
          <p:cNvSpPr/>
          <p:nvPr/>
        </p:nvSpPr>
        <p:spPr>
          <a:xfrm>
            <a:off x="8388424" y="2564904"/>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5" name="Ellipse 34">
            <a:hlinkClick r:id="rId3" action="ppaction://hlinksldjump" tooltip="&quot;Salut! les copeaux&quot;."/>
          </p:cNvPr>
          <p:cNvSpPr/>
          <p:nvPr/>
        </p:nvSpPr>
        <p:spPr>
          <a:xfrm>
            <a:off x="1763688" y="443711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6" name="Ellipse 35">
            <a:hlinkClick r:id="rId3" action="ppaction://hlinksldjump" tooltip="Le rayon bricolage..."/>
          </p:cNvPr>
          <p:cNvSpPr/>
          <p:nvPr/>
        </p:nvSpPr>
        <p:spPr>
          <a:xfrm>
            <a:off x="395536" y="278092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7" name="Ellipse 36">
            <a:hlinkClick r:id="rId3" action="ppaction://hlinksldjump" tooltip="C'est bloqué."/>
          </p:cNvPr>
          <p:cNvSpPr/>
          <p:nvPr/>
        </p:nvSpPr>
        <p:spPr>
          <a:xfrm>
            <a:off x="8676456" y="2564904"/>
            <a:ext cx="288032" cy="288032"/>
          </a:xfrm>
          <a:prstGeom prst="ellipse">
            <a:avLst/>
          </a:prstGeom>
          <a:solidFill>
            <a:schemeClr val="accent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8" name="Ellipse 37">
            <a:hlinkClick r:id="rId3" action="ppaction://hlinksldjump" tooltip="Piano-mécanique américain aussi appelé: &quot;Nickel Grabber&quot;."/>
          </p:cNvPr>
          <p:cNvSpPr/>
          <p:nvPr/>
        </p:nvSpPr>
        <p:spPr>
          <a:xfrm>
            <a:off x="2339752" y="1844824"/>
            <a:ext cx="288032" cy="288032"/>
          </a:xfrm>
          <a:prstGeom prst="ellipse">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9" name="Ellipse 38">
            <a:hlinkClick r:id="rId3" action="ppaction://hlinksldjump" tooltip="C'est bloqué."/>
          </p:cNvPr>
          <p:cNvSpPr/>
          <p:nvPr/>
        </p:nvSpPr>
        <p:spPr>
          <a:xfrm>
            <a:off x="6588224" y="5085184"/>
            <a:ext cx="288032" cy="288032"/>
          </a:xfrm>
          <a:prstGeom prst="ellipse">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0" name="Ellipse 39">
            <a:hlinkClick r:id="rId3" action="ppaction://hlinksldjump" tooltip="Ca sent bon!"/>
          </p:cNvPr>
          <p:cNvSpPr/>
          <p:nvPr/>
        </p:nvSpPr>
        <p:spPr>
          <a:xfrm>
            <a:off x="7524328" y="2996952"/>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2" name="Ellipse 41"/>
          <p:cNvSpPr/>
          <p:nvPr/>
        </p:nvSpPr>
        <p:spPr>
          <a:xfrm>
            <a:off x="4283968" y="5229200"/>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7" name="Ellipse 16">
            <a:hlinkClick r:id="rId4" action="ppaction://hlinksldjump"/>
          </p:cNvPr>
          <p:cNvSpPr/>
          <p:nvPr/>
        </p:nvSpPr>
        <p:spPr>
          <a:xfrm>
            <a:off x="3995936" y="522920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43" name="Ellipse 42"/>
          <p:cNvSpPr/>
          <p:nvPr/>
        </p:nvSpPr>
        <p:spPr>
          <a:xfrm>
            <a:off x="323528" y="2060848"/>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4" name="Ellipse 43"/>
          <p:cNvSpPr/>
          <p:nvPr/>
        </p:nvSpPr>
        <p:spPr>
          <a:xfrm>
            <a:off x="395536" y="1268760"/>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3" name="Ellipse 32">
            <a:hlinkClick r:id="rId3" action="ppaction://hlinksldjump" tooltip="Une boîte à malices?"/>
          </p:cNvPr>
          <p:cNvSpPr/>
          <p:nvPr/>
        </p:nvSpPr>
        <p:spPr>
          <a:xfrm>
            <a:off x="251520" y="1124744"/>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3" name="Ellipse 12">
            <a:hlinkClick r:id="rId3" action="ppaction://hlinksldjump" tooltip="Chaussures &quot;PANARD&quot;."/>
          </p:cNvPr>
          <p:cNvSpPr/>
          <p:nvPr/>
        </p:nvSpPr>
        <p:spPr>
          <a:xfrm>
            <a:off x="395536" y="1412776"/>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4" name="Ellipse 13">
            <a:hlinkClick r:id="rId4" action="ppaction://hlinksldjump"/>
          </p:cNvPr>
          <p:cNvSpPr/>
          <p:nvPr/>
        </p:nvSpPr>
        <p:spPr>
          <a:xfrm>
            <a:off x="107504" y="141277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32" name="Ellipse 31">
            <a:hlinkClick r:id="rId3" action="ppaction://hlinksldjump" tooltip="OK!"/>
          </p:cNvPr>
          <p:cNvSpPr/>
          <p:nvPr/>
        </p:nvSpPr>
        <p:spPr>
          <a:xfrm>
            <a:off x="323528" y="1844824"/>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6" name="Ellipse 15">
            <a:hlinkClick r:id="rId4" action="ppaction://hlinksldjump"/>
          </p:cNvPr>
          <p:cNvSpPr/>
          <p:nvPr/>
        </p:nvSpPr>
        <p:spPr>
          <a:xfrm>
            <a:off x="107504" y="213285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45" name="Ellipse 44">
            <a:hlinkClick r:id="rId5" action="ppaction://hlinksldjump"/>
          </p:cNvPr>
          <p:cNvSpPr/>
          <p:nvPr/>
        </p:nvSpPr>
        <p:spPr>
          <a:xfrm>
            <a:off x="0" y="0"/>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 name="ZoneTexte 45">
            <a:hlinkClick r:id="rId3" action="ppaction://hlinksldjump" tooltip="LE BRIC-A-BRAC DU BRICOLEUR."/>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CHRIS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47" name="Ellipse 46">
            <a:hlinkClick r:id="rId3" action="ppaction://hlinksldjump" tooltip="Le temps vous est compté!"/>
          </p:cNvPr>
          <p:cNvSpPr/>
          <p:nvPr/>
        </p:nvSpPr>
        <p:spPr>
          <a:xfrm>
            <a:off x="7092280" y="234888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8" name="Ellipse 47">
            <a:hlinkClick r:id="rId3" action="ppaction://hlinksldjump" tooltip="Ca sent bon!"/>
          </p:cNvPr>
          <p:cNvSpPr/>
          <p:nvPr/>
        </p:nvSpPr>
        <p:spPr>
          <a:xfrm>
            <a:off x="2771800" y="198884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Image 14" descr="chezchris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1152128"/>
                <a:gridCol w="3096344"/>
                <a:gridCol w="1224136"/>
                <a:gridCol w="3456384"/>
              </a:tblGrid>
              <a:tr h="1209734">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3"/>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Photo</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rgbClr val="FF0000"/>
                          </a:solidFill>
                          <a:latin typeface="Freestyle Script" pitchFamily="66" charset="0"/>
                          <a:ea typeface="+mn-ea"/>
                          <a:cs typeface="+mn-cs"/>
                        </a:rPr>
                        <a:t>Représente Lucie</a:t>
                      </a: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C89E60"/>
                    </a:solid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4"/>
                      <a:stretch>
                        <a:fillRect/>
                      </a:stretch>
                    </a:blip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rPr>
                        <a:t>‘ Gitanes’</a:t>
                      </a:r>
                      <a:r>
                        <a:rPr lang="fr-FR" sz="2000" b="0" baseline="0" dirty="0" smtClean="0">
                          <a:solidFill>
                            <a:schemeClr val="bg2">
                              <a:lumMod val="10000"/>
                            </a:schemeClr>
                          </a:solidFill>
                          <a:latin typeface="Freestyle Script" pitchFamily="66" charset="0"/>
                        </a:rPr>
                        <a:t>   </a:t>
                      </a:r>
                      <a:r>
                        <a:rPr lang="fr-FR" sz="2000" b="0" kern="1200" dirty="0" smtClean="0">
                          <a:solidFill>
                            <a:srgbClr val="FF0000"/>
                          </a:solidFill>
                          <a:latin typeface="Freestyle Script" pitchFamily="66" charset="0"/>
                          <a:ea typeface="+mn-ea"/>
                          <a:cs typeface="+mn-cs"/>
                        </a:rPr>
                        <a:t>Appartient à Chris</a:t>
                      </a:r>
                      <a:endParaRPr lang="fr-FR" sz="2000" b="0" dirty="0" smtClean="0">
                        <a:solidFill>
                          <a:schemeClr val="bg2">
                            <a:lumMod val="10000"/>
                          </a:schemeClr>
                        </a:solidFill>
                        <a:latin typeface="Freestyle Script" pitchFamily="66" charset="0"/>
                      </a:endParaRPr>
                    </a:p>
                    <a:p>
                      <a:pPr algn="ctr"/>
                      <a:endParaRPr lang="fr-FR" sz="1050" b="0" dirty="0" smtClean="0">
                        <a:solidFill>
                          <a:schemeClr val="bg2">
                            <a:lumMod val="10000"/>
                          </a:schemeClr>
                        </a:solidFill>
                        <a:latin typeface="Freestyle Script" pitchFamily="66"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Sentir: Odeur de tabac brun.</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Toucher : La surface est lisse.</a:t>
                      </a: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C89E60"/>
                    </a:solidFill>
                  </a:tcPr>
                </a:tc>
              </a:tr>
              <a:tr h="1281742">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5"/>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 Feuille</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rgbClr val="FF0000"/>
                          </a:solidFill>
                          <a:latin typeface="Freestyle Script" pitchFamily="66" charset="0"/>
                          <a:ea typeface="+mn-ea"/>
                          <a:cs typeface="+mn-cs"/>
                        </a:rPr>
                        <a:t>Appartient à Chris</a:t>
                      </a:r>
                      <a:endParaRPr lang="fr-FR" sz="2000" b="0" dirty="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E4D0B2"/>
                    </a:solid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6"/>
                      <a:stretch>
                        <a:fillRect/>
                      </a:stretch>
                    </a:blip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rPr>
                        <a:t>Emetteur   </a:t>
                      </a:r>
                      <a:r>
                        <a:rPr lang="fr-FR" sz="2000" b="0" kern="1200" dirty="0" smtClean="0">
                          <a:solidFill>
                            <a:srgbClr val="FF0000"/>
                          </a:solidFill>
                          <a:latin typeface="Freestyle Script" pitchFamily="66" charset="0"/>
                          <a:ea typeface="+mn-ea"/>
                          <a:cs typeface="+mn-cs"/>
                        </a:rPr>
                        <a:t>Appartient à Chris</a:t>
                      </a:r>
                      <a:endParaRPr lang="fr-FR" sz="2000" b="0" dirty="0" smtClean="0">
                        <a:solidFill>
                          <a:schemeClr val="bg2">
                            <a:lumMod val="10000"/>
                          </a:schemeClr>
                        </a:solidFill>
                        <a:latin typeface="Freestyle Script" pitchFamily="66" charset="0"/>
                      </a:endParaRPr>
                    </a:p>
                    <a:p>
                      <a:pPr algn="ctr"/>
                      <a:endParaRPr lang="fr-FR" sz="1050" b="0" dirty="0" smtClean="0">
                        <a:solidFill>
                          <a:schemeClr val="bg2">
                            <a:lumMod val="10000"/>
                          </a:schemeClr>
                        </a:solidFill>
                        <a:latin typeface="Freestyle Script" pitchFamily="66"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Regarder : La malette contient un poste de radio émetteur portatif.</a:t>
                      </a: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E4D0B2"/>
                    </a:solidFill>
                  </a:tcPr>
                </a:tc>
              </a:tr>
              <a:tr h="1281742">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7"/>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Verre</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dirty="0" smtClean="0">
                          <a:solidFill>
                            <a:srgbClr val="FF0000"/>
                          </a:solidFill>
                          <a:latin typeface="Freestyle Script" pitchFamily="66" charset="0"/>
                        </a:rPr>
                        <a:t>Apparaît</a:t>
                      </a:r>
                      <a:r>
                        <a:rPr lang="fr-FR" sz="2000" b="0" baseline="0" dirty="0" smtClean="0">
                          <a:solidFill>
                            <a:srgbClr val="FF0000"/>
                          </a:solidFill>
                          <a:latin typeface="Freestyle Script" pitchFamily="66" charset="0"/>
                        </a:rPr>
                        <a:t> à 21:00 le 31/01</a:t>
                      </a:r>
                      <a:endParaRPr lang="fr-FR" sz="2000" b="0" dirty="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C89E60"/>
                    </a:solid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8"/>
                      <a:stretch>
                        <a:fillRect/>
                      </a:stretch>
                    </a:blip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rPr>
                        <a:t>Briquet    </a:t>
                      </a:r>
                      <a:r>
                        <a:rPr lang="fr-FR" sz="2000" b="0" kern="1200" dirty="0" smtClean="0">
                          <a:solidFill>
                            <a:srgbClr val="FF0000"/>
                          </a:solidFill>
                          <a:latin typeface="Freestyle Script" pitchFamily="66" charset="0"/>
                          <a:ea typeface="+mn-ea"/>
                          <a:cs typeface="+mn-cs"/>
                        </a:rPr>
                        <a:t>Appartient à Chris</a:t>
                      </a:r>
                      <a:endParaRPr lang="fr-FR" sz="2000" b="0" dirty="0" smtClean="0">
                        <a:solidFill>
                          <a:schemeClr val="bg2">
                            <a:lumMod val="10000"/>
                          </a:schemeClr>
                        </a:solidFill>
                        <a:latin typeface="Freestyle Script" pitchFamily="66" charset="0"/>
                      </a:endParaRPr>
                    </a:p>
                    <a:p>
                      <a:pPr algn="ctr"/>
                      <a:endParaRPr lang="fr-FR" sz="1050" b="0" dirty="0" smtClean="0">
                        <a:solidFill>
                          <a:schemeClr val="bg2">
                            <a:lumMod val="10000"/>
                          </a:schemeClr>
                        </a:solidFill>
                        <a:latin typeface="Freestyle Script" pitchFamily="66" charset="0"/>
                      </a:endParaRPr>
                    </a:p>
                    <a:p>
                      <a:pPr algn="ctr"/>
                      <a:r>
                        <a:rPr lang="fr-FR" sz="2000" b="0" kern="1200" dirty="0" smtClean="0">
                          <a:solidFill>
                            <a:schemeClr val="bg2">
                              <a:lumMod val="10000"/>
                            </a:schemeClr>
                          </a:solidFill>
                          <a:latin typeface="Freestyle Script" pitchFamily="66" charset="0"/>
                          <a:ea typeface="+mn-ea"/>
                          <a:cs typeface="+mn-cs"/>
                        </a:rPr>
                        <a:t>Sentir : Ca sent l’essence.</a:t>
                      </a:r>
                    </a:p>
                    <a:p>
                      <a:pPr algn="ctr"/>
                      <a:r>
                        <a:rPr lang="fr-FR" sz="2000" b="0" kern="1200" dirty="0" smtClean="0">
                          <a:solidFill>
                            <a:schemeClr val="bg2">
                              <a:lumMod val="10000"/>
                            </a:schemeClr>
                          </a:solidFill>
                          <a:latin typeface="Freestyle Script" pitchFamily="66" charset="0"/>
                          <a:ea typeface="+mn-ea"/>
                          <a:cs typeface="+mn-cs"/>
                        </a:rPr>
                        <a:t>Toucher : La surface est lisse.</a:t>
                      </a:r>
                      <a:endParaRPr lang="fr-FR" sz="2000" b="0" dirty="0">
                        <a:solidFill>
                          <a:schemeClr val="bg2">
                            <a:lumMod val="10000"/>
                          </a:schemeClr>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C89E60"/>
                    </a:solidFill>
                  </a:tcPr>
                </a:tc>
              </a:tr>
              <a:tr h="1281742">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9"/>
                      <a:stretch>
                        <a:fillRect/>
                      </a:stretch>
                    </a:blipFill>
                  </a:tcPr>
                </a:tc>
                <a:tc>
                  <a:txBody>
                    <a:bodyPr/>
                    <a:lstStyle/>
                    <a:p>
                      <a:pPr algn="ctr"/>
                      <a:r>
                        <a:rPr lang="fr-FR" sz="2000" b="0" dirty="0" smtClean="0">
                          <a:solidFill>
                            <a:schemeClr val="bg2">
                              <a:lumMod val="10000"/>
                            </a:schemeClr>
                          </a:solidFill>
                          <a:latin typeface="Freestyle Script" pitchFamily="66" charset="0"/>
                        </a:rPr>
                        <a:t>Rasoir</a:t>
                      </a:r>
                    </a:p>
                    <a:p>
                      <a:pPr algn="ctr"/>
                      <a:endParaRPr lang="fr-FR" sz="1050" b="0" dirty="0" smtClean="0">
                        <a:solidFill>
                          <a:schemeClr val="bg2">
                            <a:lumMod val="10000"/>
                          </a:schemeClr>
                        </a:solidFill>
                        <a:latin typeface="Freestyle Script" pitchFamily="66" charset="0"/>
                      </a:endParaRPr>
                    </a:p>
                    <a:p>
                      <a:pPr algn="ctr"/>
                      <a:r>
                        <a:rPr lang="fr-FR" sz="2000" b="0" kern="1200" dirty="0" smtClean="0">
                          <a:solidFill>
                            <a:schemeClr val="bg2">
                              <a:lumMod val="10000"/>
                            </a:schemeClr>
                          </a:solidFill>
                          <a:latin typeface="Freestyle Script" pitchFamily="66" charset="0"/>
                          <a:ea typeface="+mn-ea"/>
                          <a:cs typeface="+mn-cs"/>
                        </a:rPr>
                        <a:t>Toucher : La lame est émoussée.</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Chris</a:t>
                      </a:r>
                      <a:r>
                        <a:rPr lang="fr-FR" sz="2000" b="0" kern="1200" dirty="0" smtClean="0">
                          <a:solidFill>
                            <a:schemeClr val="bg2">
                              <a:lumMod val="10000"/>
                            </a:schemeClr>
                          </a:solidFill>
                          <a:latin typeface="Freestyle Script" pitchFamily="66" charset="0"/>
                          <a:ea typeface="+mn-ea"/>
                          <a:cs typeface="+mn-cs"/>
                        </a:rPr>
                        <a:t>.</a:t>
                      </a:r>
                      <a:endParaRPr lang="fr-FR" sz="2000" b="0" dirty="0">
                        <a:solidFill>
                          <a:schemeClr val="bg2">
                            <a:lumMod val="10000"/>
                          </a:schemeClr>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E4D0B2"/>
                    </a:solid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10"/>
                      <a:stretch>
                        <a:fillRect/>
                      </a:stretch>
                    </a:blipFill>
                  </a:tcPr>
                </a:tc>
                <a:tc>
                  <a:txBody>
                    <a:bodyPr/>
                    <a:lstStyle/>
                    <a:p>
                      <a:pPr algn="ctr"/>
                      <a:r>
                        <a:rPr lang="fr-FR" sz="2000" b="0" dirty="0" smtClean="0">
                          <a:solidFill>
                            <a:schemeClr val="bg2">
                              <a:lumMod val="10000"/>
                            </a:schemeClr>
                          </a:solidFill>
                          <a:latin typeface="Freestyle Script" pitchFamily="66" charset="0"/>
                        </a:rPr>
                        <a:t>Cachets</a:t>
                      </a:r>
                    </a:p>
                    <a:p>
                      <a:pPr algn="ctr"/>
                      <a:endParaRPr lang="fr-FR" sz="1050" b="0" dirty="0" smtClean="0">
                        <a:solidFill>
                          <a:schemeClr val="bg2">
                            <a:lumMod val="10000"/>
                          </a:schemeClr>
                        </a:solidFill>
                        <a:latin typeface="Freestyle Script" pitchFamily="66"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Chris</a:t>
                      </a:r>
                      <a:endParaRPr lang="fr-FR" sz="2000" b="0" dirty="0" smtClean="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E4D0B2"/>
                    </a:solidFill>
                  </a:tcPr>
                </a:tc>
              </a:tr>
              <a:tr h="1281744">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11"/>
                      <a:stretch>
                        <a:fillRect/>
                      </a:stretch>
                    </a:blipFill>
                  </a:tcPr>
                </a:tc>
                <a:tc>
                  <a:txBody>
                    <a:bodyPr/>
                    <a:lstStyle/>
                    <a:p>
                      <a:pPr algn="ctr"/>
                      <a:r>
                        <a:rPr lang="fr-FR" sz="2000" b="0" dirty="0" smtClean="0">
                          <a:solidFill>
                            <a:schemeClr val="bg2">
                              <a:lumMod val="10000"/>
                            </a:schemeClr>
                          </a:solidFill>
                          <a:latin typeface="Freestyle Script" pitchFamily="66" charset="0"/>
                        </a:rPr>
                        <a:t>Revolver</a:t>
                      </a:r>
                    </a:p>
                    <a:p>
                      <a:pPr algn="ctr"/>
                      <a:endParaRPr lang="fr-FR" sz="1050" b="0" dirty="0" smtClean="0">
                        <a:solidFill>
                          <a:schemeClr val="bg2">
                            <a:lumMod val="10000"/>
                          </a:schemeClr>
                        </a:solidFill>
                        <a:latin typeface="Freestyle Script" pitchFamily="66"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Chris</a:t>
                      </a:r>
                      <a:endParaRPr lang="fr-FR" sz="2000" b="0" dirty="0" smtClean="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C89E60"/>
                    </a:solidFill>
                  </a:tcPr>
                </a:tc>
                <a:tc gridSpan="2">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A37B3B"/>
                    </a:solidFill>
                  </a:tcPr>
                </a:tc>
                <a:tc hMerge="1">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F6F0E6"/>
                    </a:solidFill>
                  </a:tcPr>
                </a:tc>
              </a:tr>
            </a:tbl>
          </a:graphicData>
        </a:graphic>
      </p:graphicFrame>
      <p:sp>
        <p:nvSpPr>
          <p:cNvPr id="5" name="Ellipse 4"/>
          <p:cNvSpPr/>
          <p:nvPr/>
        </p:nvSpPr>
        <p:spPr>
          <a:xfrm>
            <a:off x="179512"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6" name="Ellipse 5"/>
          <p:cNvSpPr/>
          <p:nvPr/>
        </p:nvSpPr>
        <p:spPr>
          <a:xfrm>
            <a:off x="179512" y="299695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7" name="Ellipse 6"/>
          <p:cNvSpPr/>
          <p:nvPr/>
        </p:nvSpPr>
        <p:spPr>
          <a:xfrm>
            <a:off x="179512" y="170080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8" name="Ellipse 7"/>
          <p:cNvSpPr/>
          <p:nvPr/>
        </p:nvSpPr>
        <p:spPr>
          <a:xfrm>
            <a:off x="4427984" y="422108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10" name="Ellipse 9"/>
          <p:cNvSpPr/>
          <p:nvPr/>
        </p:nvSpPr>
        <p:spPr>
          <a:xfrm>
            <a:off x="179512" y="422108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11" name="Ellipse 10"/>
          <p:cNvSpPr/>
          <p:nvPr/>
        </p:nvSpPr>
        <p:spPr>
          <a:xfrm>
            <a:off x="179512" y="558924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12" name="Ellipse 11"/>
          <p:cNvSpPr/>
          <p:nvPr/>
        </p:nvSpPr>
        <p:spPr>
          <a:xfrm>
            <a:off x="4427984"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3" name="Ellipse 12"/>
          <p:cNvSpPr/>
          <p:nvPr/>
        </p:nvSpPr>
        <p:spPr>
          <a:xfrm>
            <a:off x="4427984" y="177281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4" name="Ellipse 13"/>
          <p:cNvSpPr/>
          <p:nvPr/>
        </p:nvSpPr>
        <p:spPr>
          <a:xfrm>
            <a:off x="4427984" y="306896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6" name="Ellipse 15">
            <a:hlinkClick r:id="rId12" action="ppaction://hlinksldjump"/>
          </p:cNvPr>
          <p:cNvSpPr/>
          <p:nvPr/>
        </p:nvSpPr>
        <p:spPr>
          <a:xfrm>
            <a:off x="0" y="0"/>
            <a:ext cx="539552" cy="404664"/>
          </a:xfrm>
          <a:prstGeom prst="ellipse">
            <a:avLst/>
          </a:prstGeom>
          <a:blipFill dpi="0" rotWithShape="1">
            <a:blip r:embed="rId13"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ZoneTexte 1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CHRIS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chezchris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5616624"/>
        </p:xfrm>
        <a:graphic>
          <a:graphicData uri="http://schemas.openxmlformats.org/drawingml/2006/table">
            <a:tbl>
              <a:tblPr firstRow="1" bandRow="1">
                <a:tableStyleId>{5C22544A-7EE6-4342-B048-85BDC9FD1C3A}</a:tableStyleId>
              </a:tblPr>
              <a:tblGrid>
                <a:gridCol w="4464496"/>
                <a:gridCol w="4464496"/>
              </a:tblGrid>
              <a:tr h="5616624">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3"/>
                      <a:stretch>
                        <a:fillRect/>
                      </a:stretch>
                    </a:blip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4"/>
                      <a:stretch>
                        <a:fillRect/>
                      </a:stretch>
                    </a:blipFill>
                  </a:tcPr>
                </a:tc>
              </a:tr>
            </a:tbl>
          </a:graphicData>
        </a:graphic>
      </p:graphicFrame>
      <p:sp>
        <p:nvSpPr>
          <p:cNvPr id="5" name="Ellipse 4"/>
          <p:cNvSpPr/>
          <p:nvPr/>
        </p:nvSpPr>
        <p:spPr>
          <a:xfrm>
            <a:off x="251520" y="54868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6" name="Ellipse 5"/>
          <p:cNvSpPr/>
          <p:nvPr/>
        </p:nvSpPr>
        <p:spPr>
          <a:xfrm>
            <a:off x="4788024" y="54868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8" name="Ellipse 7">
            <a:hlinkClick r:id="rId5" action="ppaction://hlinksldjump"/>
          </p:cNvPr>
          <p:cNvSpPr/>
          <p:nvPr/>
        </p:nvSpPr>
        <p:spPr>
          <a:xfrm>
            <a:off x="0" y="0"/>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CHRIS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Image 14" descr="chezjerome2.jpg"/>
          <p:cNvPicPr>
            <a:picLocks noChangeAspect="1"/>
          </p:cNvPicPr>
          <p:nvPr/>
        </p:nvPicPr>
        <p:blipFill>
          <a:blip r:embed="rId2" cstate="print"/>
          <a:stretch>
            <a:fillRect/>
          </a:stretch>
        </p:blipFill>
        <p:spPr>
          <a:xfrm>
            <a:off x="0" y="1"/>
            <a:ext cx="9144000" cy="6858000"/>
          </a:xfrm>
          <a:prstGeom prst="rect">
            <a:avLst/>
          </a:prstGeom>
        </p:spPr>
      </p:pic>
      <p:sp>
        <p:nvSpPr>
          <p:cNvPr id="9" name="Ellipse 8">
            <a:hlinkClick r:id="rId3" action="ppaction://hlinksldjump" tooltip="OK!"/>
          </p:cNvPr>
          <p:cNvSpPr/>
          <p:nvPr/>
        </p:nvSpPr>
        <p:spPr>
          <a:xfrm>
            <a:off x="6948264" y="2996952"/>
            <a:ext cx="288032" cy="288032"/>
          </a:xfrm>
          <a:prstGeom prst="ellipse">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Ellipse 9">
            <a:hlinkClick r:id="rId3" action="ppaction://hlinksldjump" tooltip="Chandler, Hammett et Goodis."/>
          </p:cNvPr>
          <p:cNvSpPr/>
          <p:nvPr/>
        </p:nvSpPr>
        <p:spPr>
          <a:xfrm>
            <a:off x="4572000" y="1844824"/>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3" name="Ellipse 12">
            <a:hlinkClick r:id="rId3" action="ppaction://hlinksldjump" tooltip="La T S F."/>
          </p:cNvPr>
          <p:cNvSpPr/>
          <p:nvPr/>
        </p:nvSpPr>
        <p:spPr>
          <a:xfrm>
            <a:off x="2483768" y="263691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4" name="Ellipse 13">
            <a:hlinkClick r:id="rId3" action="ppaction://hlinksldjump" tooltip="Une casquette pour jouer au yachtman."/>
          </p:cNvPr>
          <p:cNvSpPr/>
          <p:nvPr/>
        </p:nvSpPr>
        <p:spPr>
          <a:xfrm>
            <a:off x="7596336" y="450912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16" name="Tableau 15"/>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17" name="Ellipse 16">
            <a:hlinkClick r:id="rId3" action="ppaction://hlinksldjump" tooltip="&quot;Marche...Arrêt.&quot;"/>
          </p:cNvPr>
          <p:cNvSpPr/>
          <p:nvPr/>
        </p:nvSpPr>
        <p:spPr>
          <a:xfrm>
            <a:off x="6948264" y="321297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8" name="Ellipse 17">
            <a:hlinkClick r:id="rId3" action="ppaction://hlinksldjump" tooltip="&quot;Betsa-Betsa: liqueur de banane.&quot;"/>
          </p:cNvPr>
          <p:cNvSpPr/>
          <p:nvPr/>
        </p:nvSpPr>
        <p:spPr>
          <a:xfrm>
            <a:off x="5148064" y="191683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9" name="Ellipse 18">
            <a:hlinkClick r:id="rId3" action="ppaction://hlinksldjump" tooltip="Du beau linge!"/>
          </p:cNvPr>
          <p:cNvSpPr/>
          <p:nvPr/>
        </p:nvSpPr>
        <p:spPr>
          <a:xfrm>
            <a:off x="4860032" y="3573016"/>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0" name="Ellipse 19">
            <a:hlinkClick r:id="rId3" action="ppaction://hlinksldjump" tooltip="Vos affaires."/>
          </p:cNvPr>
          <p:cNvSpPr/>
          <p:nvPr/>
        </p:nvSpPr>
        <p:spPr>
          <a:xfrm>
            <a:off x="8100392" y="5733256"/>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1" name="Ellipse 20">
            <a:hlinkClick r:id="rId3" action="ppaction://hlinksldjump" tooltip="Vos affaires."/>
          </p:cNvPr>
          <p:cNvSpPr/>
          <p:nvPr/>
        </p:nvSpPr>
        <p:spPr>
          <a:xfrm>
            <a:off x="7020272" y="5517232"/>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3" name="Ellipse 22">
            <a:hlinkClick r:id="rId3" action="ppaction://hlinksldjump" tooltip="Vous vous blessez à la main."/>
          </p:cNvPr>
          <p:cNvSpPr/>
          <p:nvPr/>
        </p:nvSpPr>
        <p:spPr>
          <a:xfrm>
            <a:off x="2411760" y="1268760"/>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5" name="Ellipse 24"/>
          <p:cNvSpPr/>
          <p:nvPr/>
        </p:nvSpPr>
        <p:spPr>
          <a:xfrm>
            <a:off x="4860032" y="2852936"/>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6" name="Ellipse 25"/>
          <p:cNvSpPr/>
          <p:nvPr/>
        </p:nvSpPr>
        <p:spPr>
          <a:xfrm>
            <a:off x="7668344" y="5589240"/>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7" name="Ellipse 26"/>
          <p:cNvSpPr/>
          <p:nvPr/>
        </p:nvSpPr>
        <p:spPr>
          <a:xfrm>
            <a:off x="6660232" y="5373216"/>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 name="Ellipse 4">
            <a:hlinkClick r:id="rId4" action="ppaction://hlinksldjump"/>
          </p:cNvPr>
          <p:cNvSpPr/>
          <p:nvPr/>
        </p:nvSpPr>
        <p:spPr>
          <a:xfrm>
            <a:off x="6804248" y="5445224"/>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4" name="Ellipse 3">
            <a:hlinkClick r:id="rId4" action="ppaction://hlinksldjump"/>
          </p:cNvPr>
          <p:cNvSpPr/>
          <p:nvPr/>
        </p:nvSpPr>
        <p:spPr>
          <a:xfrm>
            <a:off x="7812360" y="5661248"/>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3" name="Ellipse 2">
            <a:hlinkClick r:id="rId4" action="ppaction://hlinksldjump"/>
          </p:cNvPr>
          <p:cNvSpPr/>
          <p:nvPr/>
        </p:nvSpPr>
        <p:spPr>
          <a:xfrm>
            <a:off x="4860032" y="321297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24" name="Ellipse 23">
            <a:hlinkClick r:id="rId5" action="ppaction://hlinksldjump"/>
          </p:cNvPr>
          <p:cNvSpPr/>
          <p:nvPr/>
        </p:nvSpPr>
        <p:spPr>
          <a:xfrm>
            <a:off x="0" y="0"/>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 name="ZoneTexte 27">
            <a:hlinkClick r:id="rId3" action="ppaction://hlinksldjump" tooltip="&quot;LA PAIX CHEZ SOI.&quot;"/>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JEROME LANGE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29" name="Ellipse 28">
            <a:hlinkClick r:id="rId3" action="ppaction://hlinksldjump" tooltip="Sésame, ouvre-toi...   /   Sésame, referme-toi!"/>
          </p:cNvPr>
          <p:cNvSpPr/>
          <p:nvPr/>
        </p:nvSpPr>
        <p:spPr>
          <a:xfrm>
            <a:off x="6012160" y="3068960"/>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0" name="Ellipse 29">
            <a:hlinkClick r:id="rId3" action="ppaction://hlinksldjump" tooltip="Il faut jouer cartes sur table!"/>
          </p:cNvPr>
          <p:cNvSpPr/>
          <p:nvPr/>
        </p:nvSpPr>
        <p:spPr>
          <a:xfrm>
            <a:off x="3275856" y="386104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Image 12" descr="chezjerome2.jpg"/>
          <p:cNvPicPr>
            <a:picLocks noChangeAspect="1"/>
          </p:cNvPicPr>
          <p:nvPr/>
        </p:nvPicPr>
        <p:blipFill>
          <a:blip r:embed="rId2" cstate="print"/>
          <a:stretch>
            <a:fillRect/>
          </a:stretch>
        </p:blipFill>
        <p:spPr>
          <a:xfrm>
            <a:off x="0" y="0"/>
            <a:ext cx="9143999" cy="6858000"/>
          </a:xfrm>
          <a:prstGeom prst="rect">
            <a:avLst/>
          </a:prstGeom>
        </p:spPr>
      </p:pic>
      <p:graphicFrame>
        <p:nvGraphicFramePr>
          <p:cNvPr id="3" name="Tableau 2"/>
          <p:cNvGraphicFramePr>
            <a:graphicFrameLocks noGrp="1"/>
          </p:cNvGraphicFramePr>
          <p:nvPr/>
        </p:nvGraphicFramePr>
        <p:xfrm>
          <a:off x="107504" y="404663"/>
          <a:ext cx="8952658" cy="5616624"/>
        </p:xfrm>
        <a:graphic>
          <a:graphicData uri="http://schemas.openxmlformats.org/drawingml/2006/table">
            <a:tbl>
              <a:tblPr firstRow="1" bandRow="1">
                <a:tableStyleId>{5C22544A-7EE6-4342-B048-85BDC9FD1C3A}</a:tableStyleId>
              </a:tblPr>
              <a:tblGrid>
                <a:gridCol w="1440160"/>
                <a:gridCol w="3024336"/>
                <a:gridCol w="1464162"/>
                <a:gridCol w="3024000"/>
              </a:tblGrid>
              <a:tr h="1872208">
                <a:tc>
                  <a:txBody>
                    <a:bodyPr/>
                    <a:lstStyle/>
                    <a:p>
                      <a:endParaRPr lang="fr-FR" dirty="0"/>
                    </a:p>
                  </a:txBody>
                  <a:tcPr>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c>
                  <a:txBody>
                    <a:bodyPr/>
                    <a:lstStyle/>
                    <a:p>
                      <a:pPr algn="ctr">
                        <a:lnSpc>
                          <a:spcPct val="100000"/>
                        </a:lnSpc>
                        <a:spcAft>
                          <a:spcPts val="0"/>
                        </a:spcAft>
                      </a:pPr>
                      <a:r>
                        <a:rPr lang="fr-FR" sz="2000" b="0" dirty="0" smtClean="0">
                          <a:solidFill>
                            <a:schemeClr val="bg2">
                              <a:lumMod val="10000"/>
                            </a:schemeClr>
                          </a:solidFill>
                          <a:latin typeface="Freestyle Script" pitchFamily="66" charset="0"/>
                          <a:ea typeface="Calibri"/>
                          <a:cs typeface="Times New Roman"/>
                        </a:rPr>
                        <a:t>Cachets</a:t>
                      </a:r>
                    </a:p>
                  </a:txBody>
                  <a:tcPr anchor="ctr">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blipFill>
                      <a:blip r:embed="rId4"/>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ea typeface="Calibri"/>
                          <a:cs typeface="Times New Roman"/>
                        </a:rPr>
                        <a:t>Lettre</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dirty="0" smtClean="0">
                        <a:solidFill>
                          <a:schemeClr val="bg2">
                            <a:lumMod val="10000"/>
                          </a:schemeClr>
                        </a:solidFill>
                        <a:latin typeface="Freestyle Script" pitchFamily="66" charset="0"/>
                        <a:ea typeface="+mn-ea"/>
                        <a:cs typeface="Times New Roman"/>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FF0000"/>
                          </a:solidFill>
                          <a:latin typeface="Freestyle Script" pitchFamily="66" charset="0"/>
                          <a:ea typeface="+mn-ea"/>
                          <a:cs typeface="Times New Roman"/>
                        </a:rPr>
                        <a:t>Expéditeur: Max</a:t>
                      </a:r>
                      <a:endParaRPr lang="fr-FR" sz="2000" b="0" dirty="0" smtClean="0">
                        <a:solidFill>
                          <a:srgbClr val="FF0000"/>
                        </a:solidFill>
                        <a:latin typeface="Freestyle Script" pitchFamily="66" charset="0"/>
                        <a:ea typeface="+mn-ea"/>
                        <a:cs typeface="+mn-cs"/>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r>
              <a:tr h="1872208">
                <a:tc>
                  <a:txBody>
                    <a:bodyPr/>
                    <a:lstStyle/>
                    <a:p>
                      <a:endParaRPr lang="fr-FR" dirty="0"/>
                    </a:p>
                  </a:txBody>
                  <a:tcPr>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ea typeface="Calibri"/>
                          <a:cs typeface="Times New Roman"/>
                        </a:rPr>
                        <a:t>Journal</a:t>
                      </a:r>
                    </a:p>
                    <a:p>
                      <a:pPr algn="ctr"/>
                      <a:endParaRPr lang="fr-FR" sz="1050" b="0" dirty="0" smtClean="0">
                        <a:solidFill>
                          <a:schemeClr val="bg2">
                            <a:lumMod val="10000"/>
                          </a:schemeClr>
                        </a:solidFill>
                        <a:latin typeface="Freestyle Script" pitchFamily="66"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ea typeface="Calibri"/>
                          <a:cs typeface="Times New Roman"/>
                        </a:rPr>
                        <a:t>R: Les nouvelles ne sont pas fraîches.</a:t>
                      </a:r>
                    </a:p>
                  </a:txBody>
                  <a:tcPr anchor="ctr">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blipFill>
                      <a:blip r:embed="rId6"/>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ea typeface="Calibri"/>
                          <a:cs typeface="Times New Roman"/>
                        </a:rPr>
                        <a:t>Revolver</a:t>
                      </a:r>
                    </a:p>
                  </a:txBody>
                  <a:tcPr anchor="ctr">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r>
              <a:tr h="1872208">
                <a:tc>
                  <a:txBody>
                    <a:bodyPr/>
                    <a:lstStyle/>
                    <a:p>
                      <a:endParaRPr lang="fr-FR" dirty="0"/>
                    </a:p>
                  </a:txBody>
                  <a:tcPr>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blipFill>
                      <a:blip r:embed="rId7"/>
                      <a:stretch>
                        <a:fillRect/>
                      </a:stretch>
                    </a:blipFill>
                  </a:tcPr>
                </a:tc>
                <a:tc>
                  <a:txBody>
                    <a:bodyPr/>
                    <a:lstStyle/>
                    <a:p>
                      <a:pPr algn="ctr">
                        <a:lnSpc>
                          <a:spcPct val="100000"/>
                        </a:lnSpc>
                        <a:spcAft>
                          <a:spcPts val="0"/>
                        </a:spcAft>
                      </a:pPr>
                      <a:r>
                        <a:rPr lang="fr-FR" sz="2000" b="0" dirty="0" smtClean="0">
                          <a:solidFill>
                            <a:schemeClr val="bg2">
                              <a:lumMod val="10000"/>
                            </a:schemeClr>
                          </a:solidFill>
                          <a:latin typeface="Freestyle Script" pitchFamily="66" charset="0"/>
                          <a:ea typeface="Calibri"/>
                          <a:cs typeface="Times New Roman"/>
                        </a:rPr>
                        <a:t>35 dollars</a:t>
                      </a:r>
                    </a:p>
                    <a:p>
                      <a:pPr algn="ctr"/>
                      <a:endParaRPr lang="fr-FR" sz="1050" b="0" dirty="0" smtClean="0">
                        <a:solidFill>
                          <a:schemeClr val="bg2">
                            <a:lumMod val="10000"/>
                          </a:schemeClr>
                        </a:solidFill>
                        <a:latin typeface="Freestyle Script" pitchFamily="66"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ea typeface="Calibri"/>
                          <a:cs typeface="Times New Roman"/>
                        </a:rPr>
                        <a:t>Regarder: « Touchez pas au grisbi »</a:t>
                      </a:r>
                    </a:p>
                  </a:txBody>
                  <a:tcPr anchor="ctr">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blipFill>
                      <a:blip r:embed="rId8"/>
                      <a:stretch>
                        <a:fillRect/>
                      </a:stretch>
                    </a:blipFill>
                  </a:tcPr>
                </a:tc>
                <a:tc>
                  <a:txBody>
                    <a:bodyPr/>
                    <a:lstStyle/>
                    <a:p>
                      <a:pPr algn="ctr">
                        <a:lnSpc>
                          <a:spcPct val="100000"/>
                        </a:lnSpc>
                        <a:spcAft>
                          <a:spcPts val="0"/>
                        </a:spcAft>
                      </a:pPr>
                      <a:r>
                        <a:rPr lang="fr-FR" sz="2000" b="0" dirty="0" smtClean="0">
                          <a:solidFill>
                            <a:schemeClr val="bg2">
                              <a:lumMod val="10000"/>
                            </a:schemeClr>
                          </a:solidFill>
                          <a:latin typeface="Freestyle Script" pitchFamily="66" charset="0"/>
                          <a:ea typeface="Calibri"/>
                          <a:cs typeface="Times New Roman"/>
                        </a:rPr>
                        <a:t>Cartes</a:t>
                      </a:r>
                    </a:p>
                    <a:p>
                      <a:pPr algn="ctr"/>
                      <a:endParaRPr lang="fr-FR" sz="1050" b="0" dirty="0" smtClean="0">
                        <a:solidFill>
                          <a:schemeClr val="bg2">
                            <a:lumMod val="10000"/>
                          </a:schemeClr>
                        </a:solidFill>
                        <a:latin typeface="Freestyle Script" pitchFamily="66"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chemeClr val="bg2">
                              <a:lumMod val="10000"/>
                            </a:schemeClr>
                          </a:solidFill>
                          <a:latin typeface="Freestyle Script" pitchFamily="66" charset="0"/>
                          <a:ea typeface="Calibri"/>
                          <a:cs typeface="Times New Roman"/>
                        </a:rPr>
                        <a:t>Regarder : Faites vos jeux.</a:t>
                      </a:r>
                      <a:endParaRPr lang="fr-FR" sz="2000" b="0" dirty="0" smtClean="0">
                        <a:solidFill>
                          <a:schemeClr val="bg2">
                            <a:lumMod val="10000"/>
                          </a:schemeClr>
                        </a:solidFill>
                        <a:latin typeface="Freestyle Script" pitchFamily="66" charset="0"/>
                      </a:endParaRPr>
                    </a:p>
                  </a:txBody>
                  <a:tcPr anchor="ctr">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r>
            </a:tbl>
          </a:graphicData>
        </a:graphic>
      </p:graphicFrame>
      <p:sp>
        <p:nvSpPr>
          <p:cNvPr id="4" name="Ellipse 3"/>
          <p:cNvSpPr/>
          <p:nvPr/>
        </p:nvSpPr>
        <p:spPr>
          <a:xfrm>
            <a:off x="179512"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5" name="Ellipse 4"/>
          <p:cNvSpPr/>
          <p:nvPr/>
        </p:nvSpPr>
        <p:spPr>
          <a:xfrm>
            <a:off x="179512" y="234888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6" name="Ellipse 5"/>
          <p:cNvSpPr/>
          <p:nvPr/>
        </p:nvSpPr>
        <p:spPr>
          <a:xfrm>
            <a:off x="179512" y="422108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7" name="Ellipse 6"/>
          <p:cNvSpPr/>
          <p:nvPr/>
        </p:nvSpPr>
        <p:spPr>
          <a:xfrm>
            <a:off x="4644008"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8" name="Ellipse 7"/>
          <p:cNvSpPr/>
          <p:nvPr/>
        </p:nvSpPr>
        <p:spPr>
          <a:xfrm>
            <a:off x="4572000" y="234888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9" name="Ellipse 8"/>
          <p:cNvSpPr/>
          <p:nvPr/>
        </p:nvSpPr>
        <p:spPr>
          <a:xfrm>
            <a:off x="4572000" y="422108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2" name="Ellipse 11">
            <a:hlinkClick r:id="rId9" action="ppaction://hlinksldjump"/>
          </p:cNvPr>
          <p:cNvSpPr/>
          <p:nvPr/>
        </p:nvSpPr>
        <p:spPr>
          <a:xfrm>
            <a:off x="0" y="0"/>
            <a:ext cx="539552" cy="404664"/>
          </a:xfrm>
          <a:prstGeom prst="ellipse">
            <a:avLst/>
          </a:prstGeom>
          <a:blipFill dpi="0" rotWithShape="1">
            <a:blip r:embed="rId10"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ZoneTexte 13"/>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JEROME LANGE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chezjerome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3" name="Tableau 2"/>
          <p:cNvGraphicFramePr>
            <a:graphicFrameLocks noGrp="1"/>
          </p:cNvGraphicFramePr>
          <p:nvPr/>
        </p:nvGraphicFramePr>
        <p:xfrm>
          <a:off x="107504" y="332656"/>
          <a:ext cx="8952658" cy="5688632"/>
        </p:xfrm>
        <a:graphic>
          <a:graphicData uri="http://schemas.openxmlformats.org/drawingml/2006/table">
            <a:tbl>
              <a:tblPr firstRow="1" bandRow="1">
                <a:tableStyleId>{5C22544A-7EE6-4342-B048-85BDC9FD1C3A}</a:tableStyleId>
              </a:tblPr>
              <a:tblGrid>
                <a:gridCol w="4476329"/>
                <a:gridCol w="4476329"/>
              </a:tblGrid>
              <a:tr h="5688632">
                <a:tc>
                  <a:txBody>
                    <a:bodyPr/>
                    <a:lstStyle/>
                    <a:p>
                      <a:pPr algn="ctr">
                        <a:lnSpc>
                          <a:spcPct val="100000"/>
                        </a:lnSpc>
                        <a:spcAft>
                          <a:spcPts val="0"/>
                        </a:spcAft>
                      </a:pPr>
                      <a:endParaRPr lang="fr-FR" b="0" dirty="0" smtClean="0">
                        <a:latin typeface="Freestyle Script" pitchFamily="66" charset="0"/>
                      </a:endParaRPr>
                    </a:p>
                  </a:txBody>
                  <a:tcPr>
                    <a:lnL w="127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c>
                  <a:txBody>
                    <a:bodyPr/>
                    <a:lstStyle/>
                    <a:p>
                      <a:pPr algn="ctr">
                        <a:lnSpc>
                          <a:spcPct val="100000"/>
                        </a:lnSpc>
                        <a:spcAft>
                          <a:spcPts val="0"/>
                        </a:spcAft>
                      </a:pPr>
                      <a:endParaRPr lang="fr-FR" b="0" dirty="0" smtClean="0">
                        <a:latin typeface="Freestyle Script" pitchFamily="66" charset="0"/>
                      </a:endParaRPr>
                    </a:p>
                  </a:txBody>
                  <a:tcPr>
                    <a:lnL w="127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4"/>
                      <a:stretch>
                        <a:fillRect/>
                      </a:stretch>
                    </a:blipFill>
                  </a:tcPr>
                </a:tc>
              </a:tr>
            </a:tbl>
          </a:graphicData>
        </a:graphic>
      </p:graphicFrame>
      <p:sp>
        <p:nvSpPr>
          <p:cNvPr id="4" name="Ellipse 3"/>
          <p:cNvSpPr/>
          <p:nvPr/>
        </p:nvSpPr>
        <p:spPr>
          <a:xfrm>
            <a:off x="179512"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6" name="Ellipse 5"/>
          <p:cNvSpPr/>
          <p:nvPr/>
        </p:nvSpPr>
        <p:spPr>
          <a:xfrm>
            <a:off x="4716016" y="54868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8" name="Ellipse 7">
            <a:hlinkClick r:id="rId5" action="ppaction://hlinksldjump"/>
          </p:cNvPr>
          <p:cNvSpPr/>
          <p:nvPr/>
        </p:nvSpPr>
        <p:spPr>
          <a:xfrm>
            <a:off x="0" y="0"/>
            <a:ext cx="539552" cy="404664"/>
          </a:xfrm>
          <a:prstGeom prst="ellipse">
            <a:avLst/>
          </a:prstGeom>
          <a:blipFill dpi="0" rotWithShape="1">
            <a:blip r:embed="rId6"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JEROME LANGE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Image 29" descr="chezjuste2.jpg"/>
          <p:cNvPicPr>
            <a:picLocks noChangeAspect="1"/>
          </p:cNvPicPr>
          <p:nvPr/>
        </p:nvPicPr>
        <p:blipFill>
          <a:blip r:embed="rId2" cstate="print"/>
          <a:stretch>
            <a:fillRect/>
          </a:stretch>
        </p:blipFill>
        <p:spPr>
          <a:xfrm>
            <a:off x="0" y="0"/>
            <a:ext cx="9144000" cy="6858000"/>
          </a:xfrm>
          <a:prstGeom prst="rect">
            <a:avLst/>
          </a:prstGeom>
        </p:spPr>
      </p:pic>
      <p:sp>
        <p:nvSpPr>
          <p:cNvPr id="4" name="Ellipse 3">
            <a:hlinkClick r:id="rId3" action="ppaction://hlinksldjump"/>
          </p:cNvPr>
          <p:cNvSpPr/>
          <p:nvPr/>
        </p:nvSpPr>
        <p:spPr>
          <a:xfrm>
            <a:off x="2843808" y="429309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5" name="Ellipse 4">
            <a:hlinkClick r:id="rId3" action="ppaction://hlinksldjump"/>
          </p:cNvPr>
          <p:cNvSpPr/>
          <p:nvPr/>
        </p:nvSpPr>
        <p:spPr>
          <a:xfrm>
            <a:off x="1043608" y="465313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1" name="Ellipse 10">
            <a:hlinkClick r:id="rId4" action="ppaction://hlinksldjump" tooltip="Juste est un gars au &quot;poêle&quot;."/>
          </p:cNvPr>
          <p:cNvSpPr/>
          <p:nvPr/>
        </p:nvSpPr>
        <p:spPr>
          <a:xfrm>
            <a:off x="3635896" y="141277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2" name="Ellipse 11">
            <a:hlinkClick r:id="rId4" action="ppaction://hlinksldjump" tooltip="Du verre brisé."/>
          </p:cNvPr>
          <p:cNvSpPr/>
          <p:nvPr/>
        </p:nvSpPr>
        <p:spPr>
          <a:xfrm>
            <a:off x="6516216" y="234888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3" name="Ellipse 12">
            <a:hlinkClick r:id="rId4" action="ppaction://hlinksldjump" tooltip="L'art d'accomoder les restes!"/>
          </p:cNvPr>
          <p:cNvSpPr/>
          <p:nvPr/>
        </p:nvSpPr>
        <p:spPr>
          <a:xfrm>
            <a:off x="1403648" y="515719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4" name="Ellipse 13">
            <a:hlinkClick r:id="rId4" action="ppaction://hlinksldjump" tooltip="De la mie."/>
          </p:cNvPr>
          <p:cNvSpPr/>
          <p:nvPr/>
        </p:nvSpPr>
        <p:spPr>
          <a:xfrm>
            <a:off x="251520" y="566124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7" name="Ellipse 16">
            <a:hlinkClick r:id="rId4" action="ppaction://hlinksldjump" tooltip="Ca sent le poisson..."/>
          </p:cNvPr>
          <p:cNvSpPr/>
          <p:nvPr/>
        </p:nvSpPr>
        <p:spPr>
          <a:xfrm>
            <a:off x="1691680" y="5085184"/>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8" name="Ellipse 17">
            <a:hlinkClick r:id="rId4" action="ppaction://hlinksldjump" tooltip="Ca sent mauvais."/>
          </p:cNvPr>
          <p:cNvSpPr/>
          <p:nvPr/>
        </p:nvSpPr>
        <p:spPr>
          <a:xfrm>
            <a:off x="539552" y="5661248"/>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9" name="Ellipse 18">
            <a:hlinkClick r:id="rId4" action="ppaction://hlinksldjump" tooltip="Ca sent mauvais."/>
          </p:cNvPr>
          <p:cNvSpPr/>
          <p:nvPr/>
        </p:nvSpPr>
        <p:spPr>
          <a:xfrm>
            <a:off x="7236296" y="4797152"/>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1" name="Ellipse 20">
            <a:hlinkClick r:id="rId4" action="ppaction://hlinksldjump" tooltip="Ca sent le roussi..."/>
          </p:cNvPr>
          <p:cNvSpPr/>
          <p:nvPr/>
        </p:nvSpPr>
        <p:spPr>
          <a:xfrm>
            <a:off x="3923928" y="3645024"/>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2" name="Ellipse 21">
            <a:hlinkClick r:id="rId4" action="ppaction://hlinksldjump" tooltip="&quot;Besta-Betsa: liqueur de banane.&quot;"/>
          </p:cNvPr>
          <p:cNvSpPr/>
          <p:nvPr/>
        </p:nvSpPr>
        <p:spPr>
          <a:xfrm>
            <a:off x="467544" y="2708920"/>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3" name="Ellipse 22">
            <a:hlinkClick r:id="rId4" action="ppaction://hlinksldjump" tooltip="&quot;Conserves de Romazavo. Emirne à Madagascar.&quot;"/>
          </p:cNvPr>
          <p:cNvSpPr/>
          <p:nvPr/>
        </p:nvSpPr>
        <p:spPr>
          <a:xfrm>
            <a:off x="2627784" y="4509120"/>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4" name="Ellipse 23">
            <a:hlinkClick r:id="rId4" action="ppaction://hlinksldjump" tooltip="Chanson créole."/>
          </p:cNvPr>
          <p:cNvSpPr/>
          <p:nvPr/>
        </p:nvSpPr>
        <p:spPr>
          <a:xfrm>
            <a:off x="1403648" y="2780928"/>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5" name="Ellipse 24">
            <a:hlinkClick r:id="rId4" action="ppaction://hlinksldjump" tooltip="&quot;OK, vous êtes en planque...&quot;"/>
          </p:cNvPr>
          <p:cNvSpPr/>
          <p:nvPr/>
        </p:nvSpPr>
        <p:spPr>
          <a:xfrm>
            <a:off x="6084168" y="5373216"/>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31" name="Tableau 30"/>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32" name="Ellipse 31">
            <a:hlinkClick r:id="rId4" action="ppaction://hlinksldjump" tooltip="&quot;Touchez pas au grisbi&quot;."/>
          </p:cNvPr>
          <p:cNvSpPr/>
          <p:nvPr/>
        </p:nvSpPr>
        <p:spPr>
          <a:xfrm>
            <a:off x="5940152" y="429309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Ellipse 9">
            <a:hlinkClick r:id="rId3" action="ppaction://hlinksldjump"/>
          </p:cNvPr>
          <p:cNvSpPr/>
          <p:nvPr/>
        </p:nvSpPr>
        <p:spPr>
          <a:xfrm>
            <a:off x="6084168" y="4509120"/>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8" name="Ellipse 7">
            <a:hlinkClick r:id="rId5" action="ppaction://hlinksldjump"/>
          </p:cNvPr>
          <p:cNvSpPr/>
          <p:nvPr/>
        </p:nvSpPr>
        <p:spPr>
          <a:xfrm>
            <a:off x="4572000" y="4797152"/>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7</a:t>
            </a:r>
            <a:endParaRPr lang="fr-FR" dirty="0"/>
          </a:p>
        </p:txBody>
      </p:sp>
      <p:sp>
        <p:nvSpPr>
          <p:cNvPr id="35" name="Ellipse 34">
            <a:hlinkClick r:id="rId4" action="ppaction://hlinksldjump" tooltip="Commode à vivre..."/>
          </p:cNvPr>
          <p:cNvSpPr/>
          <p:nvPr/>
        </p:nvSpPr>
        <p:spPr>
          <a:xfrm>
            <a:off x="1259632" y="414908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6" name="Ellipse 35">
            <a:hlinkClick r:id="rId4" action="ppaction://hlinksldjump" tooltip="Fourre-tout..."/>
          </p:cNvPr>
          <p:cNvSpPr/>
          <p:nvPr/>
        </p:nvSpPr>
        <p:spPr>
          <a:xfrm>
            <a:off x="1403648" y="3573016"/>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7" name="Ellipse 36">
            <a:hlinkClick r:id="rId4" action="ppaction://hlinksldjump" tooltip="Vous voulez casser la croûte?"/>
          </p:cNvPr>
          <p:cNvSpPr/>
          <p:nvPr/>
        </p:nvSpPr>
        <p:spPr>
          <a:xfrm>
            <a:off x="179512" y="3573016"/>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8" name="Ellipse 37">
            <a:hlinkClick r:id="rId4" action="ppaction://hlinksldjump" tooltip="Sésame, ouvre-toi..."/>
          </p:cNvPr>
          <p:cNvSpPr/>
          <p:nvPr/>
        </p:nvSpPr>
        <p:spPr>
          <a:xfrm>
            <a:off x="3347864" y="3645024"/>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9" name="Ellipse 38">
            <a:hlinkClick r:id="rId4" action="ppaction://hlinksldjump" tooltip="Atchoum! Vous retournerez à la poussière."/>
          </p:cNvPr>
          <p:cNvSpPr/>
          <p:nvPr/>
        </p:nvSpPr>
        <p:spPr>
          <a:xfrm>
            <a:off x="3779912" y="4221088"/>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9" name="Ellipse 8">
            <a:hlinkClick r:id="rId5" action="ppaction://hlinksldjump"/>
          </p:cNvPr>
          <p:cNvSpPr/>
          <p:nvPr/>
        </p:nvSpPr>
        <p:spPr>
          <a:xfrm>
            <a:off x="3635896" y="3645024"/>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6</a:t>
            </a:r>
            <a:endParaRPr lang="fr-FR" dirty="0"/>
          </a:p>
        </p:txBody>
      </p:sp>
      <p:sp>
        <p:nvSpPr>
          <p:cNvPr id="40" name="Ellipse 39">
            <a:hlinkClick r:id="rId4" action="ppaction://hlinksldjump" tooltip="La paillasse pullule de poux."/>
          </p:cNvPr>
          <p:cNvSpPr/>
          <p:nvPr/>
        </p:nvSpPr>
        <p:spPr>
          <a:xfrm>
            <a:off x="7956376" y="4797152"/>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5" name="Ellipse 14">
            <a:hlinkClick r:id="rId4" action="ppaction://hlinksldjump" tooltip="Paillasse pouilleuse."/>
          </p:cNvPr>
          <p:cNvSpPr/>
          <p:nvPr/>
        </p:nvSpPr>
        <p:spPr>
          <a:xfrm>
            <a:off x="7596336" y="479715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1" name="Ellipse 40">
            <a:hlinkClick r:id="rId4" action="ppaction://hlinksldjump" tooltip="Ca sonne creux!"/>
          </p:cNvPr>
          <p:cNvSpPr/>
          <p:nvPr/>
        </p:nvSpPr>
        <p:spPr>
          <a:xfrm>
            <a:off x="7812360" y="3573016"/>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4" name="Ellipse 33"/>
          <p:cNvSpPr/>
          <p:nvPr/>
        </p:nvSpPr>
        <p:spPr>
          <a:xfrm>
            <a:off x="1691680" y="3861048"/>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2" name="Ellipse 41"/>
          <p:cNvSpPr/>
          <p:nvPr/>
        </p:nvSpPr>
        <p:spPr>
          <a:xfrm>
            <a:off x="467544" y="3861048"/>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 name="Ellipse 5">
            <a:hlinkClick r:id="rId3" action="ppaction://hlinksldjump"/>
          </p:cNvPr>
          <p:cNvSpPr/>
          <p:nvPr/>
        </p:nvSpPr>
        <p:spPr>
          <a:xfrm>
            <a:off x="323528" y="3717032"/>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7" name="Ellipse 6">
            <a:hlinkClick r:id="rId3" action="ppaction://hlinksldjump"/>
          </p:cNvPr>
          <p:cNvSpPr/>
          <p:nvPr/>
        </p:nvSpPr>
        <p:spPr>
          <a:xfrm>
            <a:off x="1547664" y="3717032"/>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43" name="Ellipse 42">
            <a:hlinkClick r:id="rId6" action="ppaction://hlinksldjump"/>
          </p:cNvPr>
          <p:cNvSpPr/>
          <p:nvPr/>
        </p:nvSpPr>
        <p:spPr>
          <a:xfrm>
            <a:off x="0" y="0"/>
            <a:ext cx="539552" cy="404664"/>
          </a:xfrm>
          <a:prstGeom prst="ellipse">
            <a:avLst/>
          </a:prstGeom>
          <a:blipFill dpi="0" rotWithShape="1">
            <a:blip r:embed="rId7"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 name="ZoneTexte 43">
            <a:hlinkClick r:id="rId4" action="ppaction://hlinksldjump" tooltip="SENTEURS EPICEES."/>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JUSTE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45" name="Ellipse 44">
            <a:hlinkClick r:id="rId4" action="ppaction://hlinksldjump" tooltip="En rédemption de tous les péchés!"/>
          </p:cNvPr>
          <p:cNvSpPr/>
          <p:nvPr/>
        </p:nvSpPr>
        <p:spPr>
          <a:xfrm>
            <a:off x="971600" y="126876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Image 13" descr="chezjuste.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1296144"/>
                <a:gridCol w="3456384"/>
                <a:gridCol w="1296144"/>
                <a:gridCol w="2880320"/>
              </a:tblGrid>
              <a:tr h="1620000">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Fétiche    </a:t>
                      </a:r>
                      <a:r>
                        <a:rPr lang="fr-FR" sz="2000" b="0" dirty="0" smtClean="0">
                          <a:solidFill>
                            <a:srgbClr val="FF0000"/>
                          </a:solidFill>
                          <a:latin typeface="Freestyle Script" pitchFamily="66" charset="0"/>
                          <a:ea typeface="Calibri"/>
                          <a:cs typeface="Times New Roman"/>
                        </a:rPr>
                        <a:t>Appartient à Juste</a:t>
                      </a:r>
                      <a:endParaRPr lang="fr-FR" sz="200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 La statuette est en ébène. </a:t>
                      </a:r>
                    </a:p>
                    <a:p>
                      <a:pPr algn="ctr"/>
                      <a:r>
                        <a:rPr lang="fr-FR" sz="2000" b="0" kern="1200" dirty="0" smtClean="0">
                          <a:solidFill>
                            <a:schemeClr val="bg2">
                              <a:lumMod val="10000"/>
                            </a:schemeClr>
                          </a:solidFill>
                          <a:latin typeface="Freestyle Script" pitchFamily="66" charset="0"/>
                          <a:ea typeface="+mn-ea"/>
                          <a:cs typeface="+mn-cs"/>
                        </a:rPr>
                        <a:t>Elle mesure environ 30 centimètres.</a:t>
                      </a:r>
                    </a:p>
                    <a:p>
                      <a:pPr algn="ctr"/>
                      <a:r>
                        <a:rPr lang="fr-FR" sz="2000" b="0" kern="1200" dirty="0" smtClean="0">
                          <a:solidFill>
                            <a:schemeClr val="bg2">
                              <a:lumMod val="10000"/>
                            </a:schemeClr>
                          </a:solidFill>
                          <a:latin typeface="Freestyle Script" pitchFamily="66" charset="0"/>
                          <a:ea typeface="+mn-ea"/>
                          <a:cs typeface="+mn-cs"/>
                        </a:rPr>
                        <a:t>T: Le contact avec le bois poli de la statue est agréable...Presque sensuel...</a:t>
                      </a: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blipFill>
                      <a:blip r:embed="rId4"/>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Bible</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FF0000"/>
                          </a:solidFill>
                          <a:latin typeface="Freestyle Script" pitchFamily="66" charset="0"/>
                          <a:ea typeface="Calibri"/>
                          <a:cs typeface="Times New Roman"/>
                        </a:rPr>
                        <a:t>Appartient à Juste</a:t>
                      </a: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r>
              <a:tr h="1584000">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Doublons</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Regarder: Des doublons espagnols du 17</a:t>
                      </a:r>
                      <a:r>
                        <a:rPr lang="fr-FR" sz="2000" b="0" kern="1200" baseline="30000" dirty="0" smtClean="0">
                          <a:solidFill>
                            <a:schemeClr val="bg2">
                              <a:lumMod val="10000"/>
                            </a:schemeClr>
                          </a:solidFill>
                          <a:latin typeface="Freestyle Script" pitchFamily="66" charset="0"/>
                          <a:ea typeface="+mn-ea"/>
                          <a:cs typeface="+mn-cs"/>
                        </a:rPr>
                        <a:t>ème</a:t>
                      </a:r>
                      <a:r>
                        <a:rPr lang="fr-FR" sz="2000" b="0" kern="1200" dirty="0" smtClean="0">
                          <a:solidFill>
                            <a:schemeClr val="bg2">
                              <a:lumMod val="10000"/>
                            </a:schemeClr>
                          </a:solidFill>
                          <a:latin typeface="Freestyle Script" pitchFamily="66" charset="0"/>
                          <a:ea typeface="+mn-ea"/>
                          <a:cs typeface="+mn-cs"/>
                        </a:rPr>
                        <a:t> siècle.</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FF0000"/>
                          </a:solidFill>
                          <a:latin typeface="Freestyle Script" pitchFamily="66" charset="0"/>
                          <a:ea typeface="Calibri"/>
                          <a:cs typeface="Times New Roman"/>
                        </a:rPr>
                        <a:t>Appartient à Juste</a:t>
                      </a: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blipFill>
                      <a:blip r:embed="rId6"/>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Photo</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Toucher : La surface est lisse.</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FF0000"/>
                          </a:solidFill>
                          <a:latin typeface="Freestyle Script" pitchFamily="66" charset="0"/>
                          <a:ea typeface="Calibri"/>
                          <a:cs typeface="Times New Roman"/>
                        </a:rPr>
                        <a:t>Appartient à Juste</a:t>
                      </a:r>
                    </a:p>
                    <a:p>
                      <a:pPr algn="ctr"/>
                      <a:r>
                        <a:rPr lang="fr-FR" sz="2000" b="0" kern="1200" dirty="0" smtClean="0">
                          <a:solidFill>
                            <a:srgbClr val="FF0000"/>
                          </a:solidFill>
                          <a:latin typeface="Freestyle Script" pitchFamily="66" charset="0"/>
                          <a:ea typeface="+mn-ea"/>
                          <a:cs typeface="+mn-cs"/>
                        </a:rPr>
                        <a:t>Représente Juste avec Lucie</a:t>
                      </a: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1584176">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blipFill>
                      <a:blip r:embed="rId7"/>
                      <a:stretch>
                        <a:fillRect/>
                      </a:stretch>
                    </a:blip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Masque</a:t>
                      </a:r>
                      <a:r>
                        <a:rPr lang="fr-FR" sz="2000" b="0" kern="1200" baseline="0" dirty="0" smtClean="0">
                          <a:solidFill>
                            <a:srgbClr val="FF0000"/>
                          </a:solidFill>
                          <a:latin typeface="Freestyle Script" pitchFamily="66" charset="0"/>
                          <a:ea typeface="+mn-ea"/>
                          <a:cs typeface="Times New Roman"/>
                        </a:rPr>
                        <a:t>    </a:t>
                      </a:r>
                      <a:r>
                        <a:rPr lang="fr-FR" sz="2000" b="0" dirty="0" smtClean="0">
                          <a:solidFill>
                            <a:srgbClr val="FF0000"/>
                          </a:solidFill>
                          <a:latin typeface="Freestyle Script" pitchFamily="66" charset="0"/>
                          <a:ea typeface="Calibri"/>
                          <a:cs typeface="Times New Roman"/>
                        </a:rPr>
                        <a:t>Appartient à Juste</a:t>
                      </a:r>
                      <a:endParaRPr lang="fr-FR" sz="200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Regarder :Le masque est grossièrement sculpté.</a:t>
                      </a:r>
                    </a:p>
                    <a:p>
                      <a:pPr algn="ctr"/>
                      <a:r>
                        <a:rPr lang="fr-FR" sz="2000" b="0" kern="1200" dirty="0" smtClean="0">
                          <a:solidFill>
                            <a:schemeClr val="bg2">
                              <a:lumMod val="10000"/>
                            </a:schemeClr>
                          </a:solidFill>
                          <a:latin typeface="Freestyle Script" pitchFamily="66" charset="0"/>
                          <a:ea typeface="+mn-ea"/>
                          <a:cs typeface="+mn-cs"/>
                        </a:rPr>
                        <a:t>Toucher :Vos doigts suivent les dessin d’un masque aux traits primitifs.</a:t>
                      </a: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blipFill>
                      <a:blip r:embed="rId8"/>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Catalogue</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Toucher : La surface est lisse.</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FF0000"/>
                          </a:solidFill>
                          <a:latin typeface="Freestyle Script" pitchFamily="66" charset="0"/>
                          <a:ea typeface="Calibri"/>
                          <a:cs typeface="Times New Roman"/>
                        </a:rPr>
                        <a:t>Appartient à Juste</a:t>
                      </a: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r>
              <a:tr h="1548528">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blipFill>
                      <a:blip r:embed="rId9"/>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Tract</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dirty="0" smtClean="0">
                          <a:solidFill>
                            <a:srgbClr val="FF0000"/>
                          </a:solidFill>
                          <a:latin typeface="Freestyle Script" pitchFamily="66" charset="0"/>
                          <a:ea typeface="Calibri"/>
                          <a:cs typeface="Times New Roman"/>
                        </a:rPr>
                        <a:t>Appartient à Juste</a:t>
                      </a: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blipFill>
                      <a:blip r:embed="rId10"/>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2 Dollars</a:t>
                      </a:r>
                      <a:endParaRPr lang="fr-FR" sz="2000" b="0" dirty="0">
                        <a:solidFill>
                          <a:schemeClr val="bg2">
                            <a:lumMod val="10000"/>
                          </a:schemeClr>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bl>
          </a:graphicData>
        </a:graphic>
      </p:graphicFrame>
      <p:sp>
        <p:nvSpPr>
          <p:cNvPr id="6" name="Ellipse 5"/>
          <p:cNvSpPr/>
          <p:nvPr/>
        </p:nvSpPr>
        <p:spPr>
          <a:xfrm>
            <a:off x="179512" y="206084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7" name="Ellipse 6"/>
          <p:cNvSpPr/>
          <p:nvPr/>
        </p:nvSpPr>
        <p:spPr>
          <a:xfrm>
            <a:off x="179512"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8" name="Ellipse 7"/>
          <p:cNvSpPr/>
          <p:nvPr/>
        </p:nvSpPr>
        <p:spPr>
          <a:xfrm>
            <a:off x="179512" y="364502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9" name="Ellipse 8"/>
          <p:cNvSpPr/>
          <p:nvPr/>
        </p:nvSpPr>
        <p:spPr>
          <a:xfrm>
            <a:off x="179512" y="522920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10" name="Ellipse 9"/>
          <p:cNvSpPr/>
          <p:nvPr/>
        </p:nvSpPr>
        <p:spPr>
          <a:xfrm>
            <a:off x="4860032"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11" name="Ellipse 10"/>
          <p:cNvSpPr/>
          <p:nvPr/>
        </p:nvSpPr>
        <p:spPr>
          <a:xfrm>
            <a:off x="4860032" y="522920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12" name="Ellipse 11"/>
          <p:cNvSpPr/>
          <p:nvPr/>
        </p:nvSpPr>
        <p:spPr>
          <a:xfrm>
            <a:off x="4860032" y="364502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13" name="Ellipse 12"/>
          <p:cNvSpPr/>
          <p:nvPr/>
        </p:nvSpPr>
        <p:spPr>
          <a:xfrm>
            <a:off x="4860032" y="206084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5" name="Ellipse 14">
            <a:hlinkClick r:id="rId11" action="ppaction://hlinksldjump"/>
          </p:cNvPr>
          <p:cNvSpPr/>
          <p:nvPr/>
        </p:nvSpPr>
        <p:spPr>
          <a:xfrm>
            <a:off x="0" y="0"/>
            <a:ext cx="539552" cy="404664"/>
          </a:xfrm>
          <a:prstGeom prst="ellipse">
            <a:avLst/>
          </a:prstGeom>
          <a:blipFill dpi="0" rotWithShape="1">
            <a:blip r:embed="rId12"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ZoneTexte 15"/>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JUSTE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Image 9" descr="chezjuste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404664"/>
          <a:ext cx="8928992" cy="5616624"/>
        </p:xfrm>
        <a:graphic>
          <a:graphicData uri="http://schemas.openxmlformats.org/drawingml/2006/table">
            <a:tbl>
              <a:tblPr firstRow="1" bandRow="1">
                <a:tableStyleId>{5C22544A-7EE6-4342-B048-85BDC9FD1C3A}</a:tableStyleId>
              </a:tblPr>
              <a:tblGrid>
                <a:gridCol w="1296144"/>
                <a:gridCol w="3168352"/>
                <a:gridCol w="1296144"/>
                <a:gridCol w="3168352"/>
              </a:tblGrid>
              <a:tr h="1584176">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3"/>
                      <a:stretch>
                        <a:fillRect/>
                      </a:stretch>
                    </a:blipFill>
                  </a:tcPr>
                </a:tc>
                <a:tc>
                  <a:txBody>
                    <a:bodyPr/>
                    <a:lstStyle/>
                    <a:p>
                      <a:pPr algn="r"/>
                      <a:r>
                        <a:rPr lang="fr-FR" sz="2000" b="0" kern="1200" dirty="0" smtClean="0">
                          <a:solidFill>
                            <a:schemeClr val="bg2">
                              <a:lumMod val="10000"/>
                            </a:schemeClr>
                          </a:solidFill>
                          <a:latin typeface="Freestyle Script" pitchFamily="66" charset="0"/>
                          <a:ea typeface="+mn-ea"/>
                          <a:cs typeface="+mn-cs"/>
                        </a:rPr>
                        <a:t>Perruque   </a:t>
                      </a:r>
                      <a:r>
                        <a:rPr lang="fr-FR" sz="2000" b="0" kern="1200" dirty="0" smtClean="0">
                          <a:solidFill>
                            <a:srgbClr val="FF0000"/>
                          </a:solidFill>
                          <a:latin typeface="Freestyle Script" pitchFamily="66" charset="0"/>
                          <a:ea typeface="+mn-ea"/>
                          <a:cs typeface="+mn-cs"/>
                        </a:rPr>
                        <a:t>Appartient à Lucie</a:t>
                      </a:r>
                      <a:endParaRPr lang="fr-FR" sz="200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 La perruque est à moitié consumée...</a:t>
                      </a:r>
                    </a:p>
                    <a:p>
                      <a:pPr algn="ctr"/>
                      <a:r>
                        <a:rPr lang="fr-FR" sz="2000" b="0" kern="1200" dirty="0" smtClean="0">
                          <a:solidFill>
                            <a:schemeClr val="bg2">
                              <a:lumMod val="10000"/>
                            </a:schemeClr>
                          </a:solidFill>
                          <a:latin typeface="Freestyle Script" pitchFamily="66" charset="0"/>
                          <a:ea typeface="+mn-ea"/>
                          <a:cs typeface="+mn-cs"/>
                        </a:rPr>
                        <a:t>Sentir : Ca sent le roussi...  </a:t>
                      </a:r>
                    </a:p>
                    <a:p>
                      <a:pPr algn="ctr"/>
                      <a:r>
                        <a:rPr lang="fr-FR" sz="2000" b="0" kern="1200" dirty="0" smtClean="0">
                          <a:solidFill>
                            <a:schemeClr val="bg2">
                              <a:lumMod val="10000"/>
                            </a:schemeClr>
                          </a:solidFill>
                          <a:latin typeface="Freestyle Script" pitchFamily="66" charset="0"/>
                          <a:ea typeface="+mn-ea"/>
                          <a:cs typeface="+mn-cs"/>
                        </a:rPr>
                        <a:t>Toucher : De la cendre sur les mains.</a:t>
                      </a:r>
                    </a:p>
                    <a:p>
                      <a:pPr algn="ctr"/>
                      <a:r>
                        <a:rPr lang="fr-FR" sz="2000" b="0" kern="1200" dirty="0" smtClean="0">
                          <a:solidFill>
                            <a:srgbClr val="FF0000"/>
                          </a:solidFill>
                          <a:latin typeface="Freestyle Script" pitchFamily="66" charset="0"/>
                          <a:ea typeface="+mn-ea"/>
                          <a:cs typeface="+mn-cs"/>
                        </a:rPr>
                        <a:t>Apparaît à 18:30 </a:t>
                      </a:r>
                      <a:r>
                        <a:rPr lang="fr-FR" sz="2000" b="0" kern="1200" baseline="0" dirty="0" smtClean="0">
                          <a:solidFill>
                            <a:srgbClr val="FF0000"/>
                          </a:solidFill>
                          <a:latin typeface="Freestyle Script" pitchFamily="66" charset="0"/>
                          <a:ea typeface="+mn-ea"/>
                          <a:cs typeface="+mn-cs"/>
                        </a:rPr>
                        <a:t>le 31/01</a:t>
                      </a:r>
                      <a:endParaRPr lang="fr-FR" sz="2000" b="0" dirty="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chemeClr val="accent6">
                        <a:lumMod val="40000"/>
                        <a:lumOff val="60000"/>
                      </a:schemeClr>
                    </a:solidFill>
                  </a:tcPr>
                </a:tc>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4"/>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Diamant</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 : Un diamant très pur taillé en émeraude.</a:t>
                      </a:r>
                    </a:p>
                    <a:p>
                      <a:pPr algn="ctr"/>
                      <a:r>
                        <a:rPr lang="fr-FR" sz="2000" b="0" kern="1200" dirty="0" smtClean="0">
                          <a:solidFill>
                            <a:srgbClr val="FF0000"/>
                          </a:solidFill>
                          <a:latin typeface="Freestyle Script" pitchFamily="66" charset="0"/>
                          <a:ea typeface="+mn-ea"/>
                          <a:cs typeface="+mn-cs"/>
                        </a:rPr>
                        <a:t>Appartient à Roy</a:t>
                      </a:r>
                    </a:p>
                    <a:p>
                      <a:pPr algn="ctr"/>
                      <a:r>
                        <a:rPr lang="fr-FR" sz="2000" b="0" kern="1200" dirty="0" smtClean="0">
                          <a:solidFill>
                            <a:srgbClr val="FF0000"/>
                          </a:solidFill>
                          <a:latin typeface="Freestyle Script" pitchFamily="66" charset="0"/>
                          <a:ea typeface="+mn-ea"/>
                          <a:cs typeface="+mn-cs"/>
                        </a:rPr>
                        <a:t>Apparaît à 02:00</a:t>
                      </a:r>
                      <a:r>
                        <a:rPr lang="fr-FR" sz="2000" b="0" kern="1200" baseline="0" dirty="0" smtClean="0">
                          <a:solidFill>
                            <a:srgbClr val="FF0000"/>
                          </a:solidFill>
                          <a:latin typeface="Freestyle Script" pitchFamily="66" charset="0"/>
                          <a:ea typeface="+mn-ea"/>
                          <a:cs typeface="+mn-cs"/>
                        </a:rPr>
                        <a:t> </a:t>
                      </a:r>
                      <a:r>
                        <a:rPr lang="fr-FR" sz="2000" b="0" kern="1200" dirty="0" smtClean="0">
                          <a:solidFill>
                            <a:srgbClr val="FF0000"/>
                          </a:solidFill>
                          <a:latin typeface="Freestyle Script" pitchFamily="66" charset="0"/>
                          <a:ea typeface="+mn-ea"/>
                          <a:cs typeface="+mn-cs"/>
                        </a:rPr>
                        <a:t>le 01/02</a:t>
                      </a:r>
                      <a:endParaRPr lang="fr-FR" sz="2000" b="0" dirty="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chemeClr val="accent6">
                        <a:lumMod val="40000"/>
                        <a:lumOff val="60000"/>
                      </a:schemeClr>
                    </a:solidFill>
                  </a:tcPr>
                </a:tc>
              </a:tr>
              <a:tr h="4001184">
                <a:tc gridSpan="2">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5"/>
                      <a:stretch>
                        <a:fillRect/>
                      </a:stretch>
                    </a:blipFill>
                  </a:tcPr>
                </a:tc>
                <a:tc hMerge="1">
                  <a:txBody>
                    <a:bodyPr/>
                    <a:lstStyle/>
                    <a:p>
                      <a:endParaRPr lang="fr-FR" dirty="0"/>
                    </a:p>
                  </a:txBody>
                  <a:tcPr>
                    <a:solidFill>
                      <a:schemeClr val="accent6">
                        <a:lumMod val="20000"/>
                        <a:lumOff val="80000"/>
                      </a:schemeClr>
                    </a:solidFill>
                  </a:tcPr>
                </a:tc>
                <a:tc gridSpan="2">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6"/>
                      <a:stretch>
                        <a:fillRect/>
                      </a:stretch>
                    </a:blipFill>
                  </a:tcPr>
                </a:tc>
                <a:tc hMerge="1">
                  <a:txBody>
                    <a:bodyPr/>
                    <a:lstStyle/>
                    <a:p>
                      <a:endParaRPr lang="fr-FR" dirty="0"/>
                    </a:p>
                  </a:txBody>
                  <a:tcPr>
                    <a:solidFill>
                      <a:schemeClr val="accent6">
                        <a:lumMod val="20000"/>
                        <a:lumOff val="80000"/>
                      </a:schemeClr>
                    </a:solidFill>
                  </a:tcPr>
                </a:tc>
              </a:tr>
            </a:tbl>
          </a:graphicData>
        </a:graphic>
      </p:graphicFrame>
      <p:sp>
        <p:nvSpPr>
          <p:cNvPr id="6" name="Ellipse 5"/>
          <p:cNvSpPr/>
          <p:nvPr/>
        </p:nvSpPr>
        <p:spPr>
          <a:xfrm>
            <a:off x="179512"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6</a:t>
            </a:r>
            <a:endParaRPr lang="fr-FR" dirty="0"/>
          </a:p>
        </p:txBody>
      </p:sp>
      <p:sp>
        <p:nvSpPr>
          <p:cNvPr id="7" name="Ellipse 6"/>
          <p:cNvSpPr/>
          <p:nvPr/>
        </p:nvSpPr>
        <p:spPr>
          <a:xfrm>
            <a:off x="4572000"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7</a:t>
            </a:r>
            <a:endParaRPr lang="fr-FR" dirty="0"/>
          </a:p>
        </p:txBody>
      </p:sp>
      <p:sp>
        <p:nvSpPr>
          <p:cNvPr id="8" name="Ellipse 7"/>
          <p:cNvSpPr/>
          <p:nvPr/>
        </p:nvSpPr>
        <p:spPr>
          <a:xfrm>
            <a:off x="179512" y="206084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9" name="Ellipse 8"/>
          <p:cNvSpPr/>
          <p:nvPr/>
        </p:nvSpPr>
        <p:spPr>
          <a:xfrm>
            <a:off x="4644008" y="206084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1" name="Ellipse 10">
            <a:hlinkClick r:id="rId7" action="ppaction://hlinksldjump"/>
          </p:cNvPr>
          <p:cNvSpPr/>
          <p:nvPr/>
        </p:nvSpPr>
        <p:spPr>
          <a:xfrm>
            <a:off x="0" y="0"/>
            <a:ext cx="539552" cy="404664"/>
          </a:xfrm>
          <a:prstGeom prst="ellipse">
            <a:avLst/>
          </a:prstGeom>
          <a:blipFill dpi="0" rotWithShape="1">
            <a:blip r:embed="rId8"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ZoneTexte 11"/>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JUSTE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Image 20" descr="chezlucie2.jpg"/>
          <p:cNvPicPr>
            <a:picLocks noChangeAspect="1"/>
          </p:cNvPicPr>
          <p:nvPr/>
        </p:nvPicPr>
        <p:blipFill>
          <a:blip r:embed="rId2" cstate="print"/>
          <a:stretch>
            <a:fillRect/>
          </a:stretch>
        </p:blipFill>
        <p:spPr>
          <a:xfrm>
            <a:off x="0" y="0"/>
            <a:ext cx="9144000" cy="5733256"/>
          </a:xfrm>
          <a:prstGeom prst="rect">
            <a:avLst/>
          </a:prstGeom>
        </p:spPr>
      </p:pic>
      <p:pic>
        <p:nvPicPr>
          <p:cNvPr id="20" name="Image 19" descr="rustine.jpg"/>
          <p:cNvPicPr>
            <a:picLocks noChangeAspect="1"/>
          </p:cNvPicPr>
          <p:nvPr/>
        </p:nvPicPr>
        <p:blipFill>
          <a:blip r:embed="rId3" cstate="print"/>
          <a:stretch>
            <a:fillRect/>
          </a:stretch>
        </p:blipFill>
        <p:spPr>
          <a:xfrm>
            <a:off x="0" y="5733256"/>
            <a:ext cx="9144000" cy="1124744"/>
          </a:xfrm>
          <a:prstGeom prst="rect">
            <a:avLst/>
          </a:prstGeom>
        </p:spPr>
      </p:pic>
      <p:sp>
        <p:nvSpPr>
          <p:cNvPr id="3" name="Ellipse 2">
            <a:hlinkClick r:id="rId4" action="ppaction://hlinksldjump" tooltip="Parfum de femme."/>
          </p:cNvPr>
          <p:cNvSpPr/>
          <p:nvPr/>
        </p:nvSpPr>
        <p:spPr>
          <a:xfrm>
            <a:off x="1475656" y="2276872"/>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 name="Ellipse 3">
            <a:hlinkClick r:id="rId4" action="ppaction://hlinksldjump" tooltip="Ca sent bon!"/>
          </p:cNvPr>
          <p:cNvSpPr/>
          <p:nvPr/>
        </p:nvSpPr>
        <p:spPr>
          <a:xfrm>
            <a:off x="4860032" y="270892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 name="Ellipse 4">
            <a:hlinkClick r:id="rId4" action="ppaction://hlinksldjump" tooltip="Odeur de tabac brun."/>
          </p:cNvPr>
          <p:cNvSpPr/>
          <p:nvPr/>
        </p:nvSpPr>
        <p:spPr>
          <a:xfrm>
            <a:off x="7812360" y="4221088"/>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 name="Ellipse 6">
            <a:hlinkClick r:id="rId4" action="ppaction://hlinksldjump" tooltip="Un cheveu noir."/>
          </p:cNvPr>
          <p:cNvSpPr/>
          <p:nvPr/>
        </p:nvSpPr>
        <p:spPr>
          <a:xfrm>
            <a:off x="1691680" y="270892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rPr>
              <a:t>2</a:t>
            </a:r>
            <a:endParaRPr lang="fr-FR" dirty="0">
              <a:solidFill>
                <a:schemeClr val="bg1"/>
              </a:solidFill>
            </a:endParaRPr>
          </a:p>
        </p:txBody>
      </p:sp>
      <p:sp>
        <p:nvSpPr>
          <p:cNvPr id="8" name="Ellipse 7">
            <a:hlinkClick r:id="rId4" action="ppaction://hlinksldjump" tooltip="De la cendre."/>
          </p:cNvPr>
          <p:cNvSpPr/>
          <p:nvPr/>
        </p:nvSpPr>
        <p:spPr>
          <a:xfrm>
            <a:off x="8172400" y="443711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Ellipse 9">
            <a:hlinkClick r:id="rId4" action="ppaction://hlinksldjump" tooltip="Ni vu, ni connu: vous êtes en planque."/>
          </p:cNvPr>
          <p:cNvSpPr/>
          <p:nvPr/>
        </p:nvSpPr>
        <p:spPr>
          <a:xfrm>
            <a:off x="6948264" y="692696"/>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Ellipse 10">
            <a:hlinkClick r:id="rId4" action="ppaction://hlinksldjump" tooltip="&quot;OK, vous êtes en planque&quot;."/>
          </p:cNvPr>
          <p:cNvSpPr/>
          <p:nvPr/>
        </p:nvSpPr>
        <p:spPr>
          <a:xfrm>
            <a:off x="5436096" y="692696"/>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2" name="Ellipse 11">
            <a:hlinkClick r:id="rId4" action="ppaction://hlinksldjump" tooltip="D'accord, c'est une bonne cachette."/>
          </p:cNvPr>
          <p:cNvSpPr/>
          <p:nvPr/>
        </p:nvSpPr>
        <p:spPr>
          <a:xfrm>
            <a:off x="3995936" y="3933056"/>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4" name="Ellipse 13"/>
          <p:cNvSpPr/>
          <p:nvPr/>
        </p:nvSpPr>
        <p:spPr>
          <a:xfrm>
            <a:off x="8028384" y="429309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16" name="Ellipse 15">
            <a:hlinkClick r:id="rId4" action="ppaction://hlinksldjump" tooltip="La peinture est écaillée."/>
          </p:cNvPr>
          <p:cNvSpPr/>
          <p:nvPr/>
        </p:nvSpPr>
        <p:spPr>
          <a:xfrm>
            <a:off x="683568" y="69269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17" name="Tableau 16"/>
          <p:cNvGraphicFramePr>
            <a:graphicFrameLocks noGrp="1"/>
          </p:cNvGraphicFramePr>
          <p:nvPr/>
        </p:nvGraphicFramePr>
        <p:xfrm>
          <a:off x="107504" y="5733256"/>
          <a:ext cx="8928120" cy="1044000"/>
        </p:xfrm>
        <a:graphic>
          <a:graphicData uri="http://schemas.openxmlformats.org/drawingml/2006/table">
            <a:tbl>
              <a:tblPr firstRow="1" bandRow="1">
                <a:tableStyleId>{5C22544A-7EE6-4342-B048-85BDC9FD1C3A}</a:tableStyleId>
              </a:tblPr>
              <a:tblGrid>
                <a:gridCol w="1080000"/>
                <a:gridCol w="3600000"/>
                <a:gridCol w="1080120"/>
                <a:gridCol w="3168000"/>
              </a:tblGrid>
              <a:tr h="1044000">
                <a:tc>
                  <a:txBody>
                    <a:bodyPr/>
                    <a:lstStyle/>
                    <a:p>
                      <a:endParaRPr lang="fr-FR" dirty="0"/>
                    </a:p>
                  </a:txBody>
                  <a:tcPr>
                    <a:lnL w="12700" cmpd="sng">
                      <a:noFill/>
                    </a:lnL>
                    <a:lnR w="12700" cap="flat" cmpd="sng" algn="ctr">
                      <a:solidFill>
                        <a:srgbClr val="FFFF00"/>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blipFill>
                      <a:blip r:embed="rId5"/>
                      <a:stretch>
                        <a:fillRect/>
                      </a:stretch>
                    </a:blipFill>
                  </a:tcPr>
                </a:tc>
                <a:tc>
                  <a:txBody>
                    <a:bodyPr/>
                    <a:lstStyle/>
                    <a:p>
                      <a:pPr algn="r"/>
                      <a:r>
                        <a:rPr lang="fr-FR" sz="2000" b="0" kern="1200" dirty="0" smtClean="0">
                          <a:solidFill>
                            <a:schemeClr val="bg2">
                              <a:lumMod val="10000"/>
                            </a:schemeClr>
                          </a:solidFill>
                          <a:latin typeface="Freestyle Script" pitchFamily="66" charset="0"/>
                          <a:ea typeface="+mn-ea"/>
                          <a:cs typeface="+mn-cs"/>
                        </a:rPr>
                        <a:t>Mégot    </a:t>
                      </a:r>
                      <a:r>
                        <a:rPr lang="fr-FR" sz="2000" b="0" kern="1200" dirty="0" smtClean="0">
                          <a:solidFill>
                            <a:srgbClr val="FF0000"/>
                          </a:solidFill>
                          <a:latin typeface="Freestyle Script" pitchFamily="66" charset="0"/>
                          <a:ea typeface="+mn-ea"/>
                          <a:cs typeface="+mn-cs"/>
                        </a:rPr>
                        <a:t>Appartient à Chris. </a:t>
                      </a:r>
                      <a:endParaRPr lang="fr-FR" sz="200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 Une cigarette brune.   S: Odeur de tabac brun.</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Apparaît à partir de 2:00 pm le 31/01</a:t>
                      </a:r>
                      <a:endParaRPr lang="fr-FR" sz="2000" b="0" kern="1200" dirty="0" smtClean="0">
                        <a:solidFill>
                          <a:schemeClr val="bg2">
                            <a:lumMod val="10000"/>
                          </a:schemeClr>
                        </a:solidFill>
                        <a:latin typeface="Freestyle Script" pitchFamily="66" charset="0"/>
                        <a:ea typeface="+mn-ea"/>
                        <a:cs typeface="+mn-cs"/>
                      </a:endParaRPr>
                    </a:p>
                  </a:txBody>
                  <a:tcPr anchor="ctr">
                    <a:lnL w="12700" cap="flat" cmpd="sng" algn="ctr">
                      <a:solidFill>
                        <a:srgbClr val="FFFF00"/>
                      </a:solidFill>
                      <a:prstDash val="solid"/>
                      <a:round/>
                      <a:headEnd type="none" w="med" len="med"/>
                      <a:tailEnd type="none" w="med" len="med"/>
                    </a:lnL>
                    <a:lnR w="12700" cap="flat" cmpd="sng" algn="ctr">
                      <a:solidFill>
                        <a:srgbClr val="FFFF00"/>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DCC176"/>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FR" sz="2000" b="0" kern="1200" dirty="0" smtClean="0">
                        <a:solidFill>
                          <a:schemeClr val="bg2">
                            <a:lumMod val="10000"/>
                          </a:schemeClr>
                        </a:solidFill>
                        <a:latin typeface="Freestyle Script" pitchFamily="66" charset="0"/>
                        <a:ea typeface="+mn-ea"/>
                        <a:cs typeface="+mn-cs"/>
                      </a:endParaRPr>
                    </a:p>
                  </a:txBody>
                  <a:tcPr anchor="ctr">
                    <a:lnL w="12700" cap="flat" cmpd="sng" algn="ctr">
                      <a:solidFill>
                        <a:srgbClr val="FFFF00"/>
                      </a:solidFill>
                      <a:prstDash val="solid"/>
                      <a:round/>
                      <a:headEnd type="none" w="med" len="med"/>
                      <a:tailEnd type="none" w="med" len="med"/>
                    </a:lnL>
                    <a:lnR w="12700" cap="flat" cmpd="sng" algn="ctr">
                      <a:solidFill>
                        <a:srgbClr val="FFFF00"/>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blipFill>
                      <a:blip r:embed="rId6"/>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Cheveu</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Lucie</a:t>
                      </a:r>
                    </a:p>
                  </a:txBody>
                  <a:tcPr anchor="ctr">
                    <a:lnL w="12700" cap="flat" cmpd="sng" algn="ctr">
                      <a:solidFill>
                        <a:srgbClr val="FFFF00"/>
                      </a:solid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DCC176"/>
                    </a:solidFill>
                  </a:tcPr>
                </a:tc>
              </a:tr>
            </a:tbl>
          </a:graphicData>
        </a:graphic>
      </p:graphicFrame>
      <p:sp>
        <p:nvSpPr>
          <p:cNvPr id="18" name="Ellipse 17"/>
          <p:cNvSpPr/>
          <p:nvPr/>
        </p:nvSpPr>
        <p:spPr>
          <a:xfrm>
            <a:off x="0" y="573325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19" name="Ellipse 18"/>
          <p:cNvSpPr/>
          <p:nvPr/>
        </p:nvSpPr>
        <p:spPr>
          <a:xfrm>
            <a:off x="4788024" y="5733256"/>
            <a:ext cx="288032" cy="28803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solidFill>
                  <a:schemeClr val="bg1"/>
                </a:solidFill>
              </a:rPr>
              <a:t>2</a:t>
            </a:r>
            <a:endParaRPr lang="fr-FR" dirty="0">
              <a:solidFill>
                <a:schemeClr val="bg1"/>
              </a:solidFill>
            </a:endParaRPr>
          </a:p>
        </p:txBody>
      </p:sp>
      <p:graphicFrame>
        <p:nvGraphicFramePr>
          <p:cNvPr id="23" name="Tableau 22"/>
          <p:cNvGraphicFramePr>
            <a:graphicFrameLocks noGrp="1"/>
          </p:cNvGraphicFramePr>
          <p:nvPr/>
        </p:nvGraphicFramePr>
        <p:xfrm>
          <a:off x="107504" y="5085184"/>
          <a:ext cx="8928992" cy="640080"/>
        </p:xfrm>
        <a:graphic>
          <a:graphicData uri="http://schemas.openxmlformats.org/drawingml/2006/table">
            <a:tbl>
              <a:tblPr firstRow="1" bandRow="1">
                <a:effectLst/>
                <a:tableStyleId>{5C22544A-7EE6-4342-B048-85BDC9FD1C3A}</a:tableStyleId>
              </a:tblPr>
              <a:tblGrid>
                <a:gridCol w="1008112"/>
                <a:gridCol w="792088"/>
                <a:gridCol w="550088"/>
                <a:gridCol w="906313"/>
                <a:gridCol w="1057364"/>
                <a:gridCol w="1056743"/>
                <a:gridCol w="943970"/>
                <a:gridCol w="943970"/>
                <a:gridCol w="878256"/>
                <a:gridCol w="792088"/>
              </a:tblGrid>
              <a:tr h="57606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r>
            </a:tbl>
          </a:graphicData>
        </a:graphic>
      </p:graphicFrame>
      <p:sp>
        <p:nvSpPr>
          <p:cNvPr id="25" name="Ellipse 24">
            <a:hlinkClick r:id="rId4" action="ppaction://hlinksldjump" tooltip="Atmosphère étouffante!"/>
          </p:cNvPr>
          <p:cNvSpPr/>
          <p:nvPr/>
        </p:nvSpPr>
        <p:spPr>
          <a:xfrm>
            <a:off x="6156176" y="980728"/>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9" name="Ellipse 28">
            <a:hlinkClick r:id="rId4" action="ppaction://hlinksldjump" tooltip="Une armoire de l'époque coloniale."/>
          </p:cNvPr>
          <p:cNvSpPr/>
          <p:nvPr/>
        </p:nvSpPr>
        <p:spPr>
          <a:xfrm>
            <a:off x="8604448" y="149316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0" name="Ellipse 29">
            <a:hlinkClick r:id="rId4" action="ppaction://hlinksldjump" tooltip="Même en montant sur le lit, vous ne voyez rien!"/>
          </p:cNvPr>
          <p:cNvSpPr/>
          <p:nvPr/>
        </p:nvSpPr>
        <p:spPr>
          <a:xfrm>
            <a:off x="4283968" y="39600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1" name="Ellipse 30">
            <a:hlinkClick r:id="rId4" action="ppaction://hlinksldjump" tooltip="Si vous voulez mettre vos idées au placard!"/>
          </p:cNvPr>
          <p:cNvSpPr/>
          <p:nvPr/>
        </p:nvSpPr>
        <p:spPr>
          <a:xfrm>
            <a:off x="4283968" y="112474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2" name="Ellipse 31"/>
          <p:cNvSpPr/>
          <p:nvPr/>
        </p:nvSpPr>
        <p:spPr>
          <a:xfrm>
            <a:off x="1331640" y="3933056"/>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3" name="Ellipse 32"/>
          <p:cNvSpPr/>
          <p:nvPr/>
        </p:nvSpPr>
        <p:spPr>
          <a:xfrm>
            <a:off x="4427984" y="1556792"/>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5" name="Ellipse 34"/>
          <p:cNvSpPr/>
          <p:nvPr/>
        </p:nvSpPr>
        <p:spPr>
          <a:xfrm>
            <a:off x="8604448" y="1061120"/>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6" name="Ellipse 35">
            <a:hlinkClick r:id="rId7" action="ppaction://hlinksldjump"/>
          </p:cNvPr>
          <p:cNvSpPr/>
          <p:nvPr/>
        </p:nvSpPr>
        <p:spPr>
          <a:xfrm>
            <a:off x="0" y="0"/>
            <a:ext cx="539552" cy="404664"/>
          </a:xfrm>
          <a:prstGeom prst="ellipse">
            <a:avLst/>
          </a:prstGeom>
          <a:blipFill dpi="0" rotWithShape="1">
            <a:blip r:embed="rId8"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 name="ZoneTexte 36">
            <a:hlinkClick r:id="rId4" action="ppaction://hlinksldjump" tooltip="CHAMBRE A PART."/>
          </p:cNvPr>
          <p:cNvSpPr txBox="1"/>
          <p:nvPr/>
        </p:nvSpPr>
        <p:spPr>
          <a:xfrm>
            <a:off x="-1018" y="0"/>
            <a:ext cx="9144000" cy="396000"/>
          </a:xfrm>
          <a:prstGeom prst="rect">
            <a:avLst/>
          </a:prstGeom>
          <a:noFill/>
        </p:spPr>
        <p:txBody>
          <a:bodyPr wrap="square" rtlCol="0" anchor="ctr">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LUCIE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38" name="Ellipse 37">
            <a:hlinkClick r:id="rId4" action="ppaction://hlinksldjump" tooltip="Sésame, ouvre-toi...   /   Sésame, referme-toi!"/>
          </p:cNvPr>
          <p:cNvSpPr/>
          <p:nvPr/>
        </p:nvSpPr>
        <p:spPr>
          <a:xfrm>
            <a:off x="2420144" y="1349152"/>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9" name="Ellipse 38">
            <a:hlinkClick r:id="rId4" action="ppaction://hlinksldjump" tooltip="Sésame, ouvre-toi...  "/>
          </p:cNvPr>
          <p:cNvSpPr/>
          <p:nvPr/>
        </p:nvSpPr>
        <p:spPr>
          <a:xfrm>
            <a:off x="4139952" y="1556792"/>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0" name="Ellipse 39">
            <a:hlinkClick r:id="rId4" action="ppaction://hlinksldjump" tooltip="Sésame, ouvre-toi...  "/>
          </p:cNvPr>
          <p:cNvSpPr/>
          <p:nvPr/>
        </p:nvSpPr>
        <p:spPr>
          <a:xfrm>
            <a:off x="8604448" y="1988840"/>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4" name="Ellipse 23">
            <a:hlinkClick r:id="rId4" action="ppaction://hlinksldjump" tooltip="OK!"/>
          </p:cNvPr>
          <p:cNvSpPr/>
          <p:nvPr/>
        </p:nvSpPr>
        <p:spPr>
          <a:xfrm>
            <a:off x="1187624" y="4077072"/>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nvGraphicFramePr>
        <p:xfrm>
          <a:off x="107504" y="404664"/>
          <a:ext cx="8928992" cy="6336000"/>
        </p:xfrm>
        <a:graphic>
          <a:graphicData uri="http://schemas.openxmlformats.org/drawingml/2006/table">
            <a:tbl>
              <a:tblPr firstRow="1" bandRow="1">
                <a:tableStyleId>{5C22544A-7EE6-4342-B048-85BDC9FD1C3A}</a:tableStyleId>
              </a:tblPr>
              <a:tblGrid>
                <a:gridCol w="1584000"/>
                <a:gridCol w="7344992"/>
              </a:tblGrid>
              <a:tr h="2124000">
                <a:tc>
                  <a:txBody>
                    <a:bodyPr/>
                    <a:lstStyle/>
                    <a:p>
                      <a:endParaRPr lang="fr-FR" dirty="0"/>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c>
                  <a:txBody>
                    <a:bodyPr/>
                    <a:lstStyle/>
                    <a:p>
                      <a:r>
                        <a:rPr lang="fr-FR" b="0" dirty="0" smtClean="0">
                          <a:solidFill>
                            <a:schemeClr val="tx1"/>
                          </a:solidFill>
                          <a:latin typeface="Freestyle Script" pitchFamily="66" charset="0"/>
                        </a:rPr>
                        <a:t>Anita est une des filles que</a:t>
                      </a:r>
                      <a:r>
                        <a:rPr lang="fr-FR" b="0" baseline="0" dirty="0" smtClean="0">
                          <a:solidFill>
                            <a:schemeClr val="tx1"/>
                          </a:solidFill>
                          <a:latin typeface="Freestyle Script" pitchFamily="66" charset="0"/>
                        </a:rPr>
                        <a:t> Maguy prostitue. </a:t>
                      </a:r>
                    </a:p>
                    <a:p>
                      <a:r>
                        <a:rPr lang="fr-FR" b="0" baseline="0" dirty="0" smtClean="0">
                          <a:solidFill>
                            <a:schemeClr val="tx1"/>
                          </a:solidFill>
                          <a:latin typeface="Freestyle Script" pitchFamily="66" charset="0"/>
                        </a:rPr>
                        <a:t>Elle est militante communiste. </a:t>
                      </a:r>
                    </a:p>
                    <a:p>
                      <a:r>
                        <a:rPr lang="fr-FR" b="0" baseline="0" dirty="0" smtClean="0">
                          <a:solidFill>
                            <a:schemeClr val="tx1"/>
                          </a:solidFill>
                          <a:latin typeface="Freestyle Script" pitchFamily="66" charset="0"/>
                        </a:rPr>
                        <a:t>Elle est la seule personne à déclarer ne pas apprécier la disparue Marie, ce qui lui vaudra l inimitié de Bob.</a:t>
                      </a:r>
                    </a:p>
                    <a:p>
                      <a:r>
                        <a:rPr lang="fr-FR" b="0" baseline="0" dirty="0" smtClean="0">
                          <a:solidFill>
                            <a:schemeClr val="tx1"/>
                          </a:solidFill>
                          <a:latin typeface="Freestyle Script" pitchFamily="66" charset="0"/>
                        </a:rPr>
                        <a:t>Anita est la dernière personne a voir Juste vivant entre 1h30 et 2h du matin le 1</a:t>
                      </a:r>
                      <a:r>
                        <a:rPr lang="fr-FR" b="0" baseline="30000" dirty="0" smtClean="0">
                          <a:solidFill>
                            <a:schemeClr val="tx1"/>
                          </a:solidFill>
                          <a:latin typeface="Freestyle Script" pitchFamily="66" charset="0"/>
                        </a:rPr>
                        <a:t>er</a:t>
                      </a:r>
                      <a:r>
                        <a:rPr lang="fr-FR" b="0" baseline="0" dirty="0" smtClean="0">
                          <a:solidFill>
                            <a:schemeClr val="tx1"/>
                          </a:solidFill>
                          <a:latin typeface="Freestyle Script" pitchFamily="66" charset="0"/>
                        </a:rPr>
                        <a:t> février.</a:t>
                      </a:r>
                    </a:p>
                    <a:p>
                      <a:r>
                        <a:rPr lang="fr-FR" b="0" baseline="0" dirty="0" smtClean="0">
                          <a:solidFill>
                            <a:schemeClr val="tx1"/>
                          </a:solidFill>
                          <a:latin typeface="Freestyle Script" pitchFamily="66" charset="0"/>
                        </a:rPr>
                        <a:t>La mort de ce dernier parait grandement l’affecter; elle passe le dernier après-midi à boire au bar.</a:t>
                      </a:r>
                    </a:p>
                    <a:p>
                      <a:r>
                        <a:rPr lang="fr-FR" b="0" baseline="0" dirty="0" smtClean="0">
                          <a:solidFill>
                            <a:schemeClr val="tx1"/>
                          </a:solidFill>
                          <a:latin typeface="Freestyle Script" pitchFamily="66" charset="0"/>
                        </a:rPr>
                        <a:t>Terrorisée par la découverte du cadavre de la plage sud,elle décide finalement de quitter l’île avec Sue le soir même.</a:t>
                      </a:r>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4"/>
                      <a:tile tx="0" ty="0" sx="100000" sy="100000" flip="none" algn="tl"/>
                    </a:blipFill>
                  </a:tcPr>
                </a:tc>
              </a:tr>
              <a:tr h="2124000">
                <a:tc>
                  <a:txBody>
                    <a:bodyPr/>
                    <a:lstStyle/>
                    <a:p>
                      <a:endParaRPr lang="fr-FR" dirty="0"/>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c>
                  <a:txBody>
                    <a:bodyPr/>
                    <a:lstStyle/>
                    <a:p>
                      <a:r>
                        <a:rPr lang="fr-FR" b="0" dirty="0" smtClean="0">
                          <a:latin typeface="Freestyle Script" pitchFamily="66" charset="0"/>
                        </a:rPr>
                        <a:t>Anton est marin sur le Brisban, bateau qui accoste à Maupiti dans la nuit du 31 janvier.</a:t>
                      </a:r>
                    </a:p>
                    <a:p>
                      <a:r>
                        <a:rPr lang="fr-FR" b="0" dirty="0" smtClean="0">
                          <a:latin typeface="Freestyle Script" pitchFamily="66" charset="0"/>
                        </a:rPr>
                        <a:t>Anton apprécie les filles et le travail (il passe une bonne partie de la journée du 31 dans </a:t>
                      </a:r>
                      <a:r>
                        <a:rPr lang="fr-FR" b="0" baseline="0" dirty="0" smtClean="0">
                          <a:latin typeface="Freestyle Script" pitchFamily="66" charset="0"/>
                        </a:rPr>
                        <a:t>la salle des machines).</a:t>
                      </a:r>
                    </a:p>
                    <a:p>
                      <a:r>
                        <a:rPr lang="fr-FR" b="0" baseline="0" dirty="0" smtClean="0">
                          <a:latin typeface="Freestyle Script" pitchFamily="66" charset="0"/>
                        </a:rPr>
                        <a:t>Il passera la nuit du 1</a:t>
                      </a:r>
                      <a:r>
                        <a:rPr lang="fr-FR" b="0" baseline="30000" dirty="0" smtClean="0">
                          <a:latin typeface="Freestyle Script" pitchFamily="66" charset="0"/>
                        </a:rPr>
                        <a:t>er</a:t>
                      </a:r>
                      <a:r>
                        <a:rPr lang="fr-FR" b="0" baseline="0" dirty="0" smtClean="0">
                          <a:latin typeface="Freestyle Script" pitchFamily="66" charset="0"/>
                        </a:rPr>
                        <a:t> en compagnie de Sue ce qui lui donne un alibi pour le crime de Juste. </a:t>
                      </a:r>
                    </a:p>
                    <a:p>
                      <a:r>
                        <a:rPr lang="fr-FR" b="0" baseline="0" dirty="0" smtClean="0">
                          <a:latin typeface="Freestyle Script" pitchFamily="66" charset="0"/>
                        </a:rPr>
                        <a:t>Anton est d’ailleurs persuadé que c’est Bruce qui a fait le coup.</a:t>
                      </a:r>
                    </a:p>
                    <a:p>
                      <a:r>
                        <a:rPr lang="fr-FR" b="0" baseline="0" dirty="0" smtClean="0">
                          <a:latin typeface="Freestyle Script" pitchFamily="66" charset="0"/>
                        </a:rPr>
                        <a:t>Il est la première personne à découvrir le caisson étanche dans le bassin.</a:t>
                      </a:r>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6"/>
                      <a:tile tx="0" ty="0" sx="100000" sy="100000" flip="none" algn="tl"/>
                    </a:blipFill>
                  </a:tcPr>
                </a:tc>
              </a:tr>
              <a:tr h="2088000">
                <a:tc>
                  <a:txBody>
                    <a:bodyPr/>
                    <a:lstStyle/>
                    <a:p>
                      <a:endParaRPr lang="fr-FR" dirty="0"/>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7"/>
                      <a:stretch>
                        <a:fillRect/>
                      </a:stretch>
                    </a:blipFill>
                  </a:tcPr>
                </a:tc>
                <a:tc>
                  <a:txBody>
                    <a:bodyPr/>
                    <a:lstStyle/>
                    <a:p>
                      <a:r>
                        <a:rPr lang="fr-FR" b="0" dirty="0" smtClean="0">
                          <a:latin typeface="Freestyle Script" pitchFamily="66" charset="0"/>
                        </a:rPr>
                        <a:t>Bob est capitaine du Brisban, bateau qui accoste à Maupiti</a:t>
                      </a:r>
                      <a:r>
                        <a:rPr lang="fr-FR" b="0" baseline="0" dirty="0" smtClean="0">
                          <a:latin typeface="Freestyle Script" pitchFamily="66" charset="0"/>
                        </a:rPr>
                        <a:t> dans la nuit du 31 janvier.</a:t>
                      </a:r>
                    </a:p>
                    <a:p>
                      <a:r>
                        <a:rPr lang="fr-FR" b="0" baseline="0" dirty="0" smtClean="0">
                          <a:latin typeface="Freestyle Script" pitchFamily="66" charset="0"/>
                        </a:rPr>
                        <a:t>Il est le petit ami de Marie et passe donc l’essentiel de son temps à la rechercher sur toute l’île.</a:t>
                      </a:r>
                    </a:p>
                    <a:p>
                      <a:r>
                        <a:rPr lang="fr-FR" b="0" baseline="0" dirty="0" smtClean="0">
                          <a:latin typeface="Freestyle Script" pitchFamily="66" charset="0"/>
                        </a:rPr>
                        <a:t>Le 30 il s’est disputé avec elle à cause de son occupation professionelle.</a:t>
                      </a:r>
                    </a:p>
                    <a:p>
                      <a:r>
                        <a:rPr lang="fr-FR" b="0" baseline="0" dirty="0" smtClean="0">
                          <a:latin typeface="Freestyle Script" pitchFamily="66" charset="0"/>
                        </a:rPr>
                        <a:t>Il est persuadé qu’Anita est la dame en noire qui le menaçait d’enlever Marie si il ne mettait pas son bateau à disposition pour une cargaison d’armes.</a:t>
                      </a:r>
                    </a:p>
                    <a:p>
                      <a:r>
                        <a:rPr lang="fr-FR" b="0" baseline="0" dirty="0" smtClean="0">
                          <a:latin typeface="Freestyle Script" pitchFamily="66" charset="0"/>
                        </a:rPr>
                        <a:t>Il donne un faux rdv à Anita la nuit du 1er pour fouiller sa chambre.</a:t>
                      </a:r>
                    </a:p>
                    <a:p>
                      <a:r>
                        <a:rPr lang="fr-FR" b="0" baseline="0" dirty="0" smtClean="0">
                          <a:latin typeface="Freestyle Script" pitchFamily="66" charset="0"/>
                        </a:rPr>
                        <a:t>Il enterre le corps de la plage sud qu’il identifie comme celui de Marie.</a:t>
                      </a:r>
                    </a:p>
                  </a:txBody>
                  <a:tcPr>
                    <a:lnL w="12700" cap="flat" cmpd="sng" algn="ctr">
                      <a:solidFill>
                        <a:schemeClr val="bg2">
                          <a:lumMod val="10000"/>
                        </a:schemeClr>
                      </a:solidFill>
                      <a:prstDash val="solid"/>
                      <a:round/>
                      <a:headEnd type="none" w="med" len="med"/>
                      <a:tailEnd type="none" w="med" len="med"/>
                    </a:lnL>
                    <a:lnR w="12700" cap="flat" cmpd="sng" algn="ctr">
                      <a:solidFill>
                        <a:schemeClr val="bg2">
                          <a:lumMod val="10000"/>
                        </a:schemeClr>
                      </a:solidFill>
                      <a:prstDash val="solid"/>
                      <a:round/>
                      <a:headEnd type="none" w="med" len="med"/>
                      <a:tailEnd type="none" w="med" len="med"/>
                    </a:lnR>
                    <a:lnT w="12700" cap="flat" cmpd="sng" algn="ctr">
                      <a:solidFill>
                        <a:schemeClr val="bg2">
                          <a:lumMod val="10000"/>
                        </a:schemeClr>
                      </a:solidFill>
                      <a:prstDash val="solid"/>
                      <a:round/>
                      <a:headEnd type="none" w="med" len="med"/>
                      <a:tailEnd type="none" w="med" len="med"/>
                    </a:lnT>
                    <a:lnB w="12700" cap="flat" cmpd="sng" algn="ctr">
                      <a:solidFill>
                        <a:schemeClr val="bg2">
                          <a:lumMod val="10000"/>
                        </a:schemeClr>
                      </a:solidFill>
                      <a:prstDash val="solid"/>
                      <a:round/>
                      <a:headEnd type="none" w="med" len="med"/>
                      <a:tailEnd type="none" w="med" len="med"/>
                    </a:lnB>
                    <a:lnTlToBr w="12700" cmpd="sng">
                      <a:noFill/>
                      <a:prstDash val="solid"/>
                    </a:lnTlToBr>
                    <a:lnBlToTr w="12700" cmpd="sng">
                      <a:noFill/>
                      <a:prstDash val="solid"/>
                    </a:lnBlToTr>
                    <a:blipFill>
                      <a:blip r:embed="rId4"/>
                      <a:tile tx="0" ty="0" sx="100000" sy="100000" flip="none" algn="tl"/>
                    </a:blipFill>
                  </a:tcPr>
                </a:tc>
              </a:tr>
            </a:tbl>
          </a:graphicData>
        </a:graphic>
      </p:graphicFrame>
      <p:sp>
        <p:nvSpPr>
          <p:cNvPr id="7" name="ZoneTexte 6"/>
          <p:cNvSpPr txBox="1"/>
          <p:nvPr/>
        </p:nvSpPr>
        <p:spPr>
          <a:xfrm>
            <a:off x="971600" y="404664"/>
            <a:ext cx="720080" cy="369332"/>
          </a:xfrm>
          <a:prstGeom prst="rect">
            <a:avLst/>
          </a:prstGeom>
          <a:noFill/>
        </p:spPr>
        <p:txBody>
          <a:bodyPr wrap="square" rtlCol="0" anchor="ctr">
            <a:spAutoFit/>
          </a:bodyPr>
          <a:lstStyle/>
          <a:p>
            <a:pPr algn="r"/>
            <a:r>
              <a:rPr lang="fr-FR" b="1" dirty="0" smtClean="0">
                <a:solidFill>
                  <a:schemeClr val="bg1"/>
                </a:solidFill>
                <a:latin typeface="Freestyle Script" pitchFamily="66" charset="0"/>
              </a:rPr>
              <a:t>ANITA</a:t>
            </a:r>
            <a:endParaRPr lang="fr-FR" b="1" dirty="0">
              <a:solidFill>
                <a:schemeClr val="bg1"/>
              </a:solidFill>
              <a:latin typeface="Freestyle Script" pitchFamily="66" charset="0"/>
            </a:endParaRPr>
          </a:p>
        </p:txBody>
      </p:sp>
      <p:sp>
        <p:nvSpPr>
          <p:cNvPr id="8" name="ZoneTexte 7"/>
          <p:cNvSpPr txBox="1"/>
          <p:nvPr/>
        </p:nvSpPr>
        <p:spPr>
          <a:xfrm>
            <a:off x="827584" y="2564904"/>
            <a:ext cx="864096" cy="369332"/>
          </a:xfrm>
          <a:prstGeom prst="rect">
            <a:avLst/>
          </a:prstGeom>
          <a:noFill/>
        </p:spPr>
        <p:txBody>
          <a:bodyPr wrap="square" rtlCol="0" anchor="ctr">
            <a:spAutoFit/>
          </a:bodyPr>
          <a:lstStyle/>
          <a:p>
            <a:pPr algn="r"/>
            <a:r>
              <a:rPr lang="fr-FR" b="1" dirty="0" smtClean="0">
                <a:solidFill>
                  <a:schemeClr val="bg1"/>
                </a:solidFill>
                <a:latin typeface="Freestyle Script" pitchFamily="66" charset="0"/>
              </a:rPr>
              <a:t>ANTON</a:t>
            </a:r>
            <a:endParaRPr lang="fr-FR" b="1" dirty="0">
              <a:solidFill>
                <a:schemeClr val="bg1"/>
              </a:solidFill>
              <a:latin typeface="Freestyle Script" pitchFamily="66" charset="0"/>
            </a:endParaRPr>
          </a:p>
        </p:txBody>
      </p:sp>
      <p:sp>
        <p:nvSpPr>
          <p:cNvPr id="9" name="ZoneTexte 8"/>
          <p:cNvSpPr txBox="1"/>
          <p:nvPr/>
        </p:nvSpPr>
        <p:spPr>
          <a:xfrm>
            <a:off x="1115616" y="4653136"/>
            <a:ext cx="576064" cy="369332"/>
          </a:xfrm>
          <a:prstGeom prst="rect">
            <a:avLst/>
          </a:prstGeom>
          <a:noFill/>
        </p:spPr>
        <p:txBody>
          <a:bodyPr wrap="square" rtlCol="0" anchor="ctr">
            <a:spAutoFit/>
          </a:bodyPr>
          <a:lstStyle/>
          <a:p>
            <a:pPr algn="r"/>
            <a:r>
              <a:rPr lang="fr-FR" b="1" dirty="0" smtClean="0">
                <a:solidFill>
                  <a:schemeClr val="bg1"/>
                </a:solidFill>
                <a:latin typeface="Freestyle Script" pitchFamily="66" charset="0"/>
              </a:rPr>
              <a:t>BOB</a:t>
            </a:r>
            <a:endParaRPr lang="fr-FR" b="1" dirty="0">
              <a:solidFill>
                <a:schemeClr val="bg1"/>
              </a:solidFill>
              <a:latin typeface="Freestyle Script" pitchFamily="66" charset="0"/>
            </a:endParaRPr>
          </a:p>
        </p:txBody>
      </p:sp>
      <p:sp>
        <p:nvSpPr>
          <p:cNvPr id="10" name="Ellipse 9">
            <a:hlinkClick r:id="rId8" action="ppaction://hlinksldjump"/>
          </p:cNvPr>
          <p:cNvSpPr/>
          <p:nvPr/>
        </p:nvSpPr>
        <p:spPr>
          <a:xfrm>
            <a:off x="0" y="-27384"/>
            <a:ext cx="539552" cy="404664"/>
          </a:xfrm>
          <a:prstGeom prst="ellipse">
            <a:avLst/>
          </a:prstGeom>
          <a:blipFill dpi="0" rotWithShape="1">
            <a:blip r:embed="rId9"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ZoneTexte 11"/>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PERSONNAGES</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 name="Image 36" descr="chezmaguy.jpg"/>
          <p:cNvPicPr>
            <a:picLocks noChangeAspect="1"/>
          </p:cNvPicPr>
          <p:nvPr/>
        </p:nvPicPr>
        <p:blipFill>
          <a:blip r:embed="rId2" cstate="print"/>
          <a:stretch>
            <a:fillRect/>
          </a:stretch>
        </p:blipFill>
        <p:spPr>
          <a:xfrm>
            <a:off x="0" y="0"/>
            <a:ext cx="9144000" cy="6858000"/>
          </a:xfrm>
          <a:prstGeom prst="rect">
            <a:avLst/>
          </a:prstGeom>
        </p:spPr>
      </p:pic>
      <p:sp>
        <p:nvSpPr>
          <p:cNvPr id="12" name="Ellipse 11">
            <a:hlinkClick r:id="rId3" action="ppaction://hlinksldjump" tooltip="Une cache."/>
          </p:cNvPr>
          <p:cNvSpPr/>
          <p:nvPr/>
        </p:nvSpPr>
        <p:spPr>
          <a:xfrm>
            <a:off x="4139952" y="980728"/>
            <a:ext cx="288032" cy="288032"/>
          </a:xfrm>
          <a:prstGeom prst="ellipse">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3" name="Ellipse 12">
            <a:hlinkClick r:id="rId3" action="ppaction://hlinksldjump" tooltip="Le socle se dévisse et s'ouvre!"/>
          </p:cNvPr>
          <p:cNvSpPr/>
          <p:nvPr/>
        </p:nvSpPr>
        <p:spPr>
          <a:xfrm>
            <a:off x="251520" y="4077072"/>
            <a:ext cx="288032" cy="288032"/>
          </a:xfrm>
          <a:prstGeom prst="ellipse">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7" name="Ellipse 16">
            <a:hlinkClick r:id="rId3" action="ppaction://hlinksldjump" tooltip="D'accord, c'est une bonne cachette."/>
          </p:cNvPr>
          <p:cNvSpPr/>
          <p:nvPr/>
        </p:nvSpPr>
        <p:spPr>
          <a:xfrm>
            <a:off x="3995936" y="4581128"/>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8" name="Ellipse 17">
            <a:hlinkClick r:id="rId3" action="ppaction://hlinksldjump" tooltip="Ni vu, ni connu: vous êtes caché."/>
          </p:cNvPr>
          <p:cNvSpPr/>
          <p:nvPr/>
        </p:nvSpPr>
        <p:spPr>
          <a:xfrm>
            <a:off x="5436096" y="1484784"/>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9" name="Ellipse 18">
            <a:hlinkClick r:id="rId3" action="ppaction://hlinksldjump" tooltip="&quot;OK, vous êtes en planque...&quot;"/>
          </p:cNvPr>
          <p:cNvSpPr/>
          <p:nvPr/>
        </p:nvSpPr>
        <p:spPr>
          <a:xfrm>
            <a:off x="6948264" y="1340768"/>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1" name="Ellipse 20">
            <a:hlinkClick r:id="rId3" action="ppaction://hlinksldjump" tooltip="Parfum de femme..."/>
          </p:cNvPr>
          <p:cNvSpPr/>
          <p:nvPr/>
        </p:nvSpPr>
        <p:spPr>
          <a:xfrm>
            <a:off x="3131840" y="3212976"/>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2" name="Ellipse 21">
            <a:hlinkClick r:id="rId3" action="ppaction://hlinksldjump" tooltip="Ca sent mauvais."/>
          </p:cNvPr>
          <p:cNvSpPr/>
          <p:nvPr/>
        </p:nvSpPr>
        <p:spPr>
          <a:xfrm>
            <a:off x="7956376" y="198884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4" name="Ellipse 23">
            <a:hlinkClick r:id="rId3" action="ppaction://hlinksldjump" tooltip="Sésame, ouvre-toi...   /   Sésame, referme-toi!"/>
          </p:cNvPr>
          <p:cNvSpPr/>
          <p:nvPr/>
        </p:nvSpPr>
        <p:spPr>
          <a:xfrm>
            <a:off x="3635896" y="5589240"/>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Ellipse 10">
            <a:hlinkClick r:id="rId3" action="ppaction://hlinksldjump" tooltip="Une trappe."/>
          </p:cNvPr>
          <p:cNvSpPr/>
          <p:nvPr/>
        </p:nvSpPr>
        <p:spPr>
          <a:xfrm>
            <a:off x="2267744" y="5589240"/>
            <a:ext cx="288032" cy="288032"/>
          </a:xfrm>
          <a:prstGeom prst="ellipse">
            <a:avLst/>
          </a:prstGeom>
          <a:solidFill>
            <a:schemeClr val="accent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28" name="Tableau 27"/>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5" name="Ellipse 4">
            <a:hlinkClick r:id="rId4" action="ppaction://hlinksldjump"/>
          </p:cNvPr>
          <p:cNvSpPr/>
          <p:nvPr/>
        </p:nvSpPr>
        <p:spPr>
          <a:xfrm>
            <a:off x="395536" y="4077072"/>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6</a:t>
            </a:r>
            <a:endParaRPr lang="fr-FR" dirty="0"/>
          </a:p>
        </p:txBody>
      </p:sp>
      <p:sp>
        <p:nvSpPr>
          <p:cNvPr id="30" name="Ellipse 29">
            <a:hlinkClick r:id="rId3" action="ppaction://hlinksldjump" tooltip="Le climat est tropical."/>
          </p:cNvPr>
          <p:cNvSpPr/>
          <p:nvPr/>
        </p:nvSpPr>
        <p:spPr>
          <a:xfrm>
            <a:off x="6228184" y="1268760"/>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1" name="Ellipse 30">
            <a:hlinkClick r:id="rId3" action="ppaction://hlinksldjump" tooltip="Fourre-tout..."/>
          </p:cNvPr>
          <p:cNvSpPr/>
          <p:nvPr/>
        </p:nvSpPr>
        <p:spPr>
          <a:xfrm>
            <a:off x="1115616" y="4869160"/>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2" name="Ellipse 31">
            <a:hlinkClick r:id="rId3" action="ppaction://hlinksldjump" tooltip="Des dessous féminins sens dessus dessous!"/>
          </p:cNvPr>
          <p:cNvSpPr/>
          <p:nvPr/>
        </p:nvSpPr>
        <p:spPr>
          <a:xfrm>
            <a:off x="8244408" y="2780928"/>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3" name="Ellipse 32">
            <a:hlinkClick r:id="rId3" action="ppaction://hlinksldjump" tooltip="Des fringues et des frusques."/>
          </p:cNvPr>
          <p:cNvSpPr/>
          <p:nvPr/>
        </p:nvSpPr>
        <p:spPr>
          <a:xfrm>
            <a:off x="8244408" y="3212976"/>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4" name="Ellipse 33">
            <a:hlinkClick r:id="rId3" action="ppaction://hlinksldjump" tooltip="Fourre-tout..."/>
          </p:cNvPr>
          <p:cNvSpPr/>
          <p:nvPr/>
        </p:nvSpPr>
        <p:spPr>
          <a:xfrm>
            <a:off x="8244408" y="3645024"/>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5" name="Ellipse 34">
            <a:hlinkClick r:id="rId3" action="ppaction://hlinksldjump" tooltip="Une toile abstraite."/>
          </p:cNvPr>
          <p:cNvSpPr/>
          <p:nvPr/>
        </p:nvSpPr>
        <p:spPr>
          <a:xfrm>
            <a:off x="4427984" y="98072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6" name="Ellipse 35">
            <a:hlinkClick r:id="rId3" action="ppaction://hlinksldjump" tooltip="Papier d'écolier."/>
          </p:cNvPr>
          <p:cNvSpPr/>
          <p:nvPr/>
        </p:nvSpPr>
        <p:spPr>
          <a:xfrm>
            <a:off x="971600" y="335699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Ellipse 9">
            <a:hlinkClick r:id="rId4" action="ppaction://hlinksldjump"/>
          </p:cNvPr>
          <p:cNvSpPr/>
          <p:nvPr/>
        </p:nvSpPr>
        <p:spPr>
          <a:xfrm>
            <a:off x="1115616" y="3429000"/>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7</a:t>
            </a:r>
            <a:endParaRPr lang="fr-FR" dirty="0"/>
          </a:p>
        </p:txBody>
      </p:sp>
      <p:sp>
        <p:nvSpPr>
          <p:cNvPr id="39" name="Ellipse 38">
            <a:hlinkClick r:id="rId3" action="ppaction://hlinksldjump" tooltip="Ca sonne creux!"/>
          </p:cNvPr>
          <p:cNvSpPr/>
          <p:nvPr/>
        </p:nvSpPr>
        <p:spPr>
          <a:xfrm>
            <a:off x="5148064" y="5589240"/>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8" name="Ellipse 37">
            <a:hlinkClick r:id="rId3" action="ppaction://hlinksldjump" tooltip="Une trappe."/>
          </p:cNvPr>
          <p:cNvSpPr/>
          <p:nvPr/>
        </p:nvSpPr>
        <p:spPr>
          <a:xfrm>
            <a:off x="4139952" y="558924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1" name="Ellipse 40"/>
          <p:cNvSpPr/>
          <p:nvPr/>
        </p:nvSpPr>
        <p:spPr>
          <a:xfrm>
            <a:off x="4283968" y="836712"/>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 name="Ellipse 3">
            <a:hlinkClick r:id="rId5" action="ppaction://hlinksldjump"/>
          </p:cNvPr>
          <p:cNvSpPr/>
          <p:nvPr/>
        </p:nvSpPr>
        <p:spPr>
          <a:xfrm>
            <a:off x="4283968" y="980728"/>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42" name="Ellipse 41"/>
          <p:cNvSpPr/>
          <p:nvPr/>
        </p:nvSpPr>
        <p:spPr>
          <a:xfrm>
            <a:off x="1403648" y="4509120"/>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3" name="Ellipse 42"/>
          <p:cNvSpPr/>
          <p:nvPr/>
        </p:nvSpPr>
        <p:spPr>
          <a:xfrm>
            <a:off x="8604448" y="3645024"/>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4" name="Ellipse 43"/>
          <p:cNvSpPr/>
          <p:nvPr/>
        </p:nvSpPr>
        <p:spPr>
          <a:xfrm>
            <a:off x="8604448" y="3212976"/>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5" name="Ellipse 44"/>
          <p:cNvSpPr/>
          <p:nvPr/>
        </p:nvSpPr>
        <p:spPr>
          <a:xfrm>
            <a:off x="8604448" y="2780928"/>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9" name="Ellipse 8">
            <a:hlinkClick r:id="rId5" action="ppaction://hlinksldjump"/>
          </p:cNvPr>
          <p:cNvSpPr/>
          <p:nvPr/>
        </p:nvSpPr>
        <p:spPr>
          <a:xfrm>
            <a:off x="8388424" y="3645024"/>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8" name="Ellipse 7">
            <a:hlinkClick r:id="rId5" action="ppaction://hlinksldjump"/>
          </p:cNvPr>
          <p:cNvSpPr/>
          <p:nvPr/>
        </p:nvSpPr>
        <p:spPr>
          <a:xfrm>
            <a:off x="8388424" y="321297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7" name="Ellipse 6">
            <a:hlinkClick r:id="rId5" action="ppaction://hlinksldjump"/>
          </p:cNvPr>
          <p:cNvSpPr/>
          <p:nvPr/>
        </p:nvSpPr>
        <p:spPr>
          <a:xfrm>
            <a:off x="8388424" y="2780928"/>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6" name="Ellipse 5">
            <a:hlinkClick r:id="rId5" action="ppaction://hlinksldjump"/>
          </p:cNvPr>
          <p:cNvSpPr/>
          <p:nvPr/>
        </p:nvSpPr>
        <p:spPr>
          <a:xfrm>
            <a:off x="1259632" y="465313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40" name="Ellipse 39">
            <a:hlinkClick r:id="rId6" action="ppaction://hlinksldjump"/>
          </p:cNvPr>
          <p:cNvSpPr/>
          <p:nvPr/>
        </p:nvSpPr>
        <p:spPr>
          <a:xfrm>
            <a:off x="0" y="0"/>
            <a:ext cx="539552" cy="404664"/>
          </a:xfrm>
          <a:prstGeom prst="ellipse">
            <a:avLst/>
          </a:prstGeom>
          <a:blipFill dpi="0" rotWithShape="1">
            <a:blip r:embed="rId7"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 name="ZoneTexte 45">
            <a:hlinkClick r:id="rId3" action="ppaction://hlinksldjump" tooltip="&quot;LA DOUCEUR DE VIVRE&quot;."/>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MAGUY</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47" name="Ellipse 46">
            <a:hlinkClick r:id="rId3" action="ppaction://hlinksldjump" tooltip="Sésame, ouvre-toi...   /   Sésame, referme-toi!"/>
          </p:cNvPr>
          <p:cNvSpPr/>
          <p:nvPr/>
        </p:nvSpPr>
        <p:spPr>
          <a:xfrm>
            <a:off x="2420144" y="1349152"/>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8" name="Ellipse 47">
            <a:hlinkClick r:id="rId3" action="ppaction://hlinksldjump" tooltip="A nous trois, &quot;moustiquaire&quot;!"/>
          </p:cNvPr>
          <p:cNvSpPr/>
          <p:nvPr/>
        </p:nvSpPr>
        <p:spPr>
          <a:xfrm>
            <a:off x="827584" y="112474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Image 14" descr="chezmaguy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5"/>
        </p:xfrm>
        <a:graphic>
          <a:graphicData uri="http://schemas.openxmlformats.org/drawingml/2006/table">
            <a:tbl>
              <a:tblPr firstRow="1" bandRow="1">
                <a:tableStyleId>{5C22544A-7EE6-4342-B048-85BDC9FD1C3A}</a:tableStyleId>
              </a:tblPr>
              <a:tblGrid>
                <a:gridCol w="1368152"/>
                <a:gridCol w="3096344"/>
                <a:gridCol w="1368152"/>
                <a:gridCol w="3096344"/>
              </a:tblGrid>
              <a:tr h="1267341">
                <a:tc>
                  <a:txBody>
                    <a:bodyPr/>
                    <a:lstStyle/>
                    <a:p>
                      <a:endParaRPr lang="fr-FR" dirty="0"/>
                    </a:p>
                  </a:txBody>
                  <a:tcP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blipFill>
                      <a:blip r:embed="rId3"/>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Clef</a:t>
                      </a:r>
                    </a:p>
                    <a:p>
                      <a:pPr algn="ctr"/>
                      <a:endParaRPr lang="fr-FR" sz="200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rgbClr val="FF0000"/>
                          </a:solidFill>
                          <a:latin typeface="Freestyle Script" pitchFamily="66" charset="0"/>
                          <a:ea typeface="+mn-ea"/>
                          <a:cs typeface="+mn-cs"/>
                        </a:rPr>
                        <a:t>Clef de la chambre</a:t>
                      </a:r>
                      <a:r>
                        <a:rPr lang="fr-FR" sz="2000" b="0" kern="1200" baseline="0" dirty="0" smtClean="0">
                          <a:solidFill>
                            <a:srgbClr val="FF0000"/>
                          </a:solidFill>
                          <a:latin typeface="Freestyle Script" pitchFamily="66" charset="0"/>
                          <a:ea typeface="+mn-ea"/>
                          <a:cs typeface="+mn-cs"/>
                        </a:rPr>
                        <a:t> de Lucie</a:t>
                      </a:r>
                      <a:endParaRPr lang="fr-FR" sz="2000" b="0" kern="1200" dirty="0" smtClean="0">
                        <a:solidFill>
                          <a:srgbClr val="FF0000"/>
                        </a:solidFill>
                        <a:latin typeface="Freestyle Script" pitchFamily="66" charset="0"/>
                        <a:ea typeface="+mn-ea"/>
                        <a:cs typeface="+mn-cs"/>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solidFill>
                      <a:srgbClr val="D0D8E8"/>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blipFill>
                      <a:blip r:embed="rId4"/>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Trousse </a:t>
                      </a:r>
                    </a:p>
                    <a:p>
                      <a:pPr algn="ct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Sentir : Ca pue l’éther.</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solidFill>
                      <a:srgbClr val="D0D8E8"/>
                    </a:solidFill>
                  </a:tcPr>
                </a:tc>
              </a:tr>
              <a:tr h="1267341">
                <a:tc>
                  <a:txBody>
                    <a:bodyPr/>
                    <a:lstStyle/>
                    <a:p>
                      <a:endParaRPr lang="fr-FR" dirty="0"/>
                    </a:p>
                  </a:txBody>
                  <a:tcP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blipFill>
                      <a:blip r:embed="rId5"/>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10 Dollars</a:t>
                      </a:r>
                      <a:endParaRPr lang="fr-FR" sz="2000" b="0" dirty="0" smtClean="0">
                        <a:solidFill>
                          <a:schemeClr val="bg2">
                            <a:lumMod val="10000"/>
                          </a:schemeClr>
                        </a:solidFill>
                        <a:latin typeface="Freestyle Script" pitchFamily="66" charset="0"/>
                      </a:endParaRPr>
                    </a:p>
                    <a:p>
                      <a:pPr algn="ctr"/>
                      <a:endParaRPr lang="fr-FR" sz="1050" b="0" dirty="0" smtClean="0">
                        <a:solidFill>
                          <a:schemeClr val="bg2">
                            <a:lumMod val="10000"/>
                          </a:schemeClr>
                        </a:solidFill>
                        <a:latin typeface="Freestyle Script" pitchFamily="66" charset="0"/>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Regarder : « Touchez pas au grisbi »</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solidFill>
                      <a:srgbClr val="E9EDF4"/>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blipFill>
                      <a:blip r:embed="rId6"/>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Miroir</a:t>
                      </a:r>
                    </a:p>
                    <a:p>
                      <a:pPr algn="ctr"/>
                      <a:endParaRPr lang="fr-FR" sz="1050" b="0" dirty="0" smtClean="0">
                        <a:solidFill>
                          <a:schemeClr val="bg2">
                            <a:lumMod val="10000"/>
                          </a:schemeClr>
                        </a:solidFill>
                        <a:latin typeface="Freestyle Script" pitchFamily="66" charset="0"/>
                      </a:endParaRPr>
                    </a:p>
                    <a:p>
                      <a:pPr algn="ctr"/>
                      <a:r>
                        <a:rPr lang="fr-FR" sz="2000" b="0" kern="1200" dirty="0" smtClean="0">
                          <a:solidFill>
                            <a:schemeClr val="bg2">
                              <a:lumMod val="10000"/>
                            </a:schemeClr>
                          </a:solidFill>
                          <a:latin typeface="Freestyle Script" pitchFamily="66" charset="0"/>
                          <a:ea typeface="+mn-ea"/>
                          <a:cs typeface="+mn-cs"/>
                        </a:rPr>
                        <a:t>Toucher : La surface est lisse.</a:t>
                      </a:r>
                    </a:p>
                    <a:p>
                      <a:pPr algn="ctr"/>
                      <a:r>
                        <a:rPr lang="fr-FR" sz="2000" b="0" kern="1200" dirty="0" smtClean="0">
                          <a:solidFill>
                            <a:srgbClr val="FF0000"/>
                          </a:solidFill>
                          <a:latin typeface="Freestyle Script" pitchFamily="66" charset="0"/>
                          <a:ea typeface="+mn-ea"/>
                          <a:cs typeface="+mn-cs"/>
                        </a:rPr>
                        <a:t>Appartient</a:t>
                      </a:r>
                      <a:r>
                        <a:rPr lang="fr-FR" sz="2000" b="0" kern="1200" baseline="0" dirty="0" smtClean="0">
                          <a:solidFill>
                            <a:srgbClr val="FF0000"/>
                          </a:solidFill>
                          <a:latin typeface="Freestyle Script" pitchFamily="66" charset="0"/>
                          <a:ea typeface="+mn-ea"/>
                          <a:cs typeface="+mn-cs"/>
                        </a:rPr>
                        <a:t> à Maguy</a:t>
                      </a: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solidFill>
                      <a:srgbClr val="E9EDF4"/>
                    </a:solidFill>
                  </a:tcPr>
                </a:tc>
              </a:tr>
              <a:tr h="1267341">
                <a:tc>
                  <a:txBody>
                    <a:bodyPr/>
                    <a:lstStyle/>
                    <a:p>
                      <a:endParaRPr lang="fr-FR" dirty="0"/>
                    </a:p>
                  </a:txBody>
                  <a:tcP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blipFill>
                      <a:blip r:embed="rId7"/>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Catalogue</a:t>
                      </a:r>
                    </a:p>
                    <a:p>
                      <a:pPr algn="ct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Regarder : Du beau linge!</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solidFill>
                      <a:srgbClr val="D0D8E8"/>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blipFill>
                      <a:blip r:embed="rId8"/>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Lampe</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rgbClr val="FF0000"/>
                          </a:solidFill>
                          <a:latin typeface="Freestyle Script" pitchFamily="66" charset="0"/>
                          <a:ea typeface="+mn-ea"/>
                          <a:cs typeface="+mn-cs"/>
                        </a:rPr>
                        <a:t>Appartient</a:t>
                      </a:r>
                      <a:r>
                        <a:rPr lang="fr-FR" sz="2000" b="0" kern="1200" baseline="0" dirty="0" smtClean="0">
                          <a:solidFill>
                            <a:srgbClr val="FF0000"/>
                          </a:solidFill>
                          <a:latin typeface="Freestyle Script" pitchFamily="66" charset="0"/>
                          <a:ea typeface="+mn-ea"/>
                          <a:cs typeface="+mn-cs"/>
                        </a:rPr>
                        <a:t> à Maguy</a:t>
                      </a:r>
                      <a:endParaRPr lang="fr-FR" sz="2000" b="0" kern="1200" dirty="0" smtClean="0">
                        <a:solidFill>
                          <a:schemeClr val="bg2">
                            <a:lumMod val="10000"/>
                          </a:schemeClr>
                        </a:solidFill>
                        <a:latin typeface="Freestyle Script" pitchFamily="66" charset="0"/>
                        <a:ea typeface="+mn-ea"/>
                        <a:cs typeface="+mn-cs"/>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solidFill>
                      <a:srgbClr val="D0D8E8"/>
                    </a:solidFill>
                  </a:tcPr>
                </a:tc>
              </a:tr>
              <a:tr h="1267341">
                <a:tc>
                  <a:txBody>
                    <a:bodyPr/>
                    <a:lstStyle/>
                    <a:p>
                      <a:endParaRPr lang="fr-FR" dirty="0"/>
                    </a:p>
                  </a:txBody>
                  <a:tcP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blipFill>
                      <a:blip r:embed="rId9"/>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Lunettes</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a:t>
                      </a:r>
                      <a:r>
                        <a:rPr lang="fr-FR" sz="2000" b="0" kern="1200" baseline="0" dirty="0" smtClean="0">
                          <a:solidFill>
                            <a:srgbClr val="FF0000"/>
                          </a:solidFill>
                          <a:latin typeface="Freestyle Script" pitchFamily="66" charset="0"/>
                          <a:ea typeface="+mn-ea"/>
                          <a:cs typeface="+mn-cs"/>
                        </a:rPr>
                        <a:t> à Maguy</a:t>
                      </a:r>
                      <a:endParaRPr lang="fr-FR" sz="2000" b="0" kern="1200" dirty="0" smtClean="0">
                        <a:solidFill>
                          <a:srgbClr val="FF0000"/>
                        </a:solidFill>
                        <a:latin typeface="Freestyle Script" pitchFamily="66" charset="0"/>
                        <a:ea typeface="+mn-ea"/>
                        <a:cs typeface="+mn-cs"/>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solidFill>
                      <a:srgbClr val="E9EDF4"/>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blipFill>
                      <a:blip r:embed="rId10"/>
                      <a:stretch>
                        <a:fillRect/>
                      </a:stretch>
                    </a:blip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Bible  </a:t>
                      </a:r>
                      <a:r>
                        <a:rPr lang="fr-FR" sz="2000" b="0" kern="1200" dirty="0" smtClean="0">
                          <a:solidFill>
                            <a:srgbClr val="FF0000"/>
                          </a:solidFill>
                          <a:latin typeface="Freestyle Script" pitchFamily="66" charset="0"/>
                          <a:ea typeface="+mn-ea"/>
                          <a:cs typeface="+mn-cs"/>
                        </a:rPr>
                        <a:t>Appartient</a:t>
                      </a:r>
                      <a:r>
                        <a:rPr lang="fr-FR" sz="2000" b="0" kern="1200" baseline="0" dirty="0" smtClean="0">
                          <a:solidFill>
                            <a:srgbClr val="FF0000"/>
                          </a:solidFill>
                          <a:latin typeface="Freestyle Script" pitchFamily="66" charset="0"/>
                          <a:ea typeface="+mn-ea"/>
                          <a:cs typeface="+mn-cs"/>
                        </a:rPr>
                        <a:t> à Maguy</a:t>
                      </a:r>
                      <a:endParaRPr lang="fr-FR" sz="200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 : Relié pleine peau et doré à l’or fin.    Sentir : « Odeur de sainteté »</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solidFill>
                      <a:srgbClr val="E9EDF4"/>
                    </a:solidFill>
                  </a:tcPr>
                </a:tc>
              </a:tr>
              <a:tr h="1267341">
                <a:tc>
                  <a:txBody>
                    <a:bodyPr/>
                    <a:lstStyle/>
                    <a:p>
                      <a:endParaRPr lang="fr-FR" dirty="0"/>
                    </a:p>
                  </a:txBody>
                  <a:tcP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blipFill>
                      <a:blip r:embed="rId11"/>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Papier à lettres</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a:t>
                      </a:r>
                      <a:r>
                        <a:rPr lang="fr-FR" sz="2000" b="0" kern="1200" baseline="0" dirty="0" smtClean="0">
                          <a:solidFill>
                            <a:srgbClr val="FF0000"/>
                          </a:solidFill>
                          <a:latin typeface="Freestyle Script" pitchFamily="66" charset="0"/>
                          <a:ea typeface="+mn-ea"/>
                          <a:cs typeface="+mn-cs"/>
                        </a:rPr>
                        <a:t> à Maguy</a:t>
                      </a:r>
                      <a:endParaRPr lang="fr-FR" sz="2000" b="0" dirty="0" smtClean="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solidFill>
                      <a:srgbClr val="D0D8E8"/>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blipFill>
                      <a:blip r:embed="rId12"/>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 Somnifères’</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solidFill>
                      <a:srgbClr val="D0D8E8"/>
                    </a:solidFill>
                  </a:tcPr>
                </a:tc>
              </a:tr>
            </a:tbl>
          </a:graphicData>
        </a:graphic>
      </p:graphicFrame>
      <p:sp>
        <p:nvSpPr>
          <p:cNvPr id="5" name="Ellipse 4"/>
          <p:cNvSpPr/>
          <p:nvPr/>
        </p:nvSpPr>
        <p:spPr>
          <a:xfrm>
            <a:off x="179512" y="177281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6" name="Ellipse 5"/>
          <p:cNvSpPr/>
          <p:nvPr/>
        </p:nvSpPr>
        <p:spPr>
          <a:xfrm>
            <a:off x="179512"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7" name="Ellipse 6"/>
          <p:cNvSpPr/>
          <p:nvPr/>
        </p:nvSpPr>
        <p:spPr>
          <a:xfrm>
            <a:off x="179512" y="429309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8" name="Ellipse 7"/>
          <p:cNvSpPr/>
          <p:nvPr/>
        </p:nvSpPr>
        <p:spPr>
          <a:xfrm>
            <a:off x="179512" y="306896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9" name="Ellipse 8"/>
          <p:cNvSpPr/>
          <p:nvPr/>
        </p:nvSpPr>
        <p:spPr>
          <a:xfrm>
            <a:off x="179512" y="558924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10" name="Ellipse 9"/>
          <p:cNvSpPr/>
          <p:nvPr/>
        </p:nvSpPr>
        <p:spPr>
          <a:xfrm>
            <a:off x="4644008"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1" name="Ellipse 10"/>
          <p:cNvSpPr/>
          <p:nvPr/>
        </p:nvSpPr>
        <p:spPr>
          <a:xfrm>
            <a:off x="4644008" y="177281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2" name="Ellipse 11"/>
          <p:cNvSpPr/>
          <p:nvPr/>
        </p:nvSpPr>
        <p:spPr>
          <a:xfrm>
            <a:off x="4644008" y="429309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13" name="Ellipse 12"/>
          <p:cNvSpPr/>
          <p:nvPr/>
        </p:nvSpPr>
        <p:spPr>
          <a:xfrm>
            <a:off x="4644008" y="299695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14" name="Ellipse 13"/>
          <p:cNvSpPr/>
          <p:nvPr/>
        </p:nvSpPr>
        <p:spPr>
          <a:xfrm>
            <a:off x="4644008" y="558924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16" name="Ellipse 15">
            <a:hlinkClick r:id="rId13" action="ppaction://hlinksldjump"/>
          </p:cNvPr>
          <p:cNvSpPr/>
          <p:nvPr/>
        </p:nvSpPr>
        <p:spPr>
          <a:xfrm>
            <a:off x="0" y="0"/>
            <a:ext cx="539552" cy="404664"/>
          </a:xfrm>
          <a:prstGeom prst="ellipse">
            <a:avLst/>
          </a:prstGeom>
          <a:blipFill dpi="0" rotWithShape="1">
            <a:blip r:embed="rId14"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ZoneTexte 16"/>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MAGUY</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Image 9" descr="chezmaguy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1440160"/>
                <a:gridCol w="3024336"/>
                <a:gridCol w="1440160"/>
                <a:gridCol w="3024336"/>
              </a:tblGrid>
              <a:tr h="1584176">
                <a:tc>
                  <a:txBody>
                    <a:bodyPr/>
                    <a:lstStyle/>
                    <a:p>
                      <a:endParaRPr lang="fr-FR" dirty="0"/>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blipFill>
                      <a:blip r:embed="rId3"/>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Épingle</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solidFill>
                      <a:srgbClr val="D0D8E8"/>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blipFill>
                      <a:blip r:embed="rId4"/>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Matraque</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Toucher : La surface est lisse.</a:t>
                      </a:r>
                      <a:endParaRPr lang="fr-FR" sz="2000" b="0" dirty="0">
                        <a:solidFill>
                          <a:schemeClr val="bg2">
                            <a:lumMod val="10000"/>
                          </a:schemeClr>
                        </a:solidFill>
                        <a:latin typeface="Freestyle Script" pitchFamily="66" charset="0"/>
                      </a:endParaRPr>
                    </a:p>
                  </a:txBody>
                  <a:tcPr anchor="ctr">
                    <a:lnL w="12700" cap="flat" cmpd="sng" algn="ctr">
                      <a:solidFill>
                        <a:schemeClr val="accent1">
                          <a:lumMod val="75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solidFill>
                      <a:srgbClr val="D0D8E8"/>
                    </a:solidFill>
                  </a:tcPr>
                </a:tc>
              </a:tr>
              <a:tr h="1584176">
                <a:tc>
                  <a:txBody>
                    <a:bodyPr/>
                    <a:lstStyle/>
                    <a:p>
                      <a:endParaRPr lang="fr-FR" dirty="0"/>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blipFill>
                      <a:blip r:embed="rId5"/>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Clef</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rgbClr val="FF0000"/>
                          </a:solidFill>
                          <a:latin typeface="Freestyle Script" pitchFamily="66" charset="0"/>
                          <a:ea typeface="+mn-ea"/>
                          <a:cs typeface="+mn-cs"/>
                        </a:rPr>
                        <a:t>Clef</a:t>
                      </a:r>
                      <a:r>
                        <a:rPr lang="fr-FR" sz="2000" b="0" kern="1200" baseline="0" dirty="0" smtClean="0">
                          <a:solidFill>
                            <a:srgbClr val="FF0000"/>
                          </a:solidFill>
                          <a:latin typeface="Freestyle Script" pitchFamily="66" charset="0"/>
                          <a:ea typeface="+mn-ea"/>
                          <a:cs typeface="+mn-cs"/>
                        </a:rPr>
                        <a:t> de la grotte</a:t>
                      </a:r>
                      <a:endParaRPr lang="fr-FR" sz="2000" b="0" kern="1200" dirty="0" smtClean="0">
                        <a:solidFill>
                          <a:srgbClr val="FF0000"/>
                        </a:solidFill>
                        <a:latin typeface="Freestyle Script" pitchFamily="66" charset="0"/>
                        <a:ea typeface="+mn-ea"/>
                        <a:cs typeface="+mn-cs"/>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solidFill>
                      <a:srgbClr val="E9EDF4"/>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blipFill>
                      <a:blip r:embed="rId6"/>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Lettre</a:t>
                      </a:r>
                    </a:p>
                    <a:p>
                      <a:pPr algn="ctr"/>
                      <a:endParaRPr lang="fr-FR" sz="1050" b="0" dirty="0" smtClean="0">
                        <a:solidFill>
                          <a:schemeClr val="bg2">
                            <a:lumMod val="10000"/>
                          </a:schemeClr>
                        </a:solidFill>
                        <a:latin typeface="Freestyle Script" pitchFamily="66" charset="0"/>
                      </a:endParaRPr>
                    </a:p>
                    <a:p>
                      <a:pPr algn="ctr"/>
                      <a:r>
                        <a:rPr lang="fr-FR" sz="2000" b="0" kern="1200" dirty="0" smtClean="0">
                          <a:solidFill>
                            <a:schemeClr val="bg2">
                              <a:lumMod val="10000"/>
                            </a:schemeClr>
                          </a:solidFill>
                          <a:latin typeface="Freestyle Script" pitchFamily="66" charset="0"/>
                          <a:ea typeface="+mn-ea"/>
                          <a:cs typeface="+mn-cs"/>
                        </a:rPr>
                        <a:t>Sentir : Parfum de tabac américain.</a:t>
                      </a:r>
                    </a:p>
                    <a:p>
                      <a:pPr algn="ctr"/>
                      <a:r>
                        <a:rPr lang="fr-FR" sz="2000" b="0" kern="1200" dirty="0" smtClean="0">
                          <a:solidFill>
                            <a:srgbClr val="FF0000"/>
                          </a:solidFill>
                          <a:latin typeface="Freestyle Script" pitchFamily="66" charset="0"/>
                          <a:ea typeface="+mn-ea"/>
                          <a:cs typeface="+mn-cs"/>
                        </a:rPr>
                        <a:t>Expéditeur: Bruce</a:t>
                      </a:r>
                      <a:endParaRPr lang="fr-FR" sz="2000" b="0" dirty="0">
                        <a:solidFill>
                          <a:srgbClr val="FF0000"/>
                        </a:solidFill>
                        <a:latin typeface="Freestyle Script" pitchFamily="66" charset="0"/>
                      </a:endParaRPr>
                    </a:p>
                  </a:txBody>
                  <a:tcPr anchor="ctr">
                    <a:lnL w="12700" cap="flat" cmpd="sng" algn="ctr">
                      <a:solidFill>
                        <a:schemeClr val="accent1">
                          <a:lumMod val="75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solidFill>
                      <a:srgbClr val="E9EDF4"/>
                    </a:solidFill>
                  </a:tcPr>
                </a:tc>
              </a:tr>
              <a:tr h="3168352">
                <a:tc gridSpan="2">
                  <a:txBody>
                    <a:bodyPr/>
                    <a:lstStyle/>
                    <a:p>
                      <a:endParaRPr lang="fr-FR" dirty="0"/>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blipFill>
                      <a:blip r:embed="rId7"/>
                      <a:stretch>
                        <a:fillRect/>
                      </a:stretch>
                    </a:blipFill>
                  </a:tcPr>
                </a:tc>
                <a:tc hMerge="1">
                  <a:txBody>
                    <a:bodyPr/>
                    <a:lstStyle/>
                    <a:p>
                      <a:endParaRPr lang="fr-FR" dirty="0"/>
                    </a:p>
                  </a:txBody>
                  <a:tcP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tcPr>
                </a:tc>
                <a:tc gridSpan="2">
                  <a:txBody>
                    <a:bodyPr/>
                    <a:lstStyle/>
                    <a:p>
                      <a:endParaRPr lang="fr-FR" dirty="0"/>
                    </a:p>
                  </a:txBody>
                  <a:tcPr>
                    <a:lnL w="12700" cap="flat" cmpd="sng" algn="ctr">
                      <a:solidFill>
                        <a:schemeClr val="accent4">
                          <a:lumMod val="50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solidFill>
                      <a:srgbClr val="7C94BE"/>
                    </a:solidFill>
                  </a:tcPr>
                </a:tc>
                <a:tc hMerge="1">
                  <a:txBody>
                    <a:bodyPr/>
                    <a:lstStyle/>
                    <a:p>
                      <a:endParaRPr lang="fr-FR" dirty="0"/>
                    </a:p>
                  </a:txBody>
                  <a:tcP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tcPr>
                </a:tc>
              </a:tr>
            </a:tbl>
          </a:graphicData>
        </a:graphic>
      </p:graphicFrame>
      <p:sp>
        <p:nvSpPr>
          <p:cNvPr id="5" name="Ellipse 4"/>
          <p:cNvSpPr/>
          <p:nvPr/>
        </p:nvSpPr>
        <p:spPr>
          <a:xfrm>
            <a:off x="179512"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6" name="Ellipse 5"/>
          <p:cNvSpPr/>
          <p:nvPr/>
        </p:nvSpPr>
        <p:spPr>
          <a:xfrm>
            <a:off x="179512" y="206084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6</a:t>
            </a:r>
            <a:endParaRPr lang="fr-FR" dirty="0"/>
          </a:p>
        </p:txBody>
      </p:sp>
      <p:sp>
        <p:nvSpPr>
          <p:cNvPr id="7" name="Ellipse 6"/>
          <p:cNvSpPr/>
          <p:nvPr/>
        </p:nvSpPr>
        <p:spPr>
          <a:xfrm>
            <a:off x="4644008"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7</a:t>
            </a:r>
            <a:endParaRPr lang="fr-FR" dirty="0"/>
          </a:p>
        </p:txBody>
      </p:sp>
      <p:sp>
        <p:nvSpPr>
          <p:cNvPr id="8" name="Ellipse 7"/>
          <p:cNvSpPr/>
          <p:nvPr/>
        </p:nvSpPr>
        <p:spPr>
          <a:xfrm>
            <a:off x="4644008" y="206084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7</a:t>
            </a:r>
            <a:endParaRPr lang="fr-FR" dirty="0"/>
          </a:p>
        </p:txBody>
      </p:sp>
      <p:sp>
        <p:nvSpPr>
          <p:cNvPr id="9" name="Ellipse 8"/>
          <p:cNvSpPr/>
          <p:nvPr/>
        </p:nvSpPr>
        <p:spPr>
          <a:xfrm>
            <a:off x="179512" y="364502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7</a:t>
            </a:r>
            <a:endParaRPr lang="fr-FR" dirty="0"/>
          </a:p>
        </p:txBody>
      </p:sp>
      <p:sp>
        <p:nvSpPr>
          <p:cNvPr id="11" name="Ellipse 10">
            <a:hlinkClick r:id="rId8" action="ppaction://hlinksldjump"/>
          </p:cNvPr>
          <p:cNvSpPr/>
          <p:nvPr/>
        </p:nvSpPr>
        <p:spPr>
          <a:xfrm>
            <a:off x="0" y="0"/>
            <a:ext cx="539552" cy="404664"/>
          </a:xfrm>
          <a:prstGeom prst="ellipse">
            <a:avLst/>
          </a:prstGeom>
          <a:blipFill dpi="0" rotWithShape="1">
            <a:blip r:embed="rId9"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ZoneTexte 11"/>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MAGUY</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 name="Image 38" descr="chezmarie2.jpg"/>
          <p:cNvPicPr>
            <a:picLocks noChangeAspect="1"/>
          </p:cNvPicPr>
          <p:nvPr/>
        </p:nvPicPr>
        <p:blipFill>
          <a:blip r:embed="rId2" cstate="print"/>
          <a:stretch>
            <a:fillRect/>
          </a:stretch>
        </p:blipFill>
        <p:spPr>
          <a:xfrm>
            <a:off x="0" y="0"/>
            <a:ext cx="9144000" cy="6858000"/>
          </a:xfrm>
          <a:prstGeom prst="rect">
            <a:avLst/>
          </a:prstGeom>
        </p:spPr>
      </p:pic>
      <p:sp>
        <p:nvSpPr>
          <p:cNvPr id="5" name="Ellipse 4">
            <a:hlinkClick r:id="rId3" action="ppaction://hlinksldjump"/>
          </p:cNvPr>
          <p:cNvSpPr/>
          <p:nvPr/>
        </p:nvSpPr>
        <p:spPr>
          <a:xfrm>
            <a:off x="899592" y="3284984"/>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7</a:t>
            </a:r>
            <a:endParaRPr lang="fr-FR" dirty="0"/>
          </a:p>
        </p:txBody>
      </p:sp>
      <p:sp>
        <p:nvSpPr>
          <p:cNvPr id="6" name="Ellipse 5">
            <a:hlinkClick r:id="rId4" action="ppaction://hlinksldjump"/>
          </p:cNvPr>
          <p:cNvSpPr/>
          <p:nvPr/>
        </p:nvSpPr>
        <p:spPr>
          <a:xfrm>
            <a:off x="2339752" y="321297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8</a:t>
            </a:r>
            <a:endParaRPr lang="fr-FR" dirty="0"/>
          </a:p>
        </p:txBody>
      </p:sp>
      <p:sp>
        <p:nvSpPr>
          <p:cNvPr id="13" name="Ellipse 12">
            <a:hlinkClick r:id="rId3" action="ppaction://hlinksldjump"/>
          </p:cNvPr>
          <p:cNvSpPr/>
          <p:nvPr/>
        </p:nvSpPr>
        <p:spPr>
          <a:xfrm>
            <a:off x="8028384" y="393305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6</a:t>
            </a:r>
            <a:endParaRPr lang="fr-FR" dirty="0"/>
          </a:p>
        </p:txBody>
      </p:sp>
      <p:sp>
        <p:nvSpPr>
          <p:cNvPr id="14" name="Ellipse 13">
            <a:hlinkClick r:id="rId4" action="ppaction://hlinksldjump"/>
          </p:cNvPr>
          <p:cNvSpPr/>
          <p:nvPr/>
        </p:nvSpPr>
        <p:spPr>
          <a:xfrm>
            <a:off x="4067944" y="69269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C</a:t>
            </a:r>
            <a:endParaRPr lang="fr-FR" dirty="0"/>
          </a:p>
        </p:txBody>
      </p:sp>
      <p:sp>
        <p:nvSpPr>
          <p:cNvPr id="15" name="Ellipse 14">
            <a:hlinkClick r:id="rId5" action="ppaction://hlinksldjump" tooltip="Légère odeur camphrée."/>
          </p:cNvPr>
          <p:cNvSpPr/>
          <p:nvPr/>
        </p:nvSpPr>
        <p:spPr>
          <a:xfrm>
            <a:off x="971600" y="4005064"/>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6" name="Ellipse 15">
            <a:hlinkClick r:id="rId5" action="ppaction://hlinksldjump" tooltip="Ca sent mauvais."/>
          </p:cNvPr>
          <p:cNvSpPr/>
          <p:nvPr/>
        </p:nvSpPr>
        <p:spPr>
          <a:xfrm>
            <a:off x="1259632" y="3717032"/>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2" name="Ellipse 21">
            <a:hlinkClick r:id="rId5" action="ppaction://hlinksldjump" tooltip="Du verre brisé."/>
          </p:cNvPr>
          <p:cNvSpPr/>
          <p:nvPr/>
        </p:nvSpPr>
        <p:spPr>
          <a:xfrm>
            <a:off x="5940152" y="220486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3" name="Ellipse 22">
            <a:hlinkClick r:id="rId5" action="ppaction://hlinksldjump" tooltip="Parfum de femme..."/>
          </p:cNvPr>
          <p:cNvSpPr/>
          <p:nvPr/>
        </p:nvSpPr>
        <p:spPr>
          <a:xfrm>
            <a:off x="1547664" y="234888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4" name="Ellipse 23">
            <a:hlinkClick r:id="rId5" action="ppaction://hlinksldjump" tooltip="Ca sent le roussi..."/>
          </p:cNvPr>
          <p:cNvSpPr/>
          <p:nvPr/>
        </p:nvSpPr>
        <p:spPr>
          <a:xfrm>
            <a:off x="611560" y="5445224"/>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5" name="Ellipse 24">
            <a:hlinkClick r:id="rId5" action="ppaction://hlinksldjump" tooltip="Même en montant sur le lit, vous ne voyez rien!"/>
          </p:cNvPr>
          <p:cNvSpPr/>
          <p:nvPr/>
        </p:nvSpPr>
        <p:spPr>
          <a:xfrm>
            <a:off x="4355976" y="40466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6" name="Ellipse 25">
            <a:hlinkClick r:id="rId5" action="ppaction://hlinksldjump" tooltip="Ca sent le poisson..."/>
          </p:cNvPr>
          <p:cNvSpPr/>
          <p:nvPr/>
        </p:nvSpPr>
        <p:spPr>
          <a:xfrm>
            <a:off x="7812360" y="198884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7" name="Ellipse 26">
            <a:hlinkClick r:id="rId5" action="ppaction://hlinksldjump" tooltip="D'accord, c'est une bonne cachette."/>
          </p:cNvPr>
          <p:cNvSpPr/>
          <p:nvPr/>
        </p:nvSpPr>
        <p:spPr>
          <a:xfrm>
            <a:off x="2843808" y="4653136"/>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8" name="Ellipse 27">
            <a:hlinkClick r:id="rId5" action="ppaction://hlinksldjump" tooltip="Ni vu, ni connu: vous êtes caché."/>
          </p:cNvPr>
          <p:cNvSpPr/>
          <p:nvPr/>
        </p:nvSpPr>
        <p:spPr>
          <a:xfrm>
            <a:off x="6948264" y="836712"/>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3" name="Ellipse 32">
            <a:hlinkClick r:id="rId5" action="ppaction://hlinksldjump" tooltip="Une cache."/>
          </p:cNvPr>
          <p:cNvSpPr/>
          <p:nvPr/>
        </p:nvSpPr>
        <p:spPr>
          <a:xfrm>
            <a:off x="2195736" y="5589240"/>
            <a:ext cx="288032" cy="288032"/>
          </a:xfrm>
          <a:prstGeom prst="ellipse">
            <a:avLst/>
          </a:prstGeom>
          <a:solidFill>
            <a:schemeClr val="accent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4" name="Ellipse 33">
            <a:hlinkClick r:id="rId5" action="ppaction://hlinksldjump" tooltip="Une cache."/>
          </p:cNvPr>
          <p:cNvSpPr/>
          <p:nvPr/>
        </p:nvSpPr>
        <p:spPr>
          <a:xfrm>
            <a:off x="8172400" y="2132856"/>
            <a:ext cx="288032" cy="288032"/>
          </a:xfrm>
          <a:prstGeom prst="ellipse">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7" name="Ellipse 36">
            <a:hlinkClick r:id="rId5" action="ppaction://hlinksldjump" tooltip="Une gouache."/>
          </p:cNvPr>
          <p:cNvSpPr/>
          <p:nvPr/>
        </p:nvSpPr>
        <p:spPr>
          <a:xfrm>
            <a:off x="683568" y="620688"/>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8" name="Ellipse 37">
            <a:hlinkClick r:id="rId5" action="ppaction://hlinksldjump" tooltip="Une croûte!"/>
          </p:cNvPr>
          <p:cNvSpPr/>
          <p:nvPr/>
        </p:nvSpPr>
        <p:spPr>
          <a:xfrm>
            <a:off x="7956376" y="105273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41" name="Tableau 40"/>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8" name="Ellipse 7">
            <a:hlinkClick r:id="rId6" action="ppaction://hlinksldjump"/>
          </p:cNvPr>
          <p:cNvSpPr/>
          <p:nvPr/>
        </p:nvSpPr>
        <p:spPr>
          <a:xfrm>
            <a:off x="7956376" y="2060848"/>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42" name="Ellipse 41">
            <a:hlinkClick r:id="rId5" action="ppaction://hlinksldjump" tooltip="Le climat est tropical."/>
          </p:cNvPr>
          <p:cNvSpPr/>
          <p:nvPr/>
        </p:nvSpPr>
        <p:spPr>
          <a:xfrm>
            <a:off x="6156176" y="1124744"/>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3" name="Ellipse 42">
            <a:hlinkClick r:id="rId5" action="ppaction://hlinksldjump" tooltip="Sésame, ouvre-toi...   /   Sésame, referme-toi!"/>
          </p:cNvPr>
          <p:cNvSpPr/>
          <p:nvPr/>
        </p:nvSpPr>
        <p:spPr>
          <a:xfrm>
            <a:off x="2555776" y="1340768"/>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4" name="Ellipse 43">
            <a:hlinkClick r:id="rId5" action="ppaction://hlinksldjump" tooltip="Des dessous féminins sens dessus dessous!"/>
          </p:cNvPr>
          <p:cNvSpPr/>
          <p:nvPr/>
        </p:nvSpPr>
        <p:spPr>
          <a:xfrm>
            <a:off x="8172400" y="2708920"/>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5" name="Ellipse 44">
            <a:hlinkClick r:id="rId5" action="ppaction://hlinksldjump" tooltip="Des fringues et des frusques."/>
          </p:cNvPr>
          <p:cNvSpPr/>
          <p:nvPr/>
        </p:nvSpPr>
        <p:spPr>
          <a:xfrm>
            <a:off x="8172400" y="3140968"/>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6" name="Ellipse 45">
            <a:hlinkClick r:id="rId5" action="ppaction://hlinksldjump" tooltip="Fourre-tout..."/>
          </p:cNvPr>
          <p:cNvSpPr/>
          <p:nvPr/>
        </p:nvSpPr>
        <p:spPr>
          <a:xfrm>
            <a:off x="8172400" y="3573016"/>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7" name="Ellipse 46">
            <a:hlinkClick r:id="rId5" action="ppaction://hlinksldjump" tooltip="OK!"/>
          </p:cNvPr>
          <p:cNvSpPr/>
          <p:nvPr/>
        </p:nvSpPr>
        <p:spPr>
          <a:xfrm>
            <a:off x="1187624" y="4437112"/>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8" name="Ellipse 47">
            <a:hlinkClick r:id="rId5" action="ppaction://hlinksldjump" tooltip="La latte de parquet est neuve..."/>
          </p:cNvPr>
          <p:cNvSpPr/>
          <p:nvPr/>
        </p:nvSpPr>
        <p:spPr>
          <a:xfrm>
            <a:off x="2915816" y="558924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0" name="Ellipse 49">
            <a:hlinkClick r:id="rId5" action="ppaction://hlinksldjump" tooltip="&quot;Tea for two...&quot;"/>
          </p:cNvPr>
          <p:cNvSpPr/>
          <p:nvPr/>
        </p:nvSpPr>
        <p:spPr>
          <a:xfrm>
            <a:off x="827584" y="407707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1" name="Ellipse 50">
            <a:hlinkClick r:id="rId5" action="ppaction://hlinksldjump" tooltip="Un indice?"/>
          </p:cNvPr>
          <p:cNvSpPr/>
          <p:nvPr/>
        </p:nvSpPr>
        <p:spPr>
          <a:xfrm>
            <a:off x="251520" y="544522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 name="Ellipse 3">
            <a:hlinkClick r:id="rId4" action="ppaction://hlinksldjump"/>
          </p:cNvPr>
          <p:cNvSpPr/>
          <p:nvPr/>
        </p:nvSpPr>
        <p:spPr>
          <a:xfrm>
            <a:off x="395536" y="5445224"/>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A</a:t>
            </a:r>
            <a:endParaRPr lang="fr-FR" dirty="0"/>
          </a:p>
        </p:txBody>
      </p:sp>
      <p:sp>
        <p:nvSpPr>
          <p:cNvPr id="53" name="Ellipse 52">
            <a:hlinkClick r:id="rId5" action="ppaction://hlinksldjump" tooltip="&quot;Les mille et une nuits.&quot;"/>
          </p:cNvPr>
          <p:cNvSpPr/>
          <p:nvPr/>
        </p:nvSpPr>
        <p:spPr>
          <a:xfrm>
            <a:off x="4499992" y="764704"/>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4" name="Ellipse 53">
            <a:hlinkClick r:id="rId5" action="ppaction://hlinksldjump" tooltip="&quot;Nouvelles choisies&quot; de Maupassant."/>
          </p:cNvPr>
          <p:cNvSpPr/>
          <p:nvPr/>
        </p:nvSpPr>
        <p:spPr>
          <a:xfrm>
            <a:off x="4788024" y="764704"/>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5" name="Ellipse 54">
            <a:hlinkClick r:id="rId5" action="ppaction://hlinksldjump" tooltip="&quot;Encyclopédie Universelle.&quot;"/>
          </p:cNvPr>
          <p:cNvSpPr/>
          <p:nvPr/>
        </p:nvSpPr>
        <p:spPr>
          <a:xfrm>
            <a:off x="4067944" y="1196752"/>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6" name="Ellipse 55">
            <a:hlinkClick r:id="rId5" action="ppaction://hlinksldjump" tooltip="&quot;Les tribulations d'un chinois en Chine.&quot;"/>
          </p:cNvPr>
          <p:cNvSpPr/>
          <p:nvPr/>
        </p:nvSpPr>
        <p:spPr>
          <a:xfrm>
            <a:off x="4499992" y="1196752"/>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8" name="Ellipse 57">
            <a:hlinkClick r:id="rId5" action="ppaction://hlinksldjump" tooltip="&quot;Autant en emporte le vent.&quot;"/>
          </p:cNvPr>
          <p:cNvSpPr/>
          <p:nvPr/>
        </p:nvSpPr>
        <p:spPr>
          <a:xfrm>
            <a:off x="4067944" y="1700808"/>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9" name="Ellipse 58">
            <a:hlinkClick r:id="rId5" action="ppaction://hlinksldjump" tooltip="&quot;Des souris et des hommes&quot; de John Steinbeck."/>
          </p:cNvPr>
          <p:cNvSpPr/>
          <p:nvPr/>
        </p:nvSpPr>
        <p:spPr>
          <a:xfrm>
            <a:off x="4499992" y="1700808"/>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0" name="Ellipse 59">
            <a:hlinkClick r:id="rId5" action="ppaction://hlinksldjump" tooltip="Des romans d'aventure."/>
          </p:cNvPr>
          <p:cNvSpPr/>
          <p:nvPr/>
        </p:nvSpPr>
        <p:spPr>
          <a:xfrm>
            <a:off x="3923928" y="2636912"/>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1" name="Ellipse 60">
            <a:hlinkClick r:id="rId5" action="ppaction://hlinksldjump" tooltip="Chandler, Hammet et Goodis."/>
          </p:cNvPr>
          <p:cNvSpPr/>
          <p:nvPr/>
        </p:nvSpPr>
        <p:spPr>
          <a:xfrm>
            <a:off x="4067944" y="2204864"/>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2" name="Ellipse 61">
            <a:hlinkClick r:id="rId5" action="ppaction://hlinksldjump" tooltip="Conrad, Kipling, London..."/>
          </p:cNvPr>
          <p:cNvSpPr/>
          <p:nvPr/>
        </p:nvSpPr>
        <p:spPr>
          <a:xfrm>
            <a:off x="4860032" y="1196752"/>
            <a:ext cx="216024" cy="720080"/>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3" name="Ellipse 62">
            <a:hlinkClick r:id="rId5" action="ppaction://hlinksldjump" tooltip="&quot;Les liaisons dangereuses&quot; de Choderlos de Laclos"/>
          </p:cNvPr>
          <p:cNvSpPr/>
          <p:nvPr/>
        </p:nvSpPr>
        <p:spPr>
          <a:xfrm>
            <a:off x="4788024" y="2204864"/>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4" name="Ellipse 63">
            <a:hlinkClick r:id="rId5" action="ppaction://hlinksldjump" tooltip="&quot;Encyclopédie Universelle&quot;."/>
          </p:cNvPr>
          <p:cNvSpPr/>
          <p:nvPr/>
        </p:nvSpPr>
        <p:spPr>
          <a:xfrm>
            <a:off x="4499992" y="2204864"/>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5" name="Ellipse 64">
            <a:hlinkClick r:id="rId5" action="ppaction://hlinksldjump" tooltip="Des romans de &quot;série noire&quot;..."/>
          </p:cNvPr>
          <p:cNvSpPr/>
          <p:nvPr/>
        </p:nvSpPr>
        <p:spPr>
          <a:xfrm>
            <a:off x="4572000" y="2636912"/>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7" name="Ellipse 66">
            <a:hlinkClick r:id="rId5" action="ppaction://hlinksldjump" tooltip="&quot;Les grands navigateurs...&quot;"/>
          </p:cNvPr>
          <p:cNvSpPr/>
          <p:nvPr/>
        </p:nvSpPr>
        <p:spPr>
          <a:xfrm>
            <a:off x="3851920" y="764704"/>
            <a:ext cx="216024" cy="720080"/>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9" name="Ellipse 68">
            <a:hlinkClick r:id="rId5" action="ppaction://hlinksldjump" tooltip="Ca sonne creux!"/>
          </p:cNvPr>
          <p:cNvSpPr/>
          <p:nvPr/>
        </p:nvSpPr>
        <p:spPr>
          <a:xfrm>
            <a:off x="2627784" y="5589240"/>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 name="Ellipse 6">
            <a:hlinkClick r:id="rId4" action="ppaction://hlinksldjump"/>
          </p:cNvPr>
          <p:cNvSpPr/>
          <p:nvPr/>
        </p:nvSpPr>
        <p:spPr>
          <a:xfrm>
            <a:off x="2411760" y="5589240"/>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B</a:t>
            </a:r>
            <a:endParaRPr lang="fr-FR" dirty="0"/>
          </a:p>
        </p:txBody>
      </p:sp>
      <p:sp>
        <p:nvSpPr>
          <p:cNvPr id="70" name="Ellipse 69">
            <a:hlinkClick r:id="rId5" action="ppaction://hlinksldjump" tooltip="Vous vous blessez à la main."/>
          </p:cNvPr>
          <p:cNvSpPr/>
          <p:nvPr/>
        </p:nvSpPr>
        <p:spPr>
          <a:xfrm>
            <a:off x="6156176" y="2204864"/>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1" name="Ellipse 70"/>
          <p:cNvSpPr/>
          <p:nvPr/>
        </p:nvSpPr>
        <p:spPr>
          <a:xfrm>
            <a:off x="1331640" y="4221088"/>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7" name="Ellipse 16">
            <a:hlinkClick r:id="rId4" action="ppaction://hlinksldjump"/>
          </p:cNvPr>
          <p:cNvSpPr/>
          <p:nvPr/>
        </p:nvSpPr>
        <p:spPr>
          <a:xfrm>
            <a:off x="1259632" y="429309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9</a:t>
            </a:r>
            <a:endParaRPr lang="fr-FR" dirty="0"/>
          </a:p>
        </p:txBody>
      </p:sp>
      <p:sp>
        <p:nvSpPr>
          <p:cNvPr id="72" name="Ellipse 71"/>
          <p:cNvSpPr/>
          <p:nvPr/>
        </p:nvSpPr>
        <p:spPr>
          <a:xfrm>
            <a:off x="8604448" y="2708920"/>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3" name="Ellipse 72"/>
          <p:cNvSpPr/>
          <p:nvPr/>
        </p:nvSpPr>
        <p:spPr>
          <a:xfrm>
            <a:off x="8604448" y="3573016"/>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4" name="Ellipse 73"/>
          <p:cNvSpPr/>
          <p:nvPr/>
        </p:nvSpPr>
        <p:spPr>
          <a:xfrm>
            <a:off x="8604448" y="3140968"/>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Ellipse 9">
            <a:hlinkClick r:id="rId3" action="ppaction://hlinksldjump"/>
          </p:cNvPr>
          <p:cNvSpPr/>
          <p:nvPr/>
        </p:nvSpPr>
        <p:spPr>
          <a:xfrm>
            <a:off x="8388424" y="2708920"/>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1" name="Ellipse 10">
            <a:hlinkClick r:id="rId3" action="ppaction://hlinksldjump"/>
          </p:cNvPr>
          <p:cNvSpPr/>
          <p:nvPr/>
        </p:nvSpPr>
        <p:spPr>
          <a:xfrm>
            <a:off x="8388424" y="3140968"/>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12" name="Ellipse 11">
            <a:hlinkClick r:id="rId3" action="ppaction://hlinksldjump"/>
          </p:cNvPr>
          <p:cNvSpPr/>
          <p:nvPr/>
        </p:nvSpPr>
        <p:spPr>
          <a:xfrm>
            <a:off x="8388424" y="357301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75" name="Ellipse 74"/>
          <p:cNvSpPr/>
          <p:nvPr/>
        </p:nvSpPr>
        <p:spPr>
          <a:xfrm>
            <a:off x="8532440" y="1916832"/>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9" name="Ellipse 48">
            <a:hlinkClick r:id="rId5" action="ppaction://hlinksldjump" tooltip="Une cache."/>
          </p:cNvPr>
          <p:cNvSpPr/>
          <p:nvPr/>
        </p:nvSpPr>
        <p:spPr>
          <a:xfrm>
            <a:off x="8676456" y="191683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9" name="Ellipse 8">
            <a:hlinkClick r:id="rId6" action="ppaction://hlinksldjump"/>
          </p:cNvPr>
          <p:cNvSpPr/>
          <p:nvPr/>
        </p:nvSpPr>
        <p:spPr>
          <a:xfrm>
            <a:off x="8604448" y="1988840"/>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66" name="Ellipse 65">
            <a:hlinkClick r:id="rId7" action="ppaction://hlinksldjump"/>
          </p:cNvPr>
          <p:cNvSpPr/>
          <p:nvPr/>
        </p:nvSpPr>
        <p:spPr>
          <a:xfrm>
            <a:off x="0" y="0"/>
            <a:ext cx="539552" cy="404664"/>
          </a:xfrm>
          <a:prstGeom prst="ellipse">
            <a:avLst/>
          </a:prstGeom>
          <a:blipFill dpi="0" rotWithShape="1">
            <a:blip r:embed="rId8"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8" name="ZoneTexte 67">
            <a:hlinkClick r:id="rId5" action="ppaction://hlinksldjump" tooltip="LE LIEU DU &quot;CRIME&quot;."/>
          </p:cNvPr>
          <p:cNvSpPr txBox="1"/>
          <p:nvPr/>
        </p:nvSpPr>
        <p:spPr>
          <a:xfrm>
            <a:off x="-1018" y="0"/>
            <a:ext cx="9144000" cy="468000"/>
          </a:xfrm>
          <a:prstGeom prst="rect">
            <a:avLst/>
          </a:prstGeom>
          <a:noFill/>
        </p:spPr>
        <p:txBody>
          <a:bodyPr wrap="square" rtlCol="0" anchor="ctr">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MARIE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Image 12" descr="chezmarie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3" name="Tableau 2"/>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1296144"/>
                <a:gridCol w="2736304"/>
                <a:gridCol w="1296144"/>
                <a:gridCol w="3600400"/>
              </a:tblGrid>
              <a:tr h="1530170">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Corail</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A1A7DB"/>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4"/>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Écrin</a:t>
                      </a:r>
                    </a:p>
                    <a:p>
                      <a:pPr algn="ctr"/>
                      <a:r>
                        <a:rPr lang="fr-FR" sz="2000" b="0" kern="1200" dirty="0" smtClean="0">
                          <a:solidFill>
                            <a:schemeClr val="bg2">
                              <a:lumMod val="10000"/>
                            </a:schemeClr>
                          </a:solidFill>
                          <a:latin typeface="Freestyle Script" pitchFamily="66" charset="0"/>
                          <a:ea typeface="+mn-ea"/>
                          <a:cs typeface="+mn-cs"/>
                        </a:rPr>
                        <a:t>R : Sous la boîte, une inscription : </a:t>
                      </a:r>
                    </a:p>
                    <a:p>
                      <a:pPr algn="ctr"/>
                      <a:r>
                        <a:rPr lang="fr-FR" sz="2000" b="0" kern="1200" dirty="0" smtClean="0">
                          <a:solidFill>
                            <a:schemeClr val="bg2">
                              <a:lumMod val="10000"/>
                            </a:schemeClr>
                          </a:solidFill>
                          <a:latin typeface="Freestyle Script" pitchFamily="66" charset="0"/>
                          <a:ea typeface="+mn-ea"/>
                          <a:cs typeface="+mn-cs"/>
                        </a:rPr>
                        <a:t>« Jemelos y indivisibiles »</a:t>
                      </a:r>
                    </a:p>
                    <a:p>
                      <a:pPr algn="ctr"/>
                      <a:r>
                        <a:rPr lang="fr-FR" sz="2000" b="0" kern="1200" dirty="0" smtClean="0">
                          <a:solidFill>
                            <a:schemeClr val="bg2">
                              <a:lumMod val="10000"/>
                            </a:schemeClr>
                          </a:solidFill>
                          <a:latin typeface="Freestyle Script" pitchFamily="66" charset="0"/>
                          <a:ea typeface="+mn-ea"/>
                          <a:cs typeface="+mn-cs"/>
                        </a:rPr>
                        <a:t>T : Les pierres s’enfoncent quand on les touche...</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A1A7DB"/>
                    </a:solidFill>
                  </a:tcPr>
                </a:tc>
              </a:tr>
              <a:tr h="1602178">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Verre</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Toucher : Vous vous blessez à la main.</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CCCFEC"/>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6"/>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Écrin</a:t>
                      </a:r>
                      <a:r>
                        <a:rPr lang="fr-FR" sz="2000" b="0" kern="1200" baseline="0" dirty="0">
                          <a:solidFill>
                            <a:schemeClr val="bg2">
                              <a:lumMod val="10000"/>
                            </a:schemeClr>
                          </a:solidFill>
                          <a:latin typeface="Freestyle Script" pitchFamily="66" charset="0"/>
                          <a:ea typeface="+mn-ea"/>
                          <a:cs typeface="+mn-cs"/>
                        </a:rPr>
                        <a:t> </a:t>
                      </a:r>
                      <a:r>
                        <a:rPr lang="fr-FR" sz="2000" b="0" kern="1200" baseline="0" dirty="0" smtClean="0">
                          <a:solidFill>
                            <a:schemeClr val="bg2">
                              <a:lumMod val="10000"/>
                            </a:schemeClr>
                          </a:solidFill>
                          <a:latin typeface="Freestyle Script" pitchFamily="66" charset="0"/>
                          <a:ea typeface="+mn-ea"/>
                          <a:cs typeface="+mn-cs"/>
                        </a:rPr>
                        <a:t>ouvert</a:t>
                      </a:r>
                      <a:endParaRPr lang="fr-FR" sz="2000" b="0" kern="1200" dirty="0" smtClean="0">
                        <a:solidFill>
                          <a:schemeClr val="bg2">
                            <a:lumMod val="10000"/>
                          </a:schemeClr>
                        </a:solidFill>
                        <a:latin typeface="Freestyle Script" pitchFamily="66" charset="0"/>
                        <a:ea typeface="+mn-ea"/>
                        <a:cs typeface="+mn-cs"/>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CCCFEC"/>
                    </a:solidFill>
                  </a:tcPr>
                </a:tc>
              </a:tr>
              <a:tr h="1602178">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7"/>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Pierre</a:t>
                      </a:r>
                    </a:p>
                    <a:p>
                      <a:pPr marL="0" marR="0" indent="0" algn="ctr" defTabSz="914400" rtl="0" eaLnBrk="1" fontAlgn="auto" latinLnBrk="0" hangingPunct="1">
                        <a:lnSpc>
                          <a:spcPct val="100000"/>
                        </a:lnSpc>
                        <a:spcBef>
                          <a:spcPts val="0"/>
                        </a:spcBef>
                        <a:spcAft>
                          <a:spcPts val="0"/>
                        </a:spcAft>
                        <a:buClrTx/>
                        <a:buSzTx/>
                        <a:buFontTx/>
                        <a:buNone/>
                        <a:tabLst/>
                        <a:defRPr/>
                      </a:pP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Toucher : La pierre est rugueuse.</a:t>
                      </a:r>
                      <a:endParaRPr lang="fr-FR" sz="2000" b="0" dirty="0" smtClean="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A1A7DB"/>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8"/>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Lettre</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Sentir : Eau de cologne ambrée.</a:t>
                      </a:r>
                    </a:p>
                    <a:p>
                      <a:pPr algn="ctr"/>
                      <a:r>
                        <a:rPr lang="fr-FR" sz="2000" b="0" kern="1200" dirty="0" smtClean="0">
                          <a:solidFill>
                            <a:srgbClr val="FF0000"/>
                          </a:solidFill>
                          <a:latin typeface="Freestyle Script" pitchFamily="66" charset="0"/>
                          <a:ea typeface="+mn-ea"/>
                          <a:cs typeface="+mn-cs"/>
                        </a:rPr>
                        <a:t>Expéditeur et propriétaire: Bob</a:t>
                      </a:r>
                      <a:endParaRPr lang="fr-FR" sz="2000" b="0" dirty="0" smtClean="0">
                        <a:solidFill>
                          <a:srgbClr val="FF0000"/>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A1A7DB"/>
                    </a:solidFill>
                  </a:tcPr>
                </a:tc>
              </a:tr>
              <a:tr h="1602178">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9"/>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Coquillage</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CCCFEC"/>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10"/>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Feuille</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rgbClr val="FF0000"/>
                          </a:solidFill>
                          <a:latin typeface="Freestyle Script" pitchFamily="66" charset="0"/>
                          <a:ea typeface="+mn-ea"/>
                          <a:cs typeface="+mn-cs"/>
                        </a:rPr>
                        <a:t>Ecrite de la main de Marie</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CCCFEC"/>
                    </a:solidFill>
                  </a:tcPr>
                </a:tc>
              </a:tr>
            </a:tbl>
          </a:graphicData>
        </a:graphic>
      </p:graphicFrame>
      <p:sp>
        <p:nvSpPr>
          <p:cNvPr id="5" name="Ellipse 4"/>
          <p:cNvSpPr/>
          <p:nvPr/>
        </p:nvSpPr>
        <p:spPr>
          <a:xfrm>
            <a:off x="179512" y="522920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6" name="Ellipse 5"/>
          <p:cNvSpPr/>
          <p:nvPr/>
        </p:nvSpPr>
        <p:spPr>
          <a:xfrm>
            <a:off x="179512" y="364502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7" name="Ellipse 6"/>
          <p:cNvSpPr/>
          <p:nvPr/>
        </p:nvSpPr>
        <p:spPr>
          <a:xfrm>
            <a:off x="179512" y="206084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8" name="Ellipse 7"/>
          <p:cNvSpPr/>
          <p:nvPr/>
        </p:nvSpPr>
        <p:spPr>
          <a:xfrm>
            <a:off x="179512"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9" name="Ellipse 8"/>
          <p:cNvSpPr/>
          <p:nvPr/>
        </p:nvSpPr>
        <p:spPr>
          <a:xfrm>
            <a:off x="4211960" y="364502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10" name="Ellipse 9"/>
          <p:cNvSpPr/>
          <p:nvPr/>
        </p:nvSpPr>
        <p:spPr>
          <a:xfrm>
            <a:off x="4211960" y="198884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11" name="Ellipse 10"/>
          <p:cNvSpPr/>
          <p:nvPr/>
        </p:nvSpPr>
        <p:spPr>
          <a:xfrm>
            <a:off x="4211960"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12" name="Ellipse 11"/>
          <p:cNvSpPr/>
          <p:nvPr/>
        </p:nvSpPr>
        <p:spPr>
          <a:xfrm>
            <a:off x="4211960" y="522920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14" name="Ellipse 13">
            <a:hlinkClick r:id="rId11" action="ppaction://hlinksldjump"/>
          </p:cNvPr>
          <p:cNvSpPr/>
          <p:nvPr/>
        </p:nvSpPr>
        <p:spPr>
          <a:xfrm>
            <a:off x="0" y="0"/>
            <a:ext cx="539552" cy="404664"/>
          </a:xfrm>
          <a:prstGeom prst="ellipse">
            <a:avLst/>
          </a:prstGeom>
          <a:blipFill dpi="0" rotWithShape="1">
            <a:blip r:embed="rId12"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ZoneTexte 15"/>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MARIE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Image 13" descr="chezmarie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3" name="Tableau 2"/>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1296144"/>
                <a:gridCol w="3168352"/>
                <a:gridCol w="1296144"/>
                <a:gridCol w="3168352"/>
              </a:tblGrid>
              <a:tr h="1530170">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Eau oxygénée</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Regarder : Le liquide est incolore.</a:t>
                      </a:r>
                      <a:endParaRPr lang="fr-FR" sz="2000" b="0" dirty="0" smtClean="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A1A7DB"/>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4"/>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Miroir</a:t>
                      </a:r>
                    </a:p>
                    <a:p>
                      <a:pPr algn="ct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Toucher : La surface est lisse.</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Maguy</a:t>
                      </a:r>
                      <a:endParaRPr lang="fr-FR" sz="2000" b="0" dirty="0" smtClean="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A1A7DB"/>
                    </a:solidFill>
                  </a:tcPr>
                </a:tc>
              </a:tr>
              <a:tr h="1602178">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Papier à lettres</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CCCFEC"/>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6"/>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Bracelet</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Regarder : Un bijou de pacotille... </a:t>
                      </a:r>
                    </a:p>
                    <a:p>
                      <a:pPr algn="ctr"/>
                      <a:r>
                        <a:rPr lang="fr-FR" sz="2000" b="0" kern="1200" dirty="0" smtClean="0">
                          <a:solidFill>
                            <a:schemeClr val="bg2">
                              <a:lumMod val="10000"/>
                            </a:schemeClr>
                          </a:solidFill>
                          <a:latin typeface="Freestyle Script" pitchFamily="66" charset="0"/>
                          <a:ea typeface="+mn-ea"/>
                          <a:cs typeface="+mn-cs"/>
                        </a:rPr>
                        <a:t>Toucher : La surface est lisse.</a:t>
                      </a:r>
                    </a:p>
                    <a:p>
                      <a:pPr algn="ctr"/>
                      <a:r>
                        <a:rPr lang="fr-FR" sz="2000" b="0" kern="1200" dirty="0" smtClean="0">
                          <a:solidFill>
                            <a:srgbClr val="FF0000"/>
                          </a:solidFill>
                          <a:latin typeface="Freestyle Script" pitchFamily="66" charset="0"/>
                          <a:ea typeface="+mn-ea"/>
                          <a:cs typeface="+mn-cs"/>
                        </a:rPr>
                        <a:t>Appartient à Anita</a:t>
                      </a:r>
                      <a:endParaRPr lang="fr-FR" sz="2000" b="0" kern="1200" dirty="0" smtClean="0">
                        <a:solidFill>
                          <a:schemeClr val="bg2">
                            <a:lumMod val="10000"/>
                          </a:schemeClr>
                        </a:solidFill>
                        <a:latin typeface="Freestyle Script" pitchFamily="66" charset="0"/>
                        <a:ea typeface="+mn-ea"/>
                        <a:cs typeface="+mn-cs"/>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CCCFEC"/>
                    </a:solidFill>
                  </a:tcPr>
                </a:tc>
              </a:tr>
              <a:tr h="1602178">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7"/>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Lampe</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A1A7DB"/>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8"/>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Verre</a:t>
                      </a:r>
                    </a:p>
                    <a:p>
                      <a:pPr algn="ct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Chris???</a:t>
                      </a:r>
                      <a:endParaRPr lang="fr-FR" sz="2000" b="0" kern="1200" dirty="0" smtClean="0">
                        <a:solidFill>
                          <a:schemeClr val="bg2">
                            <a:lumMod val="10000"/>
                          </a:schemeClr>
                        </a:solidFill>
                        <a:latin typeface="Freestyle Script" pitchFamily="66" charset="0"/>
                        <a:ea typeface="+mn-ea"/>
                        <a:cs typeface="+mn-cs"/>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A1A7DB"/>
                    </a:solidFill>
                  </a:tcPr>
                </a:tc>
              </a:tr>
              <a:tr h="1602178">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9"/>
                      <a:stretch>
                        <a:fillRect/>
                      </a:stretch>
                    </a:blipFill>
                  </a:tcPr>
                </a:tc>
                <a:tc>
                  <a:txBody>
                    <a:bodyPr/>
                    <a:lstStyle/>
                    <a:p>
                      <a:pPr algn="r"/>
                      <a:r>
                        <a:rPr lang="fr-FR" sz="2000" b="0" kern="1200" dirty="0" smtClean="0">
                          <a:solidFill>
                            <a:schemeClr val="bg2">
                              <a:lumMod val="10000"/>
                            </a:schemeClr>
                          </a:solidFill>
                          <a:latin typeface="Freestyle Script" pitchFamily="66" charset="0"/>
                          <a:ea typeface="+mn-ea"/>
                          <a:cs typeface="+mn-cs"/>
                        </a:rPr>
                        <a:t>Masque </a:t>
                      </a:r>
                      <a:r>
                        <a:rPr lang="fr-FR" sz="2000" b="0" kern="1200" dirty="0" smtClean="0">
                          <a:solidFill>
                            <a:srgbClr val="FF0000"/>
                          </a:solidFill>
                          <a:latin typeface="Freestyle Script" pitchFamily="66" charset="0"/>
                          <a:ea typeface="+mn-ea"/>
                          <a:cs typeface="+mn-cs"/>
                        </a:rPr>
                        <a:t>Appartient à Marie</a:t>
                      </a:r>
                      <a:endParaRPr lang="fr-FR" sz="200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 :Le masque est grossièrement sculpté.</a:t>
                      </a:r>
                    </a:p>
                    <a:p>
                      <a:pPr algn="ctr"/>
                      <a:r>
                        <a:rPr lang="fr-FR" sz="2000" b="0" kern="1200" dirty="0" smtClean="0">
                          <a:solidFill>
                            <a:schemeClr val="bg2">
                              <a:lumMod val="10000"/>
                            </a:schemeClr>
                          </a:solidFill>
                          <a:latin typeface="Freestyle Script" pitchFamily="66" charset="0"/>
                          <a:ea typeface="+mn-ea"/>
                          <a:cs typeface="+mn-cs"/>
                        </a:rPr>
                        <a:t>T :Vos doigts suivent les dessin d’un masque aux traits primitifs.</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CCCFEC"/>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10"/>
                      <a:stretch>
                        <a:fillRect/>
                      </a:stretch>
                    </a:blipFill>
                  </a:tcPr>
                </a:tc>
                <a:tc>
                  <a:txBody>
                    <a:bodyPr/>
                    <a:lstStyle/>
                    <a:p>
                      <a:pPr algn="r"/>
                      <a:r>
                        <a:rPr lang="fr-FR" sz="2000" b="0" kern="1200" dirty="0" smtClean="0">
                          <a:solidFill>
                            <a:schemeClr val="bg2">
                              <a:lumMod val="10000"/>
                            </a:schemeClr>
                          </a:solidFill>
                          <a:latin typeface="Freestyle Script" pitchFamily="66" charset="0"/>
                          <a:ea typeface="+mn-ea"/>
                          <a:cs typeface="+mn-cs"/>
                        </a:rPr>
                        <a:t>Pyjama   </a:t>
                      </a:r>
                      <a:r>
                        <a:rPr lang="fr-FR" sz="2000" b="0" kern="1200" dirty="0" smtClean="0">
                          <a:solidFill>
                            <a:srgbClr val="FF0000"/>
                          </a:solidFill>
                          <a:latin typeface="Freestyle Script" pitchFamily="66" charset="0"/>
                          <a:ea typeface="+mn-ea"/>
                          <a:cs typeface="+mn-cs"/>
                        </a:rPr>
                        <a:t>Appartient à Marie</a:t>
                      </a:r>
                      <a:endParaRPr lang="fr-FR" sz="200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 : Le pyjama est percé de plusieurs trous de cigarettes... </a:t>
                      </a:r>
                    </a:p>
                    <a:p>
                      <a:pPr algn="ctr"/>
                      <a:r>
                        <a:rPr lang="fr-FR" sz="2000" b="0" kern="1200" dirty="0" smtClean="0">
                          <a:solidFill>
                            <a:schemeClr val="bg2">
                              <a:lumMod val="10000"/>
                            </a:schemeClr>
                          </a:solidFill>
                          <a:latin typeface="Freestyle Script" pitchFamily="66" charset="0"/>
                          <a:ea typeface="+mn-ea"/>
                          <a:cs typeface="+mn-cs"/>
                        </a:rPr>
                        <a:t>Sentir : Parfum de tabac américain.</a:t>
                      </a:r>
                      <a:endParaRPr lang="fr-FR" sz="2000" b="0" dirty="0" smtClean="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CCCFEC"/>
                    </a:solidFill>
                  </a:tcPr>
                </a:tc>
              </a:tr>
            </a:tbl>
          </a:graphicData>
        </a:graphic>
      </p:graphicFrame>
      <p:sp>
        <p:nvSpPr>
          <p:cNvPr id="5" name="Ellipse 4"/>
          <p:cNvSpPr/>
          <p:nvPr/>
        </p:nvSpPr>
        <p:spPr>
          <a:xfrm>
            <a:off x="179512" y="357301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6" name="Ellipse 5"/>
          <p:cNvSpPr/>
          <p:nvPr/>
        </p:nvSpPr>
        <p:spPr>
          <a:xfrm>
            <a:off x="179512" y="198884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7" name="Ellipse 6"/>
          <p:cNvSpPr/>
          <p:nvPr/>
        </p:nvSpPr>
        <p:spPr>
          <a:xfrm>
            <a:off x="4572000"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8" name="Ellipse 7"/>
          <p:cNvSpPr/>
          <p:nvPr/>
        </p:nvSpPr>
        <p:spPr>
          <a:xfrm>
            <a:off x="179512" y="515719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9" name="Ellipse 8"/>
          <p:cNvSpPr/>
          <p:nvPr/>
        </p:nvSpPr>
        <p:spPr>
          <a:xfrm>
            <a:off x="4572000" y="357301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6</a:t>
            </a:r>
            <a:endParaRPr lang="fr-FR" dirty="0"/>
          </a:p>
        </p:txBody>
      </p:sp>
      <p:sp>
        <p:nvSpPr>
          <p:cNvPr id="10" name="Ellipse 9"/>
          <p:cNvSpPr/>
          <p:nvPr/>
        </p:nvSpPr>
        <p:spPr>
          <a:xfrm>
            <a:off x="4572000" y="198884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6</a:t>
            </a:r>
            <a:endParaRPr lang="fr-FR" dirty="0"/>
          </a:p>
        </p:txBody>
      </p:sp>
      <p:sp>
        <p:nvSpPr>
          <p:cNvPr id="11" name="Ellipse 10"/>
          <p:cNvSpPr/>
          <p:nvPr/>
        </p:nvSpPr>
        <p:spPr>
          <a:xfrm>
            <a:off x="4572000" y="515719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7</a:t>
            </a:r>
            <a:endParaRPr lang="fr-FR" dirty="0"/>
          </a:p>
        </p:txBody>
      </p:sp>
      <p:sp>
        <p:nvSpPr>
          <p:cNvPr id="13" name="Ellipse 12"/>
          <p:cNvSpPr/>
          <p:nvPr/>
        </p:nvSpPr>
        <p:spPr>
          <a:xfrm>
            <a:off x="179512"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15" name="Ellipse 14">
            <a:hlinkClick r:id="rId11" action="ppaction://hlinksldjump"/>
          </p:cNvPr>
          <p:cNvSpPr/>
          <p:nvPr/>
        </p:nvSpPr>
        <p:spPr>
          <a:xfrm>
            <a:off x="0" y="0"/>
            <a:ext cx="539552" cy="404664"/>
          </a:xfrm>
          <a:prstGeom prst="ellipse">
            <a:avLst/>
          </a:prstGeom>
          <a:blipFill dpi="0" rotWithShape="1">
            <a:blip r:embed="rId12"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ZoneTexte 15"/>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MARIE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Image 11" descr="chezmarie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3" name="Tableau 2"/>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1296144"/>
                <a:gridCol w="3168352"/>
                <a:gridCol w="1296144"/>
                <a:gridCol w="3168352"/>
              </a:tblGrid>
              <a:tr h="1530170">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Broche</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Regarder: Un bijou de pacotille...</a:t>
                      </a:r>
                    </a:p>
                    <a:p>
                      <a:pPr algn="ctr"/>
                      <a:r>
                        <a:rPr lang="fr-FR" sz="2000" b="0" kern="1200" dirty="0" smtClean="0">
                          <a:solidFill>
                            <a:srgbClr val="FF0000"/>
                          </a:solidFill>
                          <a:latin typeface="Freestyle Script" pitchFamily="66" charset="0"/>
                          <a:ea typeface="+mn-ea"/>
                          <a:cs typeface="+mn-cs"/>
                        </a:rPr>
                        <a:t>Appartient à Marie</a:t>
                      </a:r>
                      <a:endParaRPr lang="fr-FR" sz="2000" b="0" dirty="0" smtClean="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A1A7DB"/>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4"/>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Bandeau</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A1A7DB"/>
                    </a:solidFill>
                  </a:tcPr>
                </a:tc>
              </a:tr>
              <a:tr h="1602178">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Briquet</a:t>
                      </a:r>
                    </a:p>
                    <a:p>
                      <a:pPr algn="ct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Sentir : Ca sent l’essence.        </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Toucher : La surface est lisse.</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Marie</a:t>
                      </a:r>
                      <a:endParaRPr lang="fr-FR" sz="2000" b="0" kern="1200" dirty="0" smtClean="0">
                        <a:solidFill>
                          <a:schemeClr val="bg2">
                            <a:lumMod val="10000"/>
                          </a:schemeClr>
                        </a:solidFill>
                        <a:latin typeface="Freestyle Script" pitchFamily="66" charset="0"/>
                        <a:ea typeface="+mn-ea"/>
                        <a:cs typeface="+mn-cs"/>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CCCFEC"/>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6"/>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Cent</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Regarder : Une pièce d’un cent en nickel.</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CCCFEC"/>
                    </a:solidFill>
                  </a:tcPr>
                </a:tc>
              </a:tr>
              <a:tr h="1602178">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7"/>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 Lucky Strike’</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Sentir : Parfum de tabac américain.</a:t>
                      </a:r>
                    </a:p>
                    <a:p>
                      <a:pPr algn="ctr"/>
                      <a:r>
                        <a:rPr lang="fr-FR" sz="2000" b="0" kern="1200" dirty="0" smtClean="0">
                          <a:solidFill>
                            <a:srgbClr val="FF0000"/>
                          </a:solidFill>
                          <a:latin typeface="Freestyle Script" pitchFamily="66" charset="0"/>
                          <a:ea typeface="+mn-ea"/>
                          <a:cs typeface="+mn-cs"/>
                        </a:rPr>
                        <a:t>Appartient à Marie</a:t>
                      </a:r>
                      <a:endParaRPr lang="fr-FR" sz="2000" b="0" dirty="0" smtClean="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A1A7DB"/>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8"/>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 Les Forbans’</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rgbClr val="FF0000"/>
                          </a:solidFill>
                          <a:latin typeface="Freestyle Script" pitchFamily="66" charset="0"/>
                          <a:ea typeface="+mn-ea"/>
                          <a:cs typeface="+mn-cs"/>
                        </a:rPr>
                        <a:t>Prenable à partir de 19:00 le 31/01</a:t>
                      </a:r>
                      <a:endParaRPr lang="fr-FR" sz="2000" b="0" dirty="0" smtClean="0">
                        <a:solidFill>
                          <a:srgbClr val="FF0000"/>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A1A7DB"/>
                    </a:solidFill>
                  </a:tcPr>
                </a:tc>
              </a:tr>
              <a:tr h="1602178">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9"/>
                      <a:stretch>
                        <a:fillRect/>
                      </a:stretch>
                    </a:blip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Allumettes</a:t>
                      </a: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CCCFEC"/>
                    </a:solidFill>
                  </a:tcPr>
                </a:tc>
                <a:tc gridSpan="2">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solidFill>
                      <a:srgbClr val="E8ECF4"/>
                    </a:solidFill>
                  </a:tcPr>
                </a:tc>
                <a:tc hMerge="1">
                  <a:txBody>
                    <a:bodyPr/>
                    <a:lstStyle/>
                    <a:p>
                      <a:endParaRPr lang="fr-FR" dirty="0"/>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tcPr>
                </a:tc>
              </a:tr>
            </a:tbl>
          </a:graphicData>
        </a:graphic>
      </p:graphicFrame>
      <p:sp>
        <p:nvSpPr>
          <p:cNvPr id="5" name="Ellipse 4"/>
          <p:cNvSpPr/>
          <p:nvPr/>
        </p:nvSpPr>
        <p:spPr>
          <a:xfrm>
            <a:off x="179512" y="198884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9</a:t>
            </a:r>
            <a:endParaRPr lang="fr-FR" dirty="0"/>
          </a:p>
        </p:txBody>
      </p:sp>
      <p:sp>
        <p:nvSpPr>
          <p:cNvPr id="6" name="Ellipse 5"/>
          <p:cNvSpPr/>
          <p:nvPr/>
        </p:nvSpPr>
        <p:spPr>
          <a:xfrm>
            <a:off x="179512" y="357301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9</a:t>
            </a:r>
            <a:endParaRPr lang="fr-FR" dirty="0"/>
          </a:p>
        </p:txBody>
      </p:sp>
      <p:sp>
        <p:nvSpPr>
          <p:cNvPr id="7" name="Ellipse 6"/>
          <p:cNvSpPr/>
          <p:nvPr/>
        </p:nvSpPr>
        <p:spPr>
          <a:xfrm>
            <a:off x="179512" y="515719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A</a:t>
            </a:r>
            <a:endParaRPr lang="fr-FR" dirty="0"/>
          </a:p>
        </p:txBody>
      </p:sp>
      <p:sp>
        <p:nvSpPr>
          <p:cNvPr id="8" name="Ellipse 7"/>
          <p:cNvSpPr/>
          <p:nvPr/>
        </p:nvSpPr>
        <p:spPr>
          <a:xfrm>
            <a:off x="4572000" y="191683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B</a:t>
            </a:r>
            <a:endParaRPr lang="fr-FR" dirty="0"/>
          </a:p>
        </p:txBody>
      </p:sp>
      <p:sp>
        <p:nvSpPr>
          <p:cNvPr id="9" name="Ellipse 8"/>
          <p:cNvSpPr/>
          <p:nvPr/>
        </p:nvSpPr>
        <p:spPr>
          <a:xfrm>
            <a:off x="4572000"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B</a:t>
            </a:r>
            <a:endParaRPr lang="fr-FR" dirty="0"/>
          </a:p>
        </p:txBody>
      </p:sp>
      <p:sp>
        <p:nvSpPr>
          <p:cNvPr id="10" name="Ellipse 9"/>
          <p:cNvSpPr/>
          <p:nvPr/>
        </p:nvSpPr>
        <p:spPr>
          <a:xfrm>
            <a:off x="4572000" y="357301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C</a:t>
            </a:r>
            <a:endParaRPr lang="fr-FR" dirty="0"/>
          </a:p>
        </p:txBody>
      </p:sp>
      <p:sp>
        <p:nvSpPr>
          <p:cNvPr id="11" name="Ellipse 10"/>
          <p:cNvSpPr/>
          <p:nvPr/>
        </p:nvSpPr>
        <p:spPr>
          <a:xfrm>
            <a:off x="179512"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8</a:t>
            </a:r>
            <a:endParaRPr lang="fr-FR" dirty="0"/>
          </a:p>
        </p:txBody>
      </p:sp>
      <p:sp>
        <p:nvSpPr>
          <p:cNvPr id="13" name="Ellipse 12">
            <a:hlinkClick r:id="rId10" action="ppaction://hlinksldjump"/>
          </p:cNvPr>
          <p:cNvSpPr/>
          <p:nvPr/>
        </p:nvSpPr>
        <p:spPr>
          <a:xfrm>
            <a:off x="0" y="0"/>
            <a:ext cx="539552" cy="404664"/>
          </a:xfrm>
          <a:prstGeom prst="ellipse">
            <a:avLst/>
          </a:prstGeom>
          <a:blipFill dpi="0" rotWithShape="1">
            <a:blip r:embed="rId11"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ZoneTexte 13"/>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MARIE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Image 11" descr="chezmarie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5" name="Tableau 4"/>
          <p:cNvGraphicFramePr>
            <a:graphicFrameLocks noGrp="1"/>
          </p:cNvGraphicFramePr>
          <p:nvPr/>
        </p:nvGraphicFramePr>
        <p:xfrm>
          <a:off x="107504" y="332656"/>
          <a:ext cx="8928992" cy="6408711"/>
        </p:xfrm>
        <a:graphic>
          <a:graphicData uri="http://schemas.openxmlformats.org/drawingml/2006/table">
            <a:tbl>
              <a:tblPr firstRow="1" bandRow="1">
                <a:tableStyleId>{5C22544A-7EE6-4342-B048-85BDC9FD1C3A}</a:tableStyleId>
              </a:tblPr>
              <a:tblGrid>
                <a:gridCol w="4464496"/>
                <a:gridCol w="4464496"/>
              </a:tblGrid>
              <a:tr h="2136237">
                <a:tc>
                  <a:txBody>
                    <a:bodyPr/>
                    <a:lstStyle/>
                    <a:p>
                      <a:pPr algn="ctr"/>
                      <a:endParaRPr lang="fr-FR" sz="2000" b="0" kern="1200" dirty="0" smtClean="0">
                        <a:solidFill>
                          <a:schemeClr val="bg2">
                            <a:lumMod val="10000"/>
                          </a:schemeClr>
                        </a:solidFill>
                        <a:latin typeface="Freestyle Script" pitchFamily="66" charset="0"/>
                        <a:ea typeface="+mn-ea"/>
                        <a:cs typeface="+mn-cs"/>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3"/>
                      <a:stretch>
                        <a:fillRect/>
                      </a:stretch>
                    </a:blipFill>
                  </a:tcPr>
                </a:tc>
                <a:tc>
                  <a:txBody>
                    <a:bodyPr/>
                    <a:lstStyle/>
                    <a:p>
                      <a:pPr algn="ctr"/>
                      <a:endParaRPr lang="fr-FR" sz="2000" b="0" kern="1200" dirty="0" smtClean="0">
                        <a:solidFill>
                          <a:schemeClr val="bg2">
                            <a:lumMod val="10000"/>
                          </a:schemeClr>
                        </a:solidFill>
                        <a:latin typeface="Freestyle Script" pitchFamily="66" charset="0"/>
                        <a:ea typeface="+mn-ea"/>
                        <a:cs typeface="+mn-cs"/>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4"/>
                      <a:stretch>
                        <a:fillRect/>
                      </a:stretch>
                    </a:blipFill>
                  </a:tcPr>
                </a:tc>
              </a:tr>
              <a:tr h="2136237">
                <a:tc>
                  <a:txBody>
                    <a:bodyPr/>
                    <a:lstStyle/>
                    <a:p>
                      <a:pPr algn="ctr"/>
                      <a:endParaRPr lang="fr-FR" sz="2000" b="0" kern="1200" dirty="0" smtClean="0">
                        <a:solidFill>
                          <a:schemeClr val="bg2">
                            <a:lumMod val="10000"/>
                          </a:schemeClr>
                        </a:solidFill>
                        <a:latin typeface="Freestyle Script" pitchFamily="66" charset="0"/>
                        <a:ea typeface="+mn-ea"/>
                        <a:cs typeface="+mn-cs"/>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5"/>
                      <a:stretch>
                        <a:fillRect/>
                      </a:stretch>
                    </a:blipFill>
                  </a:tcPr>
                </a:tc>
                <a:tc>
                  <a:txBody>
                    <a:bodyPr/>
                    <a:lstStyle/>
                    <a:p>
                      <a:pPr algn="ctr"/>
                      <a:endParaRPr lang="fr-FR" sz="2000" b="0" kern="1200" dirty="0" smtClean="0">
                        <a:solidFill>
                          <a:schemeClr val="bg2">
                            <a:lumMod val="10000"/>
                          </a:schemeClr>
                        </a:solidFill>
                        <a:latin typeface="Freestyle Script" pitchFamily="66" charset="0"/>
                        <a:ea typeface="+mn-ea"/>
                        <a:cs typeface="+mn-cs"/>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6"/>
                      <a:stretch>
                        <a:fillRect/>
                      </a:stretch>
                    </a:blipFill>
                  </a:tcPr>
                </a:tc>
              </a:tr>
              <a:tr h="2136237">
                <a:tc>
                  <a:txBody>
                    <a:bodyPr/>
                    <a:lstStyle/>
                    <a:p>
                      <a:pPr algn="ctr"/>
                      <a:endParaRPr lang="fr-FR" sz="2000" b="0" kern="1200" dirty="0" smtClean="0">
                        <a:solidFill>
                          <a:schemeClr val="bg2">
                            <a:lumMod val="10000"/>
                          </a:schemeClr>
                        </a:solidFill>
                        <a:latin typeface="Freestyle Script" pitchFamily="66" charset="0"/>
                        <a:ea typeface="+mn-ea"/>
                        <a:cs typeface="+mn-cs"/>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7"/>
                      <a:stretch>
                        <a:fillRect/>
                      </a:stretch>
                    </a:blipFill>
                  </a:tcPr>
                </a:tc>
                <a:tc>
                  <a:txBody>
                    <a:bodyPr/>
                    <a:lstStyle/>
                    <a:p>
                      <a:pPr algn="ctr"/>
                      <a:endParaRPr lang="fr-FR" sz="2000" b="0" kern="1200" dirty="0" smtClean="0">
                        <a:solidFill>
                          <a:schemeClr val="bg2">
                            <a:lumMod val="10000"/>
                          </a:schemeClr>
                        </a:solidFill>
                        <a:latin typeface="Freestyle Script" pitchFamily="66" charset="0"/>
                        <a:ea typeface="+mn-ea"/>
                        <a:cs typeface="+mn-cs"/>
                      </a:endParaRPr>
                    </a:p>
                  </a:txBody>
                  <a:tcPr anchor="ctr">
                    <a:lnL w="12700" cap="flat" cmpd="sng" algn="ctr">
                      <a:solidFill>
                        <a:schemeClr val="accent4">
                          <a:lumMod val="50000"/>
                        </a:schemeClr>
                      </a:solidFill>
                      <a:prstDash val="solid"/>
                      <a:round/>
                      <a:headEnd type="none" w="med" len="med"/>
                      <a:tailEnd type="none" w="med" len="med"/>
                    </a:lnL>
                    <a:lnR w="12700" cap="flat" cmpd="sng" algn="ctr">
                      <a:solidFill>
                        <a:schemeClr val="accent4">
                          <a:lumMod val="50000"/>
                        </a:schemeClr>
                      </a:solidFill>
                      <a:prstDash val="solid"/>
                      <a:round/>
                      <a:headEnd type="none" w="med" len="med"/>
                      <a:tailEnd type="none" w="med" len="med"/>
                    </a:lnR>
                    <a:lnT w="12700" cap="flat" cmpd="sng" algn="ctr">
                      <a:solidFill>
                        <a:schemeClr val="accent4">
                          <a:lumMod val="50000"/>
                        </a:schemeClr>
                      </a:solidFill>
                      <a:prstDash val="solid"/>
                      <a:round/>
                      <a:headEnd type="none" w="med" len="med"/>
                      <a:tailEnd type="none" w="med" len="med"/>
                    </a:lnT>
                    <a:lnB w="12700" cap="flat" cmpd="sng" algn="ctr">
                      <a:solidFill>
                        <a:schemeClr val="accent4">
                          <a:lumMod val="50000"/>
                        </a:schemeClr>
                      </a:solidFill>
                      <a:prstDash val="solid"/>
                      <a:round/>
                      <a:headEnd type="none" w="med" len="med"/>
                      <a:tailEnd type="none" w="med" len="med"/>
                    </a:lnB>
                    <a:lnTlToBr w="12700" cmpd="sng">
                      <a:noFill/>
                      <a:prstDash val="solid"/>
                    </a:lnTlToBr>
                    <a:lnBlToTr w="12700" cmpd="sng">
                      <a:noFill/>
                      <a:prstDash val="solid"/>
                    </a:lnBlToTr>
                    <a:blipFill>
                      <a:blip r:embed="rId8"/>
                      <a:stretch>
                        <a:fillRect/>
                      </a:stretch>
                    </a:blipFill>
                  </a:tcPr>
                </a:tc>
              </a:tr>
            </a:tbl>
          </a:graphicData>
        </a:graphic>
      </p:graphicFrame>
      <p:sp>
        <p:nvSpPr>
          <p:cNvPr id="6" name="Ellipse 5"/>
          <p:cNvSpPr/>
          <p:nvPr/>
        </p:nvSpPr>
        <p:spPr>
          <a:xfrm>
            <a:off x="179512" y="249289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7" name="Ellipse 6"/>
          <p:cNvSpPr/>
          <p:nvPr/>
        </p:nvSpPr>
        <p:spPr>
          <a:xfrm>
            <a:off x="179512"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8" name="Ellipse 7"/>
          <p:cNvSpPr/>
          <p:nvPr/>
        </p:nvSpPr>
        <p:spPr>
          <a:xfrm>
            <a:off x="179512" y="465313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C</a:t>
            </a:r>
            <a:endParaRPr lang="fr-FR" dirty="0"/>
          </a:p>
        </p:txBody>
      </p:sp>
      <p:sp>
        <p:nvSpPr>
          <p:cNvPr id="9" name="Ellipse 8"/>
          <p:cNvSpPr/>
          <p:nvPr/>
        </p:nvSpPr>
        <p:spPr>
          <a:xfrm>
            <a:off x="4644008" y="465313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C</a:t>
            </a:r>
            <a:endParaRPr lang="fr-FR" dirty="0"/>
          </a:p>
        </p:txBody>
      </p:sp>
      <p:sp>
        <p:nvSpPr>
          <p:cNvPr id="10" name="Ellipse 9"/>
          <p:cNvSpPr/>
          <p:nvPr/>
        </p:nvSpPr>
        <p:spPr>
          <a:xfrm>
            <a:off x="4644008" y="256490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C</a:t>
            </a:r>
            <a:endParaRPr lang="fr-FR" dirty="0"/>
          </a:p>
        </p:txBody>
      </p:sp>
      <p:sp>
        <p:nvSpPr>
          <p:cNvPr id="11" name="Ellipse 10"/>
          <p:cNvSpPr/>
          <p:nvPr/>
        </p:nvSpPr>
        <p:spPr>
          <a:xfrm>
            <a:off x="4644008" y="476672"/>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C</a:t>
            </a:r>
            <a:endParaRPr lang="fr-FR" dirty="0"/>
          </a:p>
        </p:txBody>
      </p:sp>
      <p:sp>
        <p:nvSpPr>
          <p:cNvPr id="13" name="Ellipse 12">
            <a:hlinkClick r:id="rId9" action="ppaction://hlinksldjump"/>
          </p:cNvPr>
          <p:cNvSpPr/>
          <p:nvPr/>
        </p:nvSpPr>
        <p:spPr>
          <a:xfrm>
            <a:off x="0" y="0"/>
            <a:ext cx="539552" cy="404664"/>
          </a:xfrm>
          <a:prstGeom prst="ellipse">
            <a:avLst/>
          </a:prstGeom>
          <a:blipFill dpi="0" rotWithShape="1">
            <a:blip r:embed="rId10"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ZoneTexte 13"/>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MARIE</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Image 35" descr="chezroy2.jpg"/>
          <p:cNvPicPr>
            <a:picLocks noChangeAspect="1"/>
          </p:cNvPicPr>
          <p:nvPr/>
        </p:nvPicPr>
        <p:blipFill>
          <a:blip r:embed="rId2" cstate="print"/>
          <a:stretch>
            <a:fillRect/>
          </a:stretch>
        </p:blipFill>
        <p:spPr>
          <a:xfrm>
            <a:off x="0" y="0"/>
            <a:ext cx="9144000" cy="6858000"/>
          </a:xfrm>
          <a:prstGeom prst="rect">
            <a:avLst/>
          </a:prstGeom>
        </p:spPr>
      </p:pic>
      <p:sp>
        <p:nvSpPr>
          <p:cNvPr id="3" name="Ellipse 2">
            <a:hlinkClick r:id="rId3" action="ppaction://hlinksldjump" tooltip="&quot;OK, vous êtes en planque...&quot;"/>
          </p:cNvPr>
          <p:cNvSpPr/>
          <p:nvPr/>
        </p:nvSpPr>
        <p:spPr>
          <a:xfrm>
            <a:off x="1979712" y="5517232"/>
            <a:ext cx="288032" cy="288032"/>
          </a:xfrm>
          <a:prstGeom prst="ellipse">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Ellipse 9">
            <a:hlinkClick r:id="rId4" action="ppaction://hlinksldjump"/>
          </p:cNvPr>
          <p:cNvSpPr/>
          <p:nvPr/>
        </p:nvSpPr>
        <p:spPr>
          <a:xfrm>
            <a:off x="611560" y="1484784"/>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6</a:t>
            </a:r>
            <a:endParaRPr lang="fr-FR" dirty="0"/>
          </a:p>
        </p:txBody>
      </p:sp>
      <p:sp>
        <p:nvSpPr>
          <p:cNvPr id="13" name="Ellipse 12">
            <a:hlinkClick r:id="rId5" action="ppaction://hlinksldjump"/>
          </p:cNvPr>
          <p:cNvSpPr/>
          <p:nvPr/>
        </p:nvSpPr>
        <p:spPr>
          <a:xfrm>
            <a:off x="2195736" y="213285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X</a:t>
            </a:r>
            <a:endParaRPr lang="fr-FR" dirty="0"/>
          </a:p>
        </p:txBody>
      </p:sp>
      <p:sp>
        <p:nvSpPr>
          <p:cNvPr id="17" name="Ellipse 16">
            <a:hlinkClick r:id="rId3" action="ppaction://hlinksldjump" tooltip="Un déclic"/>
          </p:cNvPr>
          <p:cNvSpPr/>
          <p:nvPr/>
        </p:nvSpPr>
        <p:spPr>
          <a:xfrm>
            <a:off x="2771800" y="3645024"/>
            <a:ext cx="288032" cy="288032"/>
          </a:xfrm>
          <a:prstGeom prst="ellipse">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8" name="Ellipse 17">
            <a:hlinkClick r:id="rId3" action="ppaction://hlinksldjump" tooltip="Une cache."/>
          </p:cNvPr>
          <p:cNvSpPr/>
          <p:nvPr/>
        </p:nvSpPr>
        <p:spPr>
          <a:xfrm>
            <a:off x="8316416" y="2628528"/>
            <a:ext cx="279648" cy="296416"/>
          </a:xfrm>
          <a:prstGeom prst="ellipse">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0" name="Ellipse 19">
            <a:hlinkClick r:id="rId3" action="ppaction://hlinksldjump" tooltip="Chaussures &quot;PANARD&quot;."/>
          </p:cNvPr>
          <p:cNvSpPr/>
          <p:nvPr/>
        </p:nvSpPr>
        <p:spPr>
          <a:xfrm>
            <a:off x="6516216" y="4797152"/>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1" name="Ellipse 20">
            <a:hlinkClick r:id="rId3" action="ppaction://hlinksldjump" tooltip="&quot;Les grands navigateurs...&quot;"/>
          </p:cNvPr>
          <p:cNvSpPr/>
          <p:nvPr/>
        </p:nvSpPr>
        <p:spPr>
          <a:xfrm>
            <a:off x="2627784" y="1988840"/>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2" name="Ellipse 21">
            <a:hlinkClick r:id="rId3" action="ppaction://hlinksldjump" tooltip="Arizona Jim, Pardaillan, Nestor Burma..."/>
          </p:cNvPr>
          <p:cNvSpPr/>
          <p:nvPr/>
        </p:nvSpPr>
        <p:spPr>
          <a:xfrm>
            <a:off x="1763688" y="2060848"/>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3" name="Ellipse 22">
            <a:hlinkClick r:id="rId3" action="ppaction://hlinksldjump" tooltip="Chandler, Hammett et Goodis."/>
          </p:cNvPr>
          <p:cNvSpPr/>
          <p:nvPr/>
        </p:nvSpPr>
        <p:spPr>
          <a:xfrm>
            <a:off x="899592" y="2132856"/>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5" name="Ellipse 24">
            <a:hlinkClick r:id="rId3" action="ppaction://hlinksldjump" tooltip="&quot;Ma doudou de Ouagadougou.&quot;"/>
          </p:cNvPr>
          <p:cNvSpPr/>
          <p:nvPr/>
        </p:nvSpPr>
        <p:spPr>
          <a:xfrm>
            <a:off x="3563888" y="263691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6" name="Ellipse 25">
            <a:hlinkClick r:id="rId3" action="ppaction://hlinksldjump" tooltip="&quot;MAMAN, JE T'AIME.&quot;"/>
          </p:cNvPr>
          <p:cNvSpPr/>
          <p:nvPr/>
        </p:nvSpPr>
        <p:spPr>
          <a:xfrm>
            <a:off x="4499992" y="2564904"/>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7" name="Ellipse 26">
            <a:hlinkClick r:id="rId3" action="ppaction://hlinksldjump" tooltip="Le poste est dévissé."/>
          </p:cNvPr>
          <p:cNvSpPr/>
          <p:nvPr/>
        </p:nvSpPr>
        <p:spPr>
          <a:xfrm>
            <a:off x="2051720" y="3356992"/>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9" name="Ellipse 28">
            <a:hlinkClick r:id="rId3" action="ppaction://hlinksldjump" tooltip="Amis de la poésie, bonjour!"/>
          </p:cNvPr>
          <p:cNvSpPr/>
          <p:nvPr/>
        </p:nvSpPr>
        <p:spPr>
          <a:xfrm>
            <a:off x="2267744" y="2852936"/>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0" name="Ellipse 29">
            <a:hlinkClick r:id="rId3" action="ppaction://hlinksldjump" tooltip="Ca sent mauvais."/>
          </p:cNvPr>
          <p:cNvSpPr/>
          <p:nvPr/>
        </p:nvSpPr>
        <p:spPr>
          <a:xfrm>
            <a:off x="5724128" y="342900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1" name="Ellipse 30">
            <a:hlinkClick r:id="rId3" action="ppaction://hlinksldjump" tooltip="Ce n'est pas le pied."/>
          </p:cNvPr>
          <p:cNvSpPr/>
          <p:nvPr/>
        </p:nvSpPr>
        <p:spPr>
          <a:xfrm>
            <a:off x="1331640" y="3068960"/>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aphicFrame>
        <p:nvGraphicFramePr>
          <p:cNvPr id="37" name="Tableau 36"/>
          <p:cNvGraphicFramePr>
            <a:graphicFrameLocks noGrp="1"/>
          </p:cNvGraphicFramePr>
          <p:nvPr/>
        </p:nvGraphicFramePr>
        <p:xfrm>
          <a:off x="107504" y="6093296"/>
          <a:ext cx="8928000" cy="684000"/>
        </p:xfrm>
        <a:graphic>
          <a:graphicData uri="http://schemas.openxmlformats.org/drawingml/2006/table">
            <a:tbl>
              <a:tblPr firstRow="1" bandRow="1">
                <a:effectLst/>
                <a:tableStyleId>{5C22544A-7EE6-4342-B048-85BDC9FD1C3A}</a:tableStyleId>
              </a:tblPr>
              <a:tblGrid>
                <a:gridCol w="1008112"/>
                <a:gridCol w="791888"/>
                <a:gridCol w="648272"/>
                <a:gridCol w="864096"/>
                <a:gridCol w="1008112"/>
                <a:gridCol w="1007520"/>
                <a:gridCol w="900000"/>
                <a:gridCol w="900000"/>
                <a:gridCol w="900000"/>
                <a:gridCol w="900000"/>
              </a:tblGrid>
              <a:tr h="684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0000"/>
                          </a:solidFill>
                          <a:effectLst/>
                          <a:latin typeface="Freestyle Script" pitchFamily="66" charset="0"/>
                          <a:cs typeface="Andalus" pitchFamily="2" charset="-78"/>
                        </a:rPr>
                        <a:t>REGARDER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1"/>
                          </a:solidFill>
                          <a:effectLst/>
                          <a:latin typeface="Freestyle Script" pitchFamily="66" charset="0"/>
                          <a:cs typeface="Andalus" pitchFamily="2" charset="-78"/>
                        </a:rPr>
                        <a:t>SENTIR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FFFF00"/>
                          </a:solidFill>
                          <a:effectLst/>
                          <a:latin typeface="Freestyle Script" pitchFamily="66" charset="0"/>
                          <a:cs typeface="Andalus" pitchFamily="2" charset="-78"/>
                        </a:rPr>
                        <a:t>LIRE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rgbClr val="92D050"/>
                          </a:solidFill>
                          <a:effectLst/>
                          <a:latin typeface="Freestyle Script" pitchFamily="66" charset="0"/>
                          <a:cs typeface="Andalus" pitchFamily="2" charset="-78"/>
                        </a:rPr>
                        <a:t>SONDER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1" dirty="0" smtClean="0">
                          <a:solidFill>
                            <a:schemeClr val="accent6"/>
                          </a:solidFill>
                          <a:effectLst/>
                          <a:latin typeface="Freestyle Script" pitchFamily="66" charset="0"/>
                          <a:cs typeface="Andalus" pitchFamily="2" charset="-78"/>
                        </a:rPr>
                        <a:t>SOULEVER</a:t>
                      </a:r>
                      <a:endParaRPr lang="fr-FR" sz="1800" dirty="0">
                        <a:solidFill>
                          <a:schemeClr val="accent6"/>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2">
                              <a:lumMod val="50000"/>
                            </a:schemeClr>
                          </a:solidFill>
                          <a:effectLst/>
                          <a:latin typeface="Freestyle Script" pitchFamily="66" charset="0"/>
                        </a:rPr>
                        <a:t>TOURNER</a:t>
                      </a:r>
                      <a:endParaRPr lang="fr-FR" sz="1800" dirty="0">
                        <a:solidFill>
                          <a:schemeClr val="bg2">
                            <a:lumMod val="50000"/>
                          </a:schemeClr>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accent4"/>
                          </a:solidFill>
                          <a:effectLst/>
                          <a:latin typeface="Freestyle Script" pitchFamily="66" charset="0"/>
                        </a:rPr>
                        <a:t>APPUYER</a:t>
                      </a:r>
                      <a:endParaRPr lang="fr-FR" sz="1800" dirty="0">
                        <a:solidFill>
                          <a:schemeClr val="accent4"/>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FF66CC"/>
                          </a:solidFill>
                          <a:effectLst/>
                          <a:latin typeface="Freestyle Script" pitchFamily="66" charset="0"/>
                        </a:rPr>
                        <a:t>METTRE</a:t>
                      </a:r>
                      <a:endParaRPr lang="fr-FR" sz="1800" dirty="0">
                        <a:solidFill>
                          <a:srgbClr val="FF66CC"/>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OUVRIR</a:t>
                      </a:r>
                    </a:p>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rgbClr val="0F7129"/>
                          </a:solidFill>
                          <a:effectLst/>
                          <a:latin typeface="Freestyle Script" pitchFamily="66" charset="0"/>
                        </a:rPr>
                        <a:t>FERMER</a:t>
                      </a:r>
                      <a:endParaRPr lang="fr-FR" sz="1800" dirty="0">
                        <a:solidFill>
                          <a:srgbClr val="0F7129"/>
                        </a:solidFill>
                        <a:effectLst/>
                        <a:latin typeface="Freestyle Script" pitchFamily="66"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dirty="0" smtClean="0">
                          <a:solidFill>
                            <a:schemeClr val="bg1"/>
                          </a:solidFill>
                          <a:effectLst/>
                          <a:latin typeface="Freestyle Script" pitchFamily="66" charset="0"/>
                        </a:rPr>
                        <a:t>SE CACHER</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alpha val="10000"/>
                      </a:schemeClr>
                    </a:solidFill>
                  </a:tcPr>
                </a:tc>
              </a:tr>
            </a:tbl>
          </a:graphicData>
        </a:graphic>
      </p:graphicFrame>
      <p:sp>
        <p:nvSpPr>
          <p:cNvPr id="39" name="Ellipse 38"/>
          <p:cNvSpPr/>
          <p:nvPr/>
        </p:nvSpPr>
        <p:spPr>
          <a:xfrm>
            <a:off x="1259632" y="3789040"/>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9" name="Ellipse 8">
            <a:hlinkClick r:id="rId5" action="ppaction://hlinksldjump"/>
          </p:cNvPr>
          <p:cNvSpPr/>
          <p:nvPr/>
        </p:nvSpPr>
        <p:spPr>
          <a:xfrm>
            <a:off x="1187624" y="3861048"/>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7</a:t>
            </a:r>
            <a:endParaRPr lang="fr-FR" dirty="0"/>
          </a:p>
        </p:txBody>
      </p:sp>
      <p:sp>
        <p:nvSpPr>
          <p:cNvPr id="28" name="Ellipse 27">
            <a:hlinkClick r:id="rId3" action="ppaction://hlinksldjump" tooltip="Ca sent bon!"/>
          </p:cNvPr>
          <p:cNvSpPr/>
          <p:nvPr/>
        </p:nvSpPr>
        <p:spPr>
          <a:xfrm>
            <a:off x="539552" y="2276872"/>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1" name="Ellipse 40">
            <a:hlinkClick r:id="rId3" action="ppaction://hlinksldjump" tooltip="Eau non potable."/>
          </p:cNvPr>
          <p:cNvSpPr/>
          <p:nvPr/>
        </p:nvSpPr>
        <p:spPr>
          <a:xfrm>
            <a:off x="1115616" y="4437112"/>
            <a:ext cx="288032" cy="288032"/>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4" name="Ellipse 43">
            <a:hlinkClick r:id="rId3" action="ppaction://hlinksldjump" tooltip="Vous vous blessez à la main."/>
          </p:cNvPr>
          <p:cNvSpPr/>
          <p:nvPr/>
        </p:nvSpPr>
        <p:spPr>
          <a:xfrm>
            <a:off x="323528" y="4077072"/>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6" name="Ellipse 45">
            <a:hlinkClick r:id="rId3" action="ppaction://hlinksldjump" tooltip="Des affaires de marin..."/>
          </p:cNvPr>
          <p:cNvSpPr/>
          <p:nvPr/>
        </p:nvSpPr>
        <p:spPr>
          <a:xfrm>
            <a:off x="7092280" y="5589240"/>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7" name="Ellipse 46">
            <a:hlinkClick r:id="rId3" action="ppaction://hlinksldjump" tooltip="Le linge sale se lave en famille..."/>
          </p:cNvPr>
          <p:cNvSpPr/>
          <p:nvPr/>
        </p:nvSpPr>
        <p:spPr>
          <a:xfrm>
            <a:off x="6012160" y="5661248"/>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8" name="Ellipse 47">
            <a:hlinkClick r:id="rId3" action="ppaction://hlinksldjump" tooltip="OK!"/>
          </p:cNvPr>
          <p:cNvSpPr/>
          <p:nvPr/>
        </p:nvSpPr>
        <p:spPr>
          <a:xfrm>
            <a:off x="2339752" y="4509120"/>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9" name="Ellipse 48">
            <a:hlinkClick r:id="rId3" action="ppaction://hlinksldjump" tooltip="Sésame, ouvre-toi..."/>
          </p:cNvPr>
          <p:cNvSpPr/>
          <p:nvPr/>
        </p:nvSpPr>
        <p:spPr>
          <a:xfrm>
            <a:off x="4211960" y="5301208"/>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1" name="Ellipse 50"/>
          <p:cNvSpPr/>
          <p:nvPr/>
        </p:nvSpPr>
        <p:spPr>
          <a:xfrm>
            <a:off x="3635896" y="5301208"/>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 name="Ellipse 4">
            <a:hlinkClick r:id="rId4" action="ppaction://hlinksldjump"/>
          </p:cNvPr>
          <p:cNvSpPr/>
          <p:nvPr/>
        </p:nvSpPr>
        <p:spPr>
          <a:xfrm>
            <a:off x="3923928" y="537321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52" name="Ellipse 51"/>
          <p:cNvSpPr/>
          <p:nvPr/>
        </p:nvSpPr>
        <p:spPr>
          <a:xfrm>
            <a:off x="2051720" y="4653136"/>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Ellipse 10">
            <a:hlinkClick r:id="rId5" action="ppaction://hlinksldjump"/>
          </p:cNvPr>
          <p:cNvSpPr/>
          <p:nvPr/>
        </p:nvSpPr>
        <p:spPr>
          <a:xfrm>
            <a:off x="2195736" y="4581128"/>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8</a:t>
            </a:r>
            <a:endParaRPr lang="fr-FR" dirty="0"/>
          </a:p>
        </p:txBody>
      </p:sp>
      <p:sp>
        <p:nvSpPr>
          <p:cNvPr id="53" name="Ellipse 52"/>
          <p:cNvSpPr/>
          <p:nvPr/>
        </p:nvSpPr>
        <p:spPr>
          <a:xfrm>
            <a:off x="5436096" y="5661248"/>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 name="Ellipse 5">
            <a:hlinkClick r:id="rId4" action="ppaction://hlinksldjump"/>
          </p:cNvPr>
          <p:cNvSpPr/>
          <p:nvPr/>
        </p:nvSpPr>
        <p:spPr>
          <a:xfrm>
            <a:off x="5724128" y="5661248"/>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54" name="Ellipse 53"/>
          <p:cNvSpPr/>
          <p:nvPr/>
        </p:nvSpPr>
        <p:spPr>
          <a:xfrm>
            <a:off x="6660232" y="5589240"/>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 name="Ellipse 6">
            <a:hlinkClick r:id="rId4" action="ppaction://hlinksldjump"/>
          </p:cNvPr>
          <p:cNvSpPr/>
          <p:nvPr/>
        </p:nvSpPr>
        <p:spPr>
          <a:xfrm>
            <a:off x="6876256" y="5589240"/>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55" name="Ellipse 54"/>
          <p:cNvSpPr/>
          <p:nvPr/>
        </p:nvSpPr>
        <p:spPr>
          <a:xfrm>
            <a:off x="6732240" y="4941168"/>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6" name="Ellipse 55"/>
          <p:cNvSpPr/>
          <p:nvPr/>
        </p:nvSpPr>
        <p:spPr>
          <a:xfrm>
            <a:off x="8452048" y="2132856"/>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2" name="Ellipse 41">
            <a:hlinkClick r:id="rId3" action="ppaction://hlinksldjump" tooltip="Ca sonne creux!"/>
          </p:cNvPr>
          <p:cNvSpPr/>
          <p:nvPr/>
        </p:nvSpPr>
        <p:spPr>
          <a:xfrm>
            <a:off x="8532440" y="2636912"/>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4" name="Ellipse 13">
            <a:hlinkClick r:id="rId4" action="ppaction://hlinksldjump"/>
          </p:cNvPr>
          <p:cNvSpPr/>
          <p:nvPr/>
        </p:nvSpPr>
        <p:spPr>
          <a:xfrm>
            <a:off x="8747472" y="2132856"/>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57" name="Ellipse 56"/>
          <p:cNvSpPr/>
          <p:nvPr/>
        </p:nvSpPr>
        <p:spPr>
          <a:xfrm>
            <a:off x="2267744" y="3356992"/>
            <a:ext cx="288032" cy="288032"/>
          </a:xfrm>
          <a:prstGeom prst="ellipse">
            <a:avLst/>
          </a:prstGeom>
          <a:solidFill>
            <a:srgbClr val="FF66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8" name="Ellipse 57">
            <a:hlinkClick r:id="rId6" action="ppaction://hlinksldjump"/>
          </p:cNvPr>
          <p:cNvSpPr/>
          <p:nvPr/>
        </p:nvSpPr>
        <p:spPr>
          <a:xfrm>
            <a:off x="0" y="0"/>
            <a:ext cx="539552" cy="404664"/>
          </a:xfrm>
          <a:prstGeom prst="ellipse">
            <a:avLst/>
          </a:prstGeom>
          <a:blipFill dpi="0" rotWithShape="1">
            <a:blip r:embed="rId7"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 name="ZoneTexte 58">
            <a:hlinkClick r:id="rId3" action="ppaction://hlinksldjump" tooltip="ODEUR FETIDE."/>
          </p:cNvPr>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ROY</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
        <p:nvSpPr>
          <p:cNvPr id="60" name="Ellipse 59">
            <a:hlinkClick r:id="rId3" action="ppaction://hlinksldjump" tooltip="En rédemption de tous les péchés!"/>
          </p:cNvPr>
          <p:cNvSpPr/>
          <p:nvPr/>
        </p:nvSpPr>
        <p:spPr>
          <a:xfrm>
            <a:off x="7020272" y="2492896"/>
            <a:ext cx="288032" cy="288032"/>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0" name="Ellipse 49">
            <a:hlinkClick r:id="rId3" action="ppaction://hlinksldjump" tooltip="OK!"/>
          </p:cNvPr>
          <p:cNvSpPr/>
          <p:nvPr/>
        </p:nvSpPr>
        <p:spPr>
          <a:xfrm>
            <a:off x="6732240" y="4725144"/>
            <a:ext cx="288032" cy="288032"/>
          </a:xfrm>
          <a:prstGeom prst="ellipse">
            <a:avLst/>
          </a:pr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8" name="Ellipse 7">
            <a:hlinkClick r:id="rId4" action="ppaction://hlinksldjump"/>
          </p:cNvPr>
          <p:cNvSpPr/>
          <p:nvPr/>
        </p:nvSpPr>
        <p:spPr>
          <a:xfrm>
            <a:off x="6948264" y="4797152"/>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45" name="Ellipse 44">
            <a:hlinkClick r:id="rId3" action="ppaction://hlinksldjump" tooltip="Un déclic"/>
          </p:cNvPr>
          <p:cNvSpPr/>
          <p:nvPr/>
        </p:nvSpPr>
        <p:spPr>
          <a:xfrm>
            <a:off x="8740080" y="2636912"/>
            <a:ext cx="288032" cy="288032"/>
          </a:xfrm>
          <a:prstGeom prst="ellipse">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1" name="Ellipse 60">
            <a:hlinkClick r:id="rId3" action="ppaction://hlinksldjump" tooltip="&quot;Conserves de Romazavo. Emirne à Madagascar.&quot;"/>
          </p:cNvPr>
          <p:cNvSpPr/>
          <p:nvPr/>
        </p:nvSpPr>
        <p:spPr>
          <a:xfrm>
            <a:off x="323528" y="2276872"/>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2" name="Ellipse 61">
            <a:hlinkClick r:id="rId3" action="ppaction://hlinksldjump" tooltip="&quot;Besta-Betsa: liqueur de banane.&quot;"/>
          </p:cNvPr>
          <p:cNvSpPr/>
          <p:nvPr/>
        </p:nvSpPr>
        <p:spPr>
          <a:xfrm>
            <a:off x="0" y="2132856"/>
            <a:ext cx="288032" cy="288032"/>
          </a:xfrm>
          <a:prstGeom prst="ellips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3" name="Ellipse 42">
            <a:hlinkClick r:id="rId3" action="ppaction://hlinksldjump" tooltip="Toc-toc!"/>
          </p:cNvPr>
          <p:cNvSpPr/>
          <p:nvPr/>
        </p:nvSpPr>
        <p:spPr>
          <a:xfrm>
            <a:off x="2483768" y="3356992"/>
            <a:ext cx="288032" cy="288032"/>
          </a:xfrm>
          <a:prstGeom prst="ellipse">
            <a:avLst/>
          </a:prstGeom>
          <a:solidFill>
            <a:srgbClr val="92D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2" name="Ellipse 11">
            <a:hlinkClick r:id="rId5" action="ppaction://hlinksldjump"/>
          </p:cNvPr>
          <p:cNvSpPr/>
          <p:nvPr/>
        </p:nvSpPr>
        <p:spPr>
          <a:xfrm>
            <a:off x="2267744" y="3501008"/>
            <a:ext cx="288032" cy="288032"/>
          </a:xfrm>
          <a:prstGeom prst="ellipse">
            <a:avLst/>
          </a:prstGeom>
          <a:solidFill>
            <a:schemeClr val="tx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9</a:t>
            </a:r>
            <a:endParaRPr lang="fr-FR" dirty="0"/>
          </a:p>
        </p:txBody>
      </p:sp>
    </p:spTree>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Image 12" descr="chezroy2.jpg"/>
          <p:cNvPicPr>
            <a:picLocks noChangeAspect="1"/>
          </p:cNvPicPr>
          <p:nvPr/>
        </p:nvPicPr>
        <p:blipFill>
          <a:blip r:embed="rId2" cstate="print"/>
          <a:stretch>
            <a:fillRect/>
          </a:stretch>
        </p:blipFill>
        <p:spPr>
          <a:xfrm>
            <a:off x="0" y="0"/>
            <a:ext cx="9144000" cy="6858000"/>
          </a:xfrm>
          <a:prstGeom prst="rect">
            <a:avLst/>
          </a:prstGeom>
        </p:spPr>
      </p:pic>
      <p:graphicFrame>
        <p:nvGraphicFramePr>
          <p:cNvPr id="4" name="Tableau 3"/>
          <p:cNvGraphicFramePr>
            <a:graphicFrameLocks noGrp="1"/>
          </p:cNvGraphicFramePr>
          <p:nvPr/>
        </p:nvGraphicFramePr>
        <p:xfrm>
          <a:off x="107504" y="404664"/>
          <a:ext cx="8928992" cy="6336704"/>
        </p:xfrm>
        <a:graphic>
          <a:graphicData uri="http://schemas.openxmlformats.org/drawingml/2006/table">
            <a:tbl>
              <a:tblPr firstRow="1" bandRow="1">
                <a:tableStyleId>{5C22544A-7EE6-4342-B048-85BDC9FD1C3A}</a:tableStyleId>
              </a:tblPr>
              <a:tblGrid>
                <a:gridCol w="1584176"/>
                <a:gridCol w="2736304"/>
                <a:gridCol w="1656184"/>
                <a:gridCol w="2952328"/>
              </a:tblGrid>
              <a:tr h="1530170">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3"/>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Montre</a:t>
                      </a:r>
                    </a:p>
                    <a:p>
                      <a:pPr algn="ct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Roy ou Lucie</a:t>
                      </a:r>
                      <a:endParaRPr lang="fr-FR" sz="2000" b="0" dirty="0" smtClean="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C89E60"/>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4"/>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Sextant</a:t>
                      </a:r>
                    </a:p>
                    <a:p>
                      <a:pPr algn="ct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Roy</a:t>
                      </a:r>
                      <a:endParaRPr lang="fr-FR" sz="2000" b="0" dirty="0" smtClean="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C89E60"/>
                    </a:solidFill>
                  </a:tcPr>
                </a:tc>
              </a:tr>
              <a:tr h="1602178">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5"/>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Ligne</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rgbClr val="FF0000"/>
                          </a:solidFill>
                          <a:latin typeface="Freestyle Script" pitchFamily="66" charset="0"/>
                          <a:ea typeface="+mn-ea"/>
                          <a:cs typeface="+mn-cs"/>
                        </a:rPr>
                        <a:t>Appartient à Roy</a:t>
                      </a:r>
                      <a:endParaRPr lang="fr-FR" sz="2000" b="0" dirty="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E1CAA9"/>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6"/>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Boussole</a:t>
                      </a:r>
                    </a:p>
                    <a:p>
                      <a:pPr algn="ct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Roy</a:t>
                      </a:r>
                      <a:endParaRPr lang="fr-FR" sz="2000" b="0" dirty="0" smtClean="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E1CAA9"/>
                    </a:solidFill>
                  </a:tcPr>
                </a:tc>
              </a:tr>
              <a:tr h="1602178">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7"/>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Matraque</a:t>
                      </a:r>
                    </a:p>
                    <a:p>
                      <a:pPr algn="ctr"/>
                      <a:endParaRPr lang="fr-FR" sz="1050" b="0" kern="1200" dirty="0" smtClean="0">
                        <a:solidFill>
                          <a:schemeClr val="bg2">
                            <a:lumMod val="10000"/>
                          </a:schemeClr>
                        </a:solidFill>
                        <a:latin typeface="Freestyle Script" pitchFamily="66" charset="0"/>
                        <a:ea typeface="+mn-ea"/>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chemeClr val="bg2">
                              <a:lumMod val="10000"/>
                            </a:schemeClr>
                          </a:solidFill>
                          <a:latin typeface="Freestyle Script" pitchFamily="66" charset="0"/>
                          <a:ea typeface="+mn-ea"/>
                          <a:cs typeface="+mn-cs"/>
                        </a:rPr>
                        <a:t>Toucher : La surface est lisse.</a:t>
                      </a:r>
                    </a:p>
                    <a:p>
                      <a:pPr marL="0" marR="0" indent="0" algn="ctr" defTabSz="914400" rtl="0" eaLnBrk="1" fontAlgn="auto" latinLnBrk="0" hangingPunct="1">
                        <a:lnSpc>
                          <a:spcPct val="100000"/>
                        </a:lnSpc>
                        <a:spcBef>
                          <a:spcPts val="0"/>
                        </a:spcBef>
                        <a:spcAft>
                          <a:spcPts val="0"/>
                        </a:spcAft>
                        <a:buClrTx/>
                        <a:buSzTx/>
                        <a:buFontTx/>
                        <a:buNone/>
                        <a:tabLst/>
                        <a:defRPr/>
                      </a:pPr>
                      <a:r>
                        <a:rPr lang="fr-FR" sz="2000" b="0" kern="1200" dirty="0" smtClean="0">
                          <a:solidFill>
                            <a:srgbClr val="FF0000"/>
                          </a:solidFill>
                          <a:latin typeface="Freestyle Script" pitchFamily="66" charset="0"/>
                          <a:ea typeface="+mn-ea"/>
                          <a:cs typeface="+mn-cs"/>
                        </a:rPr>
                        <a:t>Appartient à Roy</a:t>
                      </a:r>
                      <a:endParaRPr lang="fr-FR" sz="2000" b="0" dirty="0" smtClean="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C89E60"/>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8"/>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10 dollars</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Regarder : « Touchez pas au grisbi »</a:t>
                      </a:r>
                      <a:endParaRPr lang="fr-FR" sz="2000" b="0" dirty="0">
                        <a:solidFill>
                          <a:schemeClr val="bg2">
                            <a:lumMod val="10000"/>
                          </a:schemeClr>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C89E60"/>
                    </a:solidFill>
                  </a:tcPr>
                </a:tc>
              </a:tr>
              <a:tr h="1602178">
                <a:tc>
                  <a:txBody>
                    <a:bodyPr/>
                    <a:lstStyle/>
                    <a:p>
                      <a:endParaRPr lang="fr-FR" dirty="0"/>
                    </a:p>
                  </a:txBody>
                  <a:tcP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9"/>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Eau oxygénée</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chemeClr val="bg2">
                              <a:lumMod val="10000"/>
                            </a:schemeClr>
                          </a:solidFill>
                          <a:latin typeface="Freestyle Script" pitchFamily="66" charset="0"/>
                          <a:ea typeface="+mn-ea"/>
                          <a:cs typeface="+mn-cs"/>
                        </a:rPr>
                        <a:t>Regarder : Le liquide est incolore.</a:t>
                      </a:r>
                      <a:endParaRPr lang="fr-FR" sz="2000" b="0" dirty="0">
                        <a:solidFill>
                          <a:schemeClr val="bg2">
                            <a:lumMod val="10000"/>
                          </a:schemeClr>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E1CAA9"/>
                    </a:solidFill>
                  </a:tcPr>
                </a:tc>
                <a:tc>
                  <a:txBody>
                    <a:bodyPr/>
                    <a:lstStyle/>
                    <a:p>
                      <a:pPr algn="ctr"/>
                      <a:endParaRPr lang="fr-FR" sz="2000" b="0" dirty="0">
                        <a:solidFill>
                          <a:schemeClr val="bg2">
                            <a:lumMod val="10000"/>
                          </a:schemeClr>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blipFill>
                      <a:blip r:embed="rId10"/>
                      <a:stretch>
                        <a:fillRect/>
                      </a:stretch>
                    </a:blipFill>
                  </a:tcPr>
                </a:tc>
                <a:tc>
                  <a:txBody>
                    <a:bodyPr/>
                    <a:lstStyle/>
                    <a:p>
                      <a:pPr algn="ctr"/>
                      <a:r>
                        <a:rPr lang="fr-FR" sz="2000" b="0" kern="1200" dirty="0" smtClean="0">
                          <a:solidFill>
                            <a:schemeClr val="bg2">
                              <a:lumMod val="10000"/>
                            </a:schemeClr>
                          </a:solidFill>
                          <a:latin typeface="Freestyle Script" pitchFamily="66" charset="0"/>
                          <a:ea typeface="+mn-ea"/>
                          <a:cs typeface="+mn-cs"/>
                        </a:rPr>
                        <a:t>Cartes</a:t>
                      </a:r>
                    </a:p>
                    <a:p>
                      <a:pPr algn="ctr"/>
                      <a:endParaRPr lang="fr-FR" sz="1050" b="0" kern="1200" dirty="0" smtClean="0">
                        <a:solidFill>
                          <a:schemeClr val="bg2">
                            <a:lumMod val="10000"/>
                          </a:schemeClr>
                        </a:solidFill>
                        <a:latin typeface="Freestyle Script" pitchFamily="66" charset="0"/>
                        <a:ea typeface="+mn-ea"/>
                        <a:cs typeface="+mn-cs"/>
                      </a:endParaRPr>
                    </a:p>
                    <a:p>
                      <a:pPr algn="ctr"/>
                      <a:r>
                        <a:rPr lang="fr-FR" sz="2000" b="0" kern="1200" dirty="0" smtClean="0">
                          <a:solidFill>
                            <a:srgbClr val="FF0000"/>
                          </a:solidFill>
                          <a:latin typeface="Freestyle Script" pitchFamily="66" charset="0"/>
                          <a:ea typeface="+mn-ea"/>
                          <a:cs typeface="+mn-cs"/>
                        </a:rPr>
                        <a:t>Appartient</a:t>
                      </a:r>
                      <a:r>
                        <a:rPr lang="fr-FR" sz="2000" b="0" kern="1200" baseline="0" dirty="0" smtClean="0">
                          <a:solidFill>
                            <a:srgbClr val="FF0000"/>
                          </a:solidFill>
                          <a:latin typeface="Freestyle Script" pitchFamily="66" charset="0"/>
                          <a:ea typeface="+mn-ea"/>
                          <a:cs typeface="+mn-cs"/>
                        </a:rPr>
                        <a:t> à Roy</a:t>
                      </a:r>
                      <a:endParaRPr lang="fr-FR" sz="2000" b="0" dirty="0">
                        <a:solidFill>
                          <a:srgbClr val="FF0000"/>
                        </a:solidFill>
                        <a:latin typeface="Freestyle Script" pitchFamily="66" charset="0"/>
                      </a:endParaRPr>
                    </a:p>
                  </a:txBody>
                  <a:tcPr anchor="ctr">
                    <a:lnL w="12700" cap="flat" cmpd="sng" algn="ctr">
                      <a:solidFill>
                        <a:schemeClr val="accent6">
                          <a:lumMod val="75000"/>
                        </a:schemeClr>
                      </a:solid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rgbClr val="E1CAA9"/>
                    </a:solidFill>
                  </a:tcPr>
                </a:tc>
              </a:tr>
            </a:tbl>
          </a:graphicData>
        </a:graphic>
      </p:graphicFrame>
      <p:sp>
        <p:nvSpPr>
          <p:cNvPr id="5" name="Ellipse 4"/>
          <p:cNvSpPr/>
          <p:nvPr/>
        </p:nvSpPr>
        <p:spPr>
          <a:xfrm>
            <a:off x="179512"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1</a:t>
            </a:r>
            <a:endParaRPr lang="fr-FR" dirty="0"/>
          </a:p>
        </p:txBody>
      </p:sp>
      <p:sp>
        <p:nvSpPr>
          <p:cNvPr id="6" name="Ellipse 5"/>
          <p:cNvSpPr/>
          <p:nvPr/>
        </p:nvSpPr>
        <p:spPr>
          <a:xfrm>
            <a:off x="179512" y="206084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2</a:t>
            </a:r>
            <a:endParaRPr lang="fr-FR" dirty="0"/>
          </a:p>
        </p:txBody>
      </p:sp>
      <p:sp>
        <p:nvSpPr>
          <p:cNvPr id="7" name="Ellipse 6"/>
          <p:cNvSpPr/>
          <p:nvPr/>
        </p:nvSpPr>
        <p:spPr>
          <a:xfrm>
            <a:off x="179512" y="522920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8" name="Ellipse 7"/>
          <p:cNvSpPr/>
          <p:nvPr/>
        </p:nvSpPr>
        <p:spPr>
          <a:xfrm>
            <a:off x="179512" y="3573016"/>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3</a:t>
            </a:r>
            <a:endParaRPr lang="fr-FR" dirty="0"/>
          </a:p>
        </p:txBody>
      </p:sp>
      <p:sp>
        <p:nvSpPr>
          <p:cNvPr id="9" name="Ellipse 8"/>
          <p:cNvSpPr/>
          <p:nvPr/>
        </p:nvSpPr>
        <p:spPr>
          <a:xfrm>
            <a:off x="4499992" y="2060848"/>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10" name="Ellipse 9"/>
          <p:cNvSpPr/>
          <p:nvPr/>
        </p:nvSpPr>
        <p:spPr>
          <a:xfrm>
            <a:off x="4499992" y="40466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4</a:t>
            </a:r>
            <a:endParaRPr lang="fr-FR" dirty="0"/>
          </a:p>
        </p:txBody>
      </p:sp>
      <p:sp>
        <p:nvSpPr>
          <p:cNvPr id="11" name="Ellipse 10"/>
          <p:cNvSpPr/>
          <p:nvPr/>
        </p:nvSpPr>
        <p:spPr>
          <a:xfrm>
            <a:off x="4499992" y="3645024"/>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5</a:t>
            </a:r>
            <a:endParaRPr lang="fr-FR" dirty="0"/>
          </a:p>
        </p:txBody>
      </p:sp>
      <p:sp>
        <p:nvSpPr>
          <p:cNvPr id="12" name="Ellipse 11"/>
          <p:cNvSpPr/>
          <p:nvPr/>
        </p:nvSpPr>
        <p:spPr>
          <a:xfrm>
            <a:off x="4499992" y="5229200"/>
            <a:ext cx="288032" cy="28803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6</a:t>
            </a:r>
            <a:endParaRPr lang="fr-FR" dirty="0"/>
          </a:p>
        </p:txBody>
      </p:sp>
      <p:sp>
        <p:nvSpPr>
          <p:cNvPr id="14" name="Ellipse 13">
            <a:hlinkClick r:id="rId11" action="ppaction://hlinksldjump"/>
          </p:cNvPr>
          <p:cNvSpPr/>
          <p:nvPr/>
        </p:nvSpPr>
        <p:spPr>
          <a:xfrm>
            <a:off x="0" y="0"/>
            <a:ext cx="539552" cy="404664"/>
          </a:xfrm>
          <a:prstGeom prst="ellipse">
            <a:avLst/>
          </a:prstGeom>
          <a:blipFill dpi="0" rotWithShape="1">
            <a:blip r:embed="rId12" cstate="print"/>
            <a:srcRect/>
            <a:stretch>
              <a:fillRect/>
            </a:stretch>
          </a:blipFill>
          <a:ln>
            <a:noFill/>
          </a:ln>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ZoneTexte 14"/>
          <p:cNvSpPr txBox="1"/>
          <p:nvPr/>
        </p:nvSpPr>
        <p:spPr>
          <a:xfrm>
            <a:off x="-1018" y="0"/>
            <a:ext cx="9144000" cy="548680"/>
          </a:xfrm>
          <a:prstGeom prst="rect">
            <a:avLst/>
          </a:prstGeom>
          <a:noFill/>
        </p:spPr>
        <p:txBody>
          <a:bodyPr wrap="square" rtlCol="0" anchor="b">
            <a:noAutofit/>
          </a:bodyPr>
          <a:lstStyle/>
          <a:p>
            <a:pPr algn="ctr"/>
            <a:r>
              <a:rPr lang="fr-FR" sz="3600" b="1" spc="300" dirty="0" smtClean="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rPr>
              <a:t>CHEZ ROY</a:t>
            </a:r>
            <a:endParaRPr lang="fr-FR" sz="3600" b="1" spc="300" dirty="0">
              <a:ln>
                <a:solidFill>
                  <a:schemeClr val="tx1">
                    <a:alpha val="70000"/>
                  </a:schemeClr>
                </a:solidFill>
              </a:ln>
              <a:solidFill>
                <a:srgbClr val="EA3D1A"/>
              </a:solidFill>
              <a:effectLst>
                <a:outerShdw blurRad="38100" dist="38100" dir="2700000" algn="tl">
                  <a:srgbClr val="000000">
                    <a:alpha val="43137"/>
                  </a:srgbClr>
                </a:outerShdw>
              </a:effectLst>
              <a:latin typeface="Andalus" pitchFamily="2" charset="-78"/>
              <a:cs typeface="Andalus" pitchFamily="2" charset="-78"/>
            </a:endParaRPr>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Thème Office">
  <a:themeElements>
    <a:clrScheme name="Bureau">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12390</TotalTime>
  <Words>30802</Words>
  <Application>Microsoft Office PowerPoint</Application>
  <PresentationFormat>Affichage à l'écran (4:3)</PresentationFormat>
  <Paragraphs>8406</Paragraphs>
  <Slides>290</Slides>
  <Notes>16</Notes>
  <HiddenSlides>0</HiddenSlides>
  <MMClips>0</MMClips>
  <ScaleCrop>false</ScaleCrop>
  <HeadingPairs>
    <vt:vector size="4" baseType="variant">
      <vt:variant>
        <vt:lpstr>Thème</vt:lpstr>
      </vt:variant>
      <vt:variant>
        <vt:i4>1</vt:i4>
      </vt:variant>
      <vt:variant>
        <vt:lpstr>Titres des diapositives</vt:lpstr>
      </vt:variant>
      <vt:variant>
        <vt:i4>290</vt:i4>
      </vt:variant>
    </vt:vector>
  </HeadingPairs>
  <TitlesOfParts>
    <vt:vector size="291" baseType="lpstr">
      <vt:lpstr>Thème Office</vt:lpstr>
      <vt:lpstr>Diapositive 1</vt:lpstr>
      <vt:lpstr>Diapositive 2</vt:lpstr>
      <vt:lpstr>Diapositive 3</vt:lpstr>
      <vt:lpstr>Diapositive 4</vt:lpstr>
      <vt:lpstr>Diapositive 5</vt:lpstr>
      <vt:lpstr>Diapositive 6</vt:lpstr>
      <vt:lpstr>Diapositive 7</vt:lpstr>
      <vt:lpstr>Diapositive 8</vt:lpstr>
      <vt:lpstr>Diapositive 9</vt:lpstr>
      <vt:lpstr>Diapositive 10</vt:lpstr>
      <vt:lpstr>Diapositive 11</vt:lpstr>
      <vt:lpstr>Diapositive 12</vt:lpstr>
      <vt:lpstr>Diapositive 13</vt:lpstr>
      <vt:lpstr>Diapositive 14</vt:lpstr>
      <vt:lpstr>Diapositive 15</vt:lpstr>
      <vt:lpstr>Diapositive 16</vt:lpstr>
      <vt:lpstr>Diapositive 17</vt:lpstr>
      <vt:lpstr>Diapositive 18</vt:lpstr>
      <vt:lpstr>Diapositive 19</vt:lpstr>
      <vt:lpstr>Diapositive 20</vt:lpstr>
      <vt:lpstr>Diapositive 21</vt:lpstr>
      <vt:lpstr>Diapositive 22</vt:lpstr>
      <vt:lpstr>Diapositive 23</vt:lpstr>
      <vt:lpstr>Diapositive 24</vt:lpstr>
      <vt:lpstr>Diapositive 25</vt:lpstr>
      <vt:lpstr>Diapositive 26</vt:lpstr>
      <vt:lpstr>Diapositive 27</vt:lpstr>
      <vt:lpstr>Diapositive 28</vt:lpstr>
      <vt:lpstr>Diapositive 29</vt:lpstr>
      <vt:lpstr>Diapositive 30</vt:lpstr>
      <vt:lpstr>Diapositive 31</vt:lpstr>
      <vt:lpstr>Diapositive 32</vt:lpstr>
      <vt:lpstr>Diapositive 33</vt:lpstr>
      <vt:lpstr>Diapositive 34</vt:lpstr>
      <vt:lpstr>Diapositive 35</vt:lpstr>
      <vt:lpstr>Diapositive 36</vt:lpstr>
      <vt:lpstr>Diapositive 37</vt:lpstr>
      <vt:lpstr>Diapositive 38</vt:lpstr>
      <vt:lpstr>Diapositive 39</vt:lpstr>
      <vt:lpstr>Diapositive 40</vt:lpstr>
      <vt:lpstr>Diapositive 41</vt:lpstr>
      <vt:lpstr>Diapositive 42</vt:lpstr>
      <vt:lpstr>Diapositive 43</vt:lpstr>
      <vt:lpstr>Diapositive 44</vt:lpstr>
      <vt:lpstr>Diapositive 45</vt:lpstr>
      <vt:lpstr>Diapositive 46</vt:lpstr>
      <vt:lpstr>Diapositive 47</vt:lpstr>
      <vt:lpstr>Diapositive 48</vt:lpstr>
      <vt:lpstr>Diapositive 49</vt:lpstr>
      <vt:lpstr>Diapositive 50</vt:lpstr>
      <vt:lpstr>Diapositive 51</vt:lpstr>
      <vt:lpstr>Diapositive 52</vt:lpstr>
      <vt:lpstr>Diapositive 53</vt:lpstr>
      <vt:lpstr>Diapositive 54</vt:lpstr>
      <vt:lpstr>Diapositive 55</vt:lpstr>
      <vt:lpstr>Diapositive 56</vt:lpstr>
      <vt:lpstr>Diapositive 57</vt:lpstr>
      <vt:lpstr>Diapositive 58</vt:lpstr>
      <vt:lpstr>Diapositive 59</vt:lpstr>
      <vt:lpstr>Diapositive 60</vt:lpstr>
      <vt:lpstr>Diapositive 61</vt:lpstr>
      <vt:lpstr>Diapositive 62</vt:lpstr>
      <vt:lpstr>Diapositive 63</vt:lpstr>
      <vt:lpstr>Diapositive 64</vt:lpstr>
      <vt:lpstr>Diapositive 65</vt:lpstr>
      <vt:lpstr>Diapositive 66</vt:lpstr>
      <vt:lpstr>Diapositive 67</vt:lpstr>
      <vt:lpstr>Diapositive 68</vt:lpstr>
      <vt:lpstr>Diapositive 69</vt:lpstr>
      <vt:lpstr>Diapositive 70</vt:lpstr>
      <vt:lpstr>Diapositive 71</vt:lpstr>
      <vt:lpstr>Diapositive 72</vt:lpstr>
      <vt:lpstr>Diapositive 73</vt:lpstr>
      <vt:lpstr>Diapositive 74</vt:lpstr>
      <vt:lpstr>Diapositive 75</vt:lpstr>
      <vt:lpstr>Diapositive 76</vt:lpstr>
      <vt:lpstr>Diapositive 77</vt:lpstr>
      <vt:lpstr>Diapositive 78</vt:lpstr>
      <vt:lpstr>Diapositive 79</vt:lpstr>
      <vt:lpstr>Diapositive 80</vt:lpstr>
      <vt:lpstr>Diapositive 81</vt:lpstr>
      <vt:lpstr>Diapositive 82</vt:lpstr>
      <vt:lpstr>Diapositive 83</vt:lpstr>
      <vt:lpstr>Diapositive 84</vt:lpstr>
      <vt:lpstr>Diapositive 85</vt:lpstr>
      <vt:lpstr>Diapositive 86</vt:lpstr>
      <vt:lpstr>Diapositive 87</vt:lpstr>
      <vt:lpstr>Diapositive 88</vt:lpstr>
      <vt:lpstr>Diapositive 89</vt:lpstr>
      <vt:lpstr>Diapositive 90</vt:lpstr>
      <vt:lpstr>Diapositive 91</vt:lpstr>
      <vt:lpstr>Diapositive 92</vt:lpstr>
      <vt:lpstr>Diapositive 93</vt:lpstr>
      <vt:lpstr>Diapositive 94</vt:lpstr>
      <vt:lpstr>Diapositive 95</vt:lpstr>
      <vt:lpstr>Diapositive 96</vt:lpstr>
      <vt:lpstr>Diapositive 97</vt:lpstr>
      <vt:lpstr>Diapositive 98</vt:lpstr>
      <vt:lpstr>Diapositive 99</vt:lpstr>
      <vt:lpstr>Diapositive 100</vt:lpstr>
      <vt:lpstr>Diapositive 101</vt:lpstr>
      <vt:lpstr>Diapositive 102</vt:lpstr>
      <vt:lpstr>Diapositive 103</vt:lpstr>
      <vt:lpstr>Diapositive 104</vt:lpstr>
      <vt:lpstr>Diapositive 105</vt:lpstr>
      <vt:lpstr>Diapositive 106</vt:lpstr>
      <vt:lpstr>Diapositive 107</vt:lpstr>
      <vt:lpstr>Diapositive 108</vt:lpstr>
      <vt:lpstr>Diapositive 109</vt:lpstr>
      <vt:lpstr>Diapositive 110</vt:lpstr>
      <vt:lpstr>Diapositive 111</vt:lpstr>
      <vt:lpstr>Diapositive 112</vt:lpstr>
      <vt:lpstr>Diapositive 113</vt:lpstr>
      <vt:lpstr>Diapositive 114</vt:lpstr>
      <vt:lpstr>Diapositive 115</vt:lpstr>
      <vt:lpstr>Diapositive 116</vt:lpstr>
      <vt:lpstr>Diapositive 117</vt:lpstr>
      <vt:lpstr>Diapositive 118</vt:lpstr>
      <vt:lpstr>Diapositive 119</vt:lpstr>
      <vt:lpstr>Diapositive 120</vt:lpstr>
      <vt:lpstr>Diapositive 121</vt:lpstr>
      <vt:lpstr>Diapositive 122</vt:lpstr>
      <vt:lpstr>Diapositive 123</vt:lpstr>
      <vt:lpstr>Diapositive 124</vt:lpstr>
      <vt:lpstr>Diapositive 125</vt:lpstr>
      <vt:lpstr>Diapositive 126</vt:lpstr>
      <vt:lpstr>Diapositive 127</vt:lpstr>
      <vt:lpstr>Diapositive 128</vt:lpstr>
      <vt:lpstr>Diapositive 129</vt:lpstr>
      <vt:lpstr>Diapositive 130</vt:lpstr>
      <vt:lpstr>Diapositive 131</vt:lpstr>
      <vt:lpstr>Diapositive 132</vt:lpstr>
      <vt:lpstr>Diapositive 133</vt:lpstr>
      <vt:lpstr>Diapositive 134</vt:lpstr>
      <vt:lpstr>Diapositive 135</vt:lpstr>
      <vt:lpstr>Diapositive 136</vt:lpstr>
      <vt:lpstr>Diapositive 137</vt:lpstr>
      <vt:lpstr>Diapositive 138</vt:lpstr>
      <vt:lpstr>Diapositive 139</vt:lpstr>
      <vt:lpstr>Diapositive 140</vt:lpstr>
      <vt:lpstr>Diapositive 141</vt:lpstr>
      <vt:lpstr>Diapositive 142</vt:lpstr>
      <vt:lpstr>Diapositive 143</vt:lpstr>
      <vt:lpstr>Diapositive 144</vt:lpstr>
      <vt:lpstr>Diapositive 145</vt:lpstr>
      <vt:lpstr>Diapositive 146</vt:lpstr>
      <vt:lpstr>Diapositive 147</vt:lpstr>
      <vt:lpstr>Diapositive 148</vt:lpstr>
      <vt:lpstr>Diapositive 149</vt:lpstr>
      <vt:lpstr>Diapositive 150</vt:lpstr>
      <vt:lpstr>Diapositive 151</vt:lpstr>
      <vt:lpstr>Diapositive 152</vt:lpstr>
      <vt:lpstr>Diapositive 153</vt:lpstr>
      <vt:lpstr>Diapositive 154</vt:lpstr>
      <vt:lpstr>Diapositive 155</vt:lpstr>
      <vt:lpstr>Diapositive 156</vt:lpstr>
      <vt:lpstr>Diapositive 157</vt:lpstr>
      <vt:lpstr>Diapositive 158</vt:lpstr>
      <vt:lpstr>Diapositive 159</vt:lpstr>
      <vt:lpstr>Diapositive 160</vt:lpstr>
      <vt:lpstr>Diapositive 161</vt:lpstr>
      <vt:lpstr>Diapositive 162</vt:lpstr>
      <vt:lpstr>Diapositive 163</vt:lpstr>
      <vt:lpstr>Diapositive 164</vt:lpstr>
      <vt:lpstr>Diapositive 165</vt:lpstr>
      <vt:lpstr>Diapositive 166</vt:lpstr>
      <vt:lpstr>Diapositive 167</vt:lpstr>
      <vt:lpstr>Diapositive 168</vt:lpstr>
      <vt:lpstr>Diapositive 169</vt:lpstr>
      <vt:lpstr>Diapositive 170</vt:lpstr>
      <vt:lpstr>Diapositive 171</vt:lpstr>
      <vt:lpstr>Diapositive 172</vt:lpstr>
      <vt:lpstr>Diapositive 173</vt:lpstr>
      <vt:lpstr>Diapositive 174</vt:lpstr>
      <vt:lpstr>Diapositive 175</vt:lpstr>
      <vt:lpstr>Diapositive 176</vt:lpstr>
      <vt:lpstr>Diapositive 177</vt:lpstr>
      <vt:lpstr>Diapositive 178</vt:lpstr>
      <vt:lpstr>Diapositive 179</vt:lpstr>
      <vt:lpstr>Diapositive 180</vt:lpstr>
      <vt:lpstr>Diapositive 181</vt:lpstr>
      <vt:lpstr>Diapositive 182</vt:lpstr>
      <vt:lpstr>Diapositive 183</vt:lpstr>
      <vt:lpstr>Diapositive 184</vt:lpstr>
      <vt:lpstr>Diapositive 185</vt:lpstr>
      <vt:lpstr>Diapositive 186</vt:lpstr>
      <vt:lpstr>Diapositive 187</vt:lpstr>
      <vt:lpstr>Diapositive 188</vt:lpstr>
      <vt:lpstr>Diapositive 189</vt:lpstr>
      <vt:lpstr>Diapositive 190</vt:lpstr>
      <vt:lpstr>Diapositive 191</vt:lpstr>
      <vt:lpstr>Diapositive 192</vt:lpstr>
      <vt:lpstr>Diapositive 193</vt:lpstr>
      <vt:lpstr>Diapositive 194</vt:lpstr>
      <vt:lpstr>Diapositive 195</vt:lpstr>
      <vt:lpstr>Diapositive 196</vt:lpstr>
      <vt:lpstr>Diapositive 197</vt:lpstr>
      <vt:lpstr>Diapositive 198</vt:lpstr>
      <vt:lpstr>Diapositive 199</vt:lpstr>
      <vt:lpstr>Diapositive 200</vt:lpstr>
      <vt:lpstr>Diapositive 201</vt:lpstr>
      <vt:lpstr>Diapositive 202</vt:lpstr>
      <vt:lpstr>Diapositive 203</vt:lpstr>
      <vt:lpstr>Diapositive 204</vt:lpstr>
      <vt:lpstr>Diapositive 205</vt:lpstr>
      <vt:lpstr>Diapositive 206</vt:lpstr>
      <vt:lpstr>Diapositive 207</vt:lpstr>
      <vt:lpstr>Diapositive 208</vt:lpstr>
      <vt:lpstr>Diapositive 209</vt:lpstr>
      <vt:lpstr>Diapositive 210</vt:lpstr>
      <vt:lpstr>Diapositive 211</vt:lpstr>
      <vt:lpstr>Diapositive 212</vt:lpstr>
      <vt:lpstr>Diapositive 213</vt:lpstr>
      <vt:lpstr>Diapositive 214</vt:lpstr>
      <vt:lpstr>Diapositive 215</vt:lpstr>
      <vt:lpstr>Diapositive 216</vt:lpstr>
      <vt:lpstr>Diapositive 217</vt:lpstr>
      <vt:lpstr>Diapositive 218</vt:lpstr>
      <vt:lpstr>Diapositive 219</vt:lpstr>
      <vt:lpstr>Diapositive 220</vt:lpstr>
      <vt:lpstr>Diapositive 221</vt:lpstr>
      <vt:lpstr>Diapositive 222</vt:lpstr>
      <vt:lpstr>Diapositive 223</vt:lpstr>
      <vt:lpstr>Diapositive 224</vt:lpstr>
      <vt:lpstr>Diapositive 225</vt:lpstr>
      <vt:lpstr>Diapositive 226</vt:lpstr>
      <vt:lpstr>Diapositive 227</vt:lpstr>
      <vt:lpstr>Diapositive 228</vt:lpstr>
      <vt:lpstr>Diapositive 229</vt:lpstr>
      <vt:lpstr>Diapositive 230</vt:lpstr>
      <vt:lpstr>Diapositive 231</vt:lpstr>
      <vt:lpstr>Diapositive 232</vt:lpstr>
      <vt:lpstr>Diapositive 233</vt:lpstr>
      <vt:lpstr>Diapositive 234</vt:lpstr>
      <vt:lpstr>Diapositive 235</vt:lpstr>
      <vt:lpstr>Diapositive 236</vt:lpstr>
      <vt:lpstr>Diapositive 237</vt:lpstr>
      <vt:lpstr>Diapositive 238</vt:lpstr>
      <vt:lpstr>Diapositive 239</vt:lpstr>
      <vt:lpstr>Diapositive 240</vt:lpstr>
      <vt:lpstr>Diapositive 241</vt:lpstr>
      <vt:lpstr>Diapositive 242</vt:lpstr>
      <vt:lpstr>Diapositive 243</vt:lpstr>
      <vt:lpstr>Diapositive 244</vt:lpstr>
      <vt:lpstr>Diapositive 245</vt:lpstr>
      <vt:lpstr>Diapositive 246</vt:lpstr>
      <vt:lpstr>Diapositive 247</vt:lpstr>
      <vt:lpstr>Diapositive 248</vt:lpstr>
      <vt:lpstr>Diapositive 249</vt:lpstr>
      <vt:lpstr>Diapositive 250</vt:lpstr>
      <vt:lpstr>Diapositive 251</vt:lpstr>
      <vt:lpstr>Diapositive 252</vt:lpstr>
      <vt:lpstr>Diapositive 253</vt:lpstr>
      <vt:lpstr>Diapositive 254</vt:lpstr>
      <vt:lpstr>Diapositive 255</vt:lpstr>
      <vt:lpstr>Diapositive 256</vt:lpstr>
      <vt:lpstr>Diapositive 257</vt:lpstr>
      <vt:lpstr>Diapositive 258</vt:lpstr>
      <vt:lpstr>Diapositive 259</vt:lpstr>
      <vt:lpstr>Diapositive 260</vt:lpstr>
      <vt:lpstr>Diapositive 261</vt:lpstr>
      <vt:lpstr>Diapositive 262</vt:lpstr>
      <vt:lpstr>Diapositive 263</vt:lpstr>
      <vt:lpstr>Diapositive 264</vt:lpstr>
      <vt:lpstr>Diapositive 265</vt:lpstr>
      <vt:lpstr>Diapositive 266</vt:lpstr>
      <vt:lpstr>Diapositive 267</vt:lpstr>
      <vt:lpstr>Diapositive 268</vt:lpstr>
      <vt:lpstr>Diapositive 269</vt:lpstr>
      <vt:lpstr>Diapositive 270</vt:lpstr>
      <vt:lpstr>Diapositive 271</vt:lpstr>
      <vt:lpstr>Diapositive 272</vt:lpstr>
      <vt:lpstr>Diapositive 273</vt:lpstr>
      <vt:lpstr>Diapositive 274</vt:lpstr>
      <vt:lpstr>Diapositive 275</vt:lpstr>
      <vt:lpstr>Diapositive 276</vt:lpstr>
      <vt:lpstr>Diapositive 277</vt:lpstr>
      <vt:lpstr>Diapositive 278</vt:lpstr>
      <vt:lpstr>Diapositive 279</vt:lpstr>
      <vt:lpstr>Diapositive 280</vt:lpstr>
      <vt:lpstr>Diapositive 281</vt:lpstr>
      <vt:lpstr>Diapositive 282</vt:lpstr>
      <vt:lpstr>Diapositive 283</vt:lpstr>
      <vt:lpstr>Diapositive 284</vt:lpstr>
      <vt:lpstr>Diapositive 285</vt:lpstr>
      <vt:lpstr>Diapositive 286</vt:lpstr>
      <vt:lpstr>Diapositive 287</vt:lpstr>
      <vt:lpstr>Diapositive 288</vt:lpstr>
      <vt:lpstr>Diapositive 289</vt:lpstr>
      <vt:lpstr>Diapositive 290</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Guide de Maupiti island</dc:title>
  <dc:creator>Julien P.</dc:creator>
  <cp:lastModifiedBy>julien</cp:lastModifiedBy>
  <cp:revision>2352</cp:revision>
  <dcterms:created xsi:type="dcterms:W3CDTF">2017-08-21T13:21:18Z</dcterms:created>
  <dcterms:modified xsi:type="dcterms:W3CDTF">2018-04-13T16:37:31Z</dcterms:modified>
  <cp:version>1.01</cp:version>
</cp:coreProperties>
</file>